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1.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3.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1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5.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1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9.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0.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2.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23.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2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2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2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28.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29.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3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31.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3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33.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34.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35.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6.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37.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9" r:id="rId2"/>
    <p:sldId id="260" r:id="rId3"/>
    <p:sldId id="261" r:id="rId4"/>
    <p:sldId id="266" r:id="rId5"/>
    <p:sldId id="311" r:id="rId6"/>
    <p:sldId id="312" r:id="rId7"/>
    <p:sldId id="335" r:id="rId8"/>
    <p:sldId id="336" r:id="rId9"/>
    <p:sldId id="337" r:id="rId10"/>
    <p:sldId id="339" r:id="rId11"/>
    <p:sldId id="338" r:id="rId12"/>
    <p:sldId id="340" r:id="rId13"/>
    <p:sldId id="341" r:id="rId14"/>
    <p:sldId id="342" r:id="rId15"/>
    <p:sldId id="343" r:id="rId16"/>
    <p:sldId id="344" r:id="rId17"/>
    <p:sldId id="345" r:id="rId18"/>
    <p:sldId id="346" r:id="rId19"/>
    <p:sldId id="347" r:id="rId20"/>
    <p:sldId id="313" r:id="rId21"/>
    <p:sldId id="286" r:id="rId22"/>
    <p:sldId id="270" r:id="rId23"/>
    <p:sldId id="280" r:id="rId24"/>
    <p:sldId id="306" r:id="rId25"/>
    <p:sldId id="305" r:id="rId26"/>
    <p:sldId id="304" r:id="rId27"/>
    <p:sldId id="307" r:id="rId28"/>
    <p:sldId id="308" r:id="rId29"/>
    <p:sldId id="309" r:id="rId30"/>
    <p:sldId id="310" r:id="rId31"/>
    <p:sldId id="295" r:id="rId32"/>
    <p:sldId id="302" r:id="rId33"/>
    <p:sldId id="297" r:id="rId34"/>
    <p:sldId id="301" r:id="rId35"/>
    <p:sldId id="298" r:id="rId36"/>
    <p:sldId id="299" r:id="rId37"/>
    <p:sldId id="281" r:id="rId38"/>
    <p:sldId id="316" r:id="rId39"/>
    <p:sldId id="332" r:id="rId40"/>
    <p:sldId id="334" r:id="rId41"/>
    <p:sldId id="333" r:id="rId42"/>
    <p:sldId id="331" r:id="rId43"/>
    <p:sldId id="317" r:id="rId44"/>
    <p:sldId id="318" r:id="rId45"/>
    <p:sldId id="319" r:id="rId46"/>
    <p:sldId id="321" r:id="rId47"/>
    <p:sldId id="322" r:id="rId48"/>
    <p:sldId id="323" r:id="rId49"/>
    <p:sldId id="324" r:id="rId50"/>
    <p:sldId id="327" r:id="rId51"/>
    <p:sldId id="328" r:id="rId52"/>
    <p:sldId id="330" r:id="rId53"/>
    <p:sldId id="314" r:id="rId54"/>
    <p:sldId id="273" r:id="rId55"/>
    <p:sldId id="262" r:id="rId5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52339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24</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25</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26</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27</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28</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29</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30</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31</a:t>
            </a:fld>
            <a:endParaRPr lang="zh-CN" altLang="en-US"/>
          </a:p>
        </p:txBody>
      </p:sp>
    </p:spTree>
    <p:extLst>
      <p:ext uri="{BB962C8B-B14F-4D97-AF65-F5344CB8AC3E}">
        <p14:creationId xmlns:p14="http://schemas.microsoft.com/office/powerpoint/2010/main" val="20801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32</a:t>
            </a:fld>
            <a:endParaRPr lang="zh-CN" altLang="en-US"/>
          </a:p>
        </p:txBody>
      </p:sp>
    </p:spTree>
    <p:extLst>
      <p:ext uri="{BB962C8B-B14F-4D97-AF65-F5344CB8AC3E}">
        <p14:creationId xmlns:p14="http://schemas.microsoft.com/office/powerpoint/2010/main" val="1564517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33</a:t>
            </a:fld>
            <a:endParaRPr lang="zh-CN" altLang="en-US"/>
          </a:p>
        </p:txBody>
      </p:sp>
    </p:spTree>
    <p:extLst>
      <p:ext uri="{BB962C8B-B14F-4D97-AF65-F5344CB8AC3E}">
        <p14:creationId xmlns:p14="http://schemas.microsoft.com/office/powerpoint/2010/main" val="175109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34</a:t>
            </a:fld>
            <a:endParaRPr lang="zh-CN" altLang="en-US"/>
          </a:p>
        </p:txBody>
      </p:sp>
    </p:spTree>
    <p:extLst>
      <p:ext uri="{BB962C8B-B14F-4D97-AF65-F5344CB8AC3E}">
        <p14:creationId xmlns:p14="http://schemas.microsoft.com/office/powerpoint/2010/main" val="1925999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35</a:t>
            </a:fld>
            <a:endParaRPr lang="zh-CN" altLang="en-US"/>
          </a:p>
        </p:txBody>
      </p:sp>
    </p:spTree>
    <p:extLst>
      <p:ext uri="{BB962C8B-B14F-4D97-AF65-F5344CB8AC3E}">
        <p14:creationId xmlns:p14="http://schemas.microsoft.com/office/powerpoint/2010/main" val="2134617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36</a:t>
            </a:fld>
            <a:endParaRPr lang="zh-CN" altLang="en-US"/>
          </a:p>
        </p:txBody>
      </p:sp>
    </p:spTree>
    <p:extLst>
      <p:ext uri="{BB962C8B-B14F-4D97-AF65-F5344CB8AC3E}">
        <p14:creationId xmlns:p14="http://schemas.microsoft.com/office/powerpoint/2010/main" val="105366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37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38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42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46</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47</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48</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49</a:t>
            </a:fld>
            <a:endParaRPr lang="zh-CN" altLang="en-US"/>
          </a:p>
        </p:txBody>
      </p:sp>
    </p:spTree>
    <p:extLst>
      <p:ext uri="{BB962C8B-B14F-4D97-AF65-F5344CB8AC3E}">
        <p14:creationId xmlns:p14="http://schemas.microsoft.com/office/powerpoint/2010/main" val="28958563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50</a:t>
            </a:fld>
            <a:endParaRPr lang="zh-CN" altLang="en-US"/>
          </a:p>
        </p:txBody>
      </p:sp>
    </p:spTree>
    <p:extLst>
      <p:ext uri="{BB962C8B-B14F-4D97-AF65-F5344CB8AC3E}">
        <p14:creationId xmlns:p14="http://schemas.microsoft.com/office/powerpoint/2010/main" val="208018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51</a:t>
            </a:fld>
            <a:endParaRPr lang="zh-CN" altLang="en-US"/>
          </a:p>
        </p:txBody>
      </p:sp>
    </p:spTree>
    <p:extLst>
      <p:ext uri="{BB962C8B-B14F-4D97-AF65-F5344CB8AC3E}">
        <p14:creationId xmlns:p14="http://schemas.microsoft.com/office/powerpoint/2010/main" val="2080182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52</a:t>
            </a:fld>
            <a:endParaRPr lang="zh-CN" altLang="en-US"/>
          </a:p>
        </p:txBody>
      </p:sp>
    </p:spTree>
    <p:extLst>
      <p:ext uri="{BB962C8B-B14F-4D97-AF65-F5344CB8AC3E}">
        <p14:creationId xmlns:p14="http://schemas.microsoft.com/office/powerpoint/2010/main" val="1751091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53</a:t>
            </a:fld>
            <a:endParaRPr lang="zh-CN" altLang="en-US"/>
          </a:p>
        </p:txBody>
      </p:sp>
    </p:spTree>
    <p:extLst>
      <p:ext uri="{BB962C8B-B14F-4D97-AF65-F5344CB8AC3E}">
        <p14:creationId xmlns:p14="http://schemas.microsoft.com/office/powerpoint/2010/main" val="3964032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54</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55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C58537-021D-483D-8BAA-AED679C2B156}" type="slidenum">
              <a:rPr lang="zh-CN" altLang="en-US" smtClean="0"/>
              <a:t>20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21</a:t>
            </a:fld>
            <a:endParaRPr lang="zh-CN" altLang="en-US"/>
          </a:p>
        </p:txBody>
      </p:sp>
    </p:spTree>
    <p:extLst>
      <p:ext uri="{BB962C8B-B14F-4D97-AF65-F5344CB8AC3E}">
        <p14:creationId xmlns:p14="http://schemas.microsoft.com/office/powerpoint/2010/main" val="422553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04850" y="1122363"/>
            <a:ext cx="5772150" cy="2387600"/>
          </a:xfrm>
        </p:spPr>
        <p:txBody>
          <a:bodyPr anchor="b"/>
          <a:lstStyle>
            <a:lvl1pPr algn="l">
              <a:defRPr sz="6000">
                <a:solidFill>
                  <a:srgbClr val="FBFBFB"/>
                </a:solidFill>
              </a:defRPr>
            </a:lvl1pPr>
          </a:lstStyle>
          <a:p>
            <a:r>
              <a:rPr lang="zh-CN" altLang="en-US" dirty="0"/>
              <a:t>单击此处编辑母版标题样式</a:t>
            </a:r>
          </a:p>
        </p:txBody>
      </p:sp>
      <p:sp>
        <p:nvSpPr>
          <p:cNvPr id="3" name="副标题 2"/>
          <p:cNvSpPr>
            <a:spLocks noGrp="1"/>
          </p:cNvSpPr>
          <p:nvPr>
            <p:ph type="subTitle" idx="1"/>
          </p:nvPr>
        </p:nvSpPr>
        <p:spPr>
          <a:xfrm>
            <a:off x="704850" y="3602038"/>
            <a:ext cx="5772150" cy="1655762"/>
          </a:xfrm>
        </p:spPr>
        <p:txBody>
          <a:bodyPr/>
          <a:lstStyle>
            <a:lvl1pPr marL="0" indent="0" algn="l">
              <a:buNone/>
              <a:defRPr sz="2400">
                <a:solidFill>
                  <a:srgbClr val="FBFBF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t>‹#›</a:t>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圆角矩形 9"/>
          <p:cNvSpPr/>
          <p:nvPr userDrawn="1"/>
        </p:nvSpPr>
        <p:spPr>
          <a:xfrm>
            <a:off x="2711624" y="1561541"/>
            <a:ext cx="6446837"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11" name="TextBox 7"/>
          <p:cNvSpPr txBox="1"/>
          <p:nvPr userDrawn="1"/>
        </p:nvSpPr>
        <p:spPr>
          <a:xfrm>
            <a:off x="3780183" y="1247775"/>
            <a:ext cx="4468468"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51586"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780000" y="1249200"/>
            <a:ext cx="4467600" cy="511200"/>
          </a:xfrm>
        </p:spPr>
        <p:txBody>
          <a:bodyPr anchor="t" anchorCtr="0">
            <a:normAutofit/>
          </a:bodyPr>
          <a:lstStyle>
            <a:lvl1pPr algn="ctr">
              <a:defRPr sz="2400" b="0">
                <a:solidFill>
                  <a:schemeClr val="bg1"/>
                </a:solidFill>
              </a:defRPr>
            </a:lvl1pPr>
          </a:lstStyle>
          <a:p>
            <a:r>
              <a:rPr lang="zh-CN" altLang="en-US"/>
              <a:t>单击此处编辑母版标题样式</a:t>
            </a:r>
          </a:p>
        </p:txBody>
      </p:sp>
      <p:sp>
        <p:nvSpPr>
          <p:cNvPr id="3" name="内容占位符 2"/>
          <p:cNvSpPr>
            <a:spLocks noGrp="1"/>
          </p:cNvSpPr>
          <p:nvPr>
            <p:ph idx="1" hasCustomPrompt="1"/>
          </p:nvPr>
        </p:nvSpPr>
        <p:spPr>
          <a:xfrm>
            <a:off x="2710800" y="1562400"/>
            <a:ext cx="6447600" cy="3816000"/>
          </a:xfrm>
        </p:spPr>
        <p:txBody>
          <a:bodyPr anchor="ctr" anchorCtr="0">
            <a:normAutofit/>
          </a:bodyPr>
          <a:lstStyle>
            <a:lvl1pPr marL="0" indent="0">
              <a:spcBef>
                <a:spcPts val="0"/>
              </a:spcBef>
              <a:buFont typeface="Arial" panose="020B0604020202020204" pitchFamily="34" charset="0"/>
              <a:buNone/>
              <a:defRPr sz="2400">
                <a:solidFill>
                  <a:schemeClr val="tx1"/>
                </a:solidFill>
              </a:defRPr>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组合 11"/>
          <p:cNvGrpSpPr/>
          <p:nvPr userDrawn="1"/>
        </p:nvGrpSpPr>
        <p:grpSpPr>
          <a:xfrm>
            <a:off x="1655954" y="900974"/>
            <a:ext cx="9052996" cy="4378928"/>
            <a:chOff x="1655954" y="900974"/>
            <a:chExt cx="9052996" cy="4378928"/>
          </a:xfrm>
        </p:grpSpPr>
        <p:sp>
          <p:nvSpPr>
            <p:cNvPr id="7" name="菱形 6"/>
            <p:cNvSpPr/>
            <p:nvPr userDrawn="1"/>
          </p:nvSpPr>
          <p:spPr>
            <a:xfrm>
              <a:off x="1849119" y="1689809"/>
              <a:ext cx="2801258" cy="2801258"/>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7200" dirty="0">
                <a:solidFill>
                  <a:srgbClr val="FBFBFB"/>
                </a:solidFill>
                <a:latin typeface="Arial" panose="020B0604020202020204" pitchFamily="34" charset="0"/>
                <a:ea typeface="黑体" panose="02010609060101010101" pitchFamily="49" charset="-122"/>
              </a:endParaRPr>
            </a:p>
          </p:txBody>
        </p:sp>
        <p:cxnSp>
          <p:nvCxnSpPr>
            <p:cNvPr id="8" name="直接连接符 7"/>
            <p:cNvCxnSpPr/>
            <p:nvPr userDrawn="1"/>
          </p:nvCxnSpPr>
          <p:spPr>
            <a:xfrm>
              <a:off x="2844673" y="900974"/>
              <a:ext cx="1356215" cy="135621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655954" y="1305560"/>
              <a:ext cx="1581548" cy="158154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2452334" y="2624773"/>
              <a:ext cx="2655129" cy="265512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平行四边形 10"/>
            <p:cNvSpPr/>
            <p:nvPr userDrawn="1"/>
          </p:nvSpPr>
          <p:spPr>
            <a:xfrm>
              <a:off x="3249748" y="3655060"/>
              <a:ext cx="7459202" cy="604520"/>
            </a:xfrm>
            <a:prstGeom prst="parallelogram">
              <a:avLst>
                <a:gd name="adj" fmla="val 960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rgbClr val="FBFBFB"/>
                </a:solidFill>
                <a:latin typeface="Arial" panose="020B0604020202020204" pitchFamily="34" charset="0"/>
                <a:ea typeface="黑体" panose="02010609060101010101" pitchFamily="49" charset="-122"/>
              </a:endParaRPr>
            </a:p>
          </p:txBody>
        </p:sp>
      </p:grpSp>
      <p:sp>
        <p:nvSpPr>
          <p:cNvPr id="2" name="标题 1"/>
          <p:cNvSpPr>
            <a:spLocks noGrp="1"/>
          </p:cNvSpPr>
          <p:nvPr>
            <p:ph type="title"/>
          </p:nvPr>
        </p:nvSpPr>
        <p:spPr>
          <a:xfrm>
            <a:off x="3250800" y="3654000"/>
            <a:ext cx="7459200" cy="604800"/>
          </a:xfrm>
        </p:spPr>
        <p:txBody>
          <a:bodyPr anchor="ctr" anchorCtr="0">
            <a:noAutofit/>
          </a:bodyPr>
          <a:lstStyle>
            <a:lvl1pPr algn="ctr">
              <a:defRPr sz="3200" b="0">
                <a:solidFill>
                  <a:schemeClr val="bg1"/>
                </a:solidFill>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圆角矩形 7"/>
          <p:cNvSpPr/>
          <p:nvPr userDrawn="1"/>
        </p:nvSpPr>
        <p:spPr>
          <a:xfrm>
            <a:off x="1092521"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sp>
        <p:nvSpPr>
          <p:cNvPr id="9" name="TextBox 7"/>
          <p:cNvSpPr txBox="1"/>
          <p:nvPr userDrawn="1"/>
        </p:nvSpPr>
        <p:spPr>
          <a:xfrm>
            <a:off x="1441938" y="389013"/>
            <a:ext cx="9355016" cy="507106"/>
          </a:xfrm>
          <a:prstGeom prst="roundRect">
            <a:avLst/>
          </a:prstGeom>
          <a:solidFill>
            <a:schemeClr val="accent1"/>
          </a:solidFill>
          <a:ln w="57150">
            <a:noFill/>
          </a:ln>
        </p:spPr>
        <p:txBody>
          <a:bodyPr wrap="square">
            <a:spAutoFit/>
          </a:bodyPr>
          <a:lstStyle/>
          <a:p>
            <a:pPr algn="ctr">
              <a:defRPr/>
            </a:pPr>
            <a:endParaRPr lang="zh-CN" altLang="en-US" sz="2400" dirty="0">
              <a:solidFill>
                <a:srgbClr val="FBFBFB"/>
              </a:solidFill>
              <a:latin typeface="Arial" panose="020B0604020202020204" pitchFamily="34" charset="0"/>
              <a:ea typeface="黑体" panose="02010609060101010101" pitchFamily="49" charset="-122"/>
            </a:endParaRPr>
          </a:p>
        </p:txBody>
      </p:sp>
      <p:pic>
        <p:nvPicPr>
          <p:cNvPr id="10"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407678"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圆角矩形 10"/>
          <p:cNvSpPr/>
          <p:nvPr userDrawn="1"/>
        </p:nvSpPr>
        <p:spPr>
          <a:xfrm>
            <a:off x="6332736" y="1561541"/>
            <a:ext cx="4755976" cy="3814762"/>
          </a:xfrm>
          <a:prstGeom prst="roundRect">
            <a:avLst>
              <a:gd name="adj" fmla="val 6395"/>
            </a:avLst>
          </a:prstGeom>
          <a:solidFill>
            <a:srgbClr val="FCFCFC"/>
          </a:solid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just">
              <a:lnSpc>
                <a:spcPct val="150000"/>
              </a:lnSpc>
              <a:defRPr/>
            </a:pPr>
            <a:endParaRPr lang="zh-CN" altLang="en-US" dirty="0">
              <a:solidFill>
                <a:srgbClr val="1C1C1C"/>
              </a:solidFill>
              <a:latin typeface="Arial" panose="020B0604020202020204" pitchFamily="34" charset="0"/>
              <a:ea typeface="黑体" panose="02010609060101010101" pitchFamily="49" charset="-122"/>
            </a:endParaRPr>
          </a:p>
        </p:txBody>
      </p:sp>
      <p:pic>
        <p:nvPicPr>
          <p:cNvPr id="12" name="图片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47893" y="4842903"/>
            <a:ext cx="2125663"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41938" y="389013"/>
            <a:ext cx="9355016" cy="511176"/>
          </a:xfrm>
        </p:spPr>
        <p:txBody>
          <a:bodyPr anchor="ctr" anchorCtr="0">
            <a:normAutofit/>
          </a:bodyPr>
          <a:lstStyle>
            <a:lvl1pPr algn="ctr">
              <a:defRPr sz="2400" b="0">
                <a:solidFill>
                  <a:schemeClr val="bg1"/>
                </a:solidFill>
              </a:defRPr>
            </a:lvl1pPr>
          </a:lstStyle>
          <a:p>
            <a:r>
              <a:rPr lang="zh-CN" altLang="en-US" dirty="0"/>
              <a:t>单击此处编辑母版标题样式</a:t>
            </a:r>
          </a:p>
        </p:txBody>
      </p:sp>
      <p:sp>
        <p:nvSpPr>
          <p:cNvPr id="3" name="内容占位符 2"/>
          <p:cNvSpPr>
            <a:spLocks noGrp="1"/>
          </p:cNvSpPr>
          <p:nvPr>
            <p:ph sz="half" idx="1" hasCustomPrompt="1"/>
          </p:nvPr>
        </p:nvSpPr>
        <p:spPr>
          <a:xfrm>
            <a:off x="1166377" y="1561541"/>
            <a:ext cx="46035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内容占位符 3"/>
          <p:cNvSpPr>
            <a:spLocks noGrp="1"/>
          </p:cNvSpPr>
          <p:nvPr>
            <p:ph sz="half" idx="2" hasCustomPrompt="1"/>
          </p:nvPr>
        </p:nvSpPr>
        <p:spPr>
          <a:xfrm>
            <a:off x="6378456" y="1561541"/>
            <a:ext cx="4679776" cy="3814762"/>
          </a:xfrm>
        </p:spPr>
        <p:txBody>
          <a:bodyPr anchor="ctr" anchorCtr="0">
            <a:normAutofit/>
          </a:bodyPr>
          <a:lstStyle>
            <a:lvl1pPr marL="0" indent="0" algn="ctr">
              <a:spcBef>
                <a:spcPts val="0"/>
              </a:spcBef>
              <a:buFont typeface="Arial" panose="020B0604020202020204" pitchFamily="34" charset="0"/>
              <a:buNone/>
              <a:defRPr sz="2400">
                <a:solidFill>
                  <a:schemeClr val="tx1"/>
                </a:solidFill>
              </a:defRPr>
            </a:lvl1pPr>
            <a:lvl2pPr marL="457200" indent="0" algn="ctr">
              <a:buFont typeface="Arial" panose="020B0604020202020204" pitchFamily="34" charset="0"/>
              <a:buNone/>
              <a:defRPr sz="2000">
                <a:solidFill>
                  <a:schemeClr val="tx1"/>
                </a:solidFill>
              </a:defRPr>
            </a:lvl2pPr>
            <a:lvl3pPr marL="914400" indent="0" algn="ctr">
              <a:buFont typeface="Arial" panose="020B0604020202020204" pitchFamily="34" charset="0"/>
              <a:buNone/>
              <a:defRPr sz="1800">
                <a:solidFill>
                  <a:schemeClr val="tx1"/>
                </a:solidFill>
              </a:defRPr>
            </a:lvl3pPr>
            <a:lvl4pPr marL="1371600" indent="0" algn="ctr">
              <a:buFont typeface="Arial" panose="020B0604020202020204" pitchFamily="34" charset="0"/>
              <a:buNone/>
              <a:defRPr sz="1800">
                <a:solidFill>
                  <a:schemeClr val="tx1"/>
                </a:solidFill>
              </a:defRPr>
            </a:lvl4pPr>
            <a:lvl5pPr marL="1828800" indent="0" algn="ctr">
              <a:buFont typeface="Arial" panose="020B0604020202020204" pitchFamily="34" charset="0"/>
              <a:buNone/>
              <a:defRPr sz="1800">
                <a:solidFill>
                  <a:schemeClr val="tx1"/>
                </a:solidFill>
              </a:defRPr>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hasCustomPrompt="1"/>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hasCustomPrompt="1"/>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10" name="矩形 9"/>
          <p:cNvSpPr/>
          <p:nvPr userDrawn="1"/>
        </p:nvSpPr>
        <p:spPr>
          <a:xfrm>
            <a:off x="0" y="724678"/>
            <a:ext cx="579120" cy="5302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629920" y="724678"/>
            <a:ext cx="121920" cy="530255"/>
          </a:xfrm>
          <a:prstGeom prst="rect">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05600" y="1123200"/>
            <a:ext cx="5770800" cy="2386800"/>
          </a:xfrm>
        </p:spPr>
        <p:txBody>
          <a:bodyPr anchor="b" anchorCtr="0">
            <a:noAutofit/>
          </a:bodyPr>
          <a:lstStyle>
            <a:lvl1pPr>
              <a:defRPr sz="8800">
                <a:solidFill>
                  <a:schemeClr val="bg1"/>
                </a:solidFill>
              </a:defRPr>
            </a:lvl1pPr>
          </a:lstStyle>
          <a:p>
            <a:r>
              <a:rPr lang="zh-CN" altLang="en-US" dirty="0"/>
              <a:t>编辑标题</a:t>
            </a:r>
          </a:p>
        </p:txBody>
      </p:sp>
      <p:sp>
        <p:nvSpPr>
          <p:cNvPr id="3" name="日期占位符 2"/>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7" y="457200"/>
            <a:ext cx="4165200" cy="1602000"/>
          </a:xfrm>
        </p:spPr>
        <p:txBody>
          <a:bodyPr anchor="b"/>
          <a:lstStyle>
            <a:lvl1pPr>
              <a:defRPr sz="3200"/>
            </a:lvl1pPr>
          </a:lstStyle>
          <a:p>
            <a:r>
              <a:rPr lang="zh-CN" altLang="en-US" dirty="0"/>
              <a:t>单击此处编辑标题</a:t>
            </a:r>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509760" y="471805"/>
            <a:ext cx="1844040" cy="5811838"/>
          </a:xfrm>
        </p:spPr>
        <p:txBody>
          <a:bodyPr vert="eaVert"/>
          <a:lstStyle/>
          <a:p>
            <a:r>
              <a:rPr lang="zh-CN" altLang="en-US" dirty="0"/>
              <a:t>单击此处编辑标题</a:t>
            </a:r>
          </a:p>
        </p:txBody>
      </p:sp>
      <p:sp>
        <p:nvSpPr>
          <p:cNvPr id="3" name="竖排文字占位符 2"/>
          <p:cNvSpPr>
            <a:spLocks noGrp="1"/>
          </p:cNvSpPr>
          <p:nvPr>
            <p:ph type="body" orient="vert" idx="1" hasCustomPrompt="1"/>
          </p:nvPr>
        </p:nvSpPr>
        <p:spPr>
          <a:xfrm>
            <a:off x="838200" y="471805"/>
            <a:ext cx="85344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D61141C-C3AC-4E26-8E0A-3A317DFB1F2A}" type="datetimeFigureOut">
              <a:rPr lang="zh-CN" altLang="en-US" smtClean="0"/>
              <a:t>2017/1/5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D3055B-5BEA-4B5F-A012-D630FB90DD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zh-CN" altLang="en-US" sz="2400" dirty="0"/>
              <a:t>单击此处编辑文本</a:t>
            </a:r>
            <a:endParaRPr lang="en-US" altLang="zh-CN" sz="2400" dirty="0"/>
          </a:p>
          <a:p>
            <a:pPr lvl="1"/>
            <a:r>
              <a:rPr lang="zh-CN" altLang="en-US" sz="2000" dirty="0"/>
              <a:t>第二级</a:t>
            </a:r>
          </a:p>
          <a:p>
            <a:pPr lvl="2"/>
            <a:r>
              <a:rPr lang="zh-CN" altLang="en-US" sz="1800"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baseline="0">
                <a:solidFill>
                  <a:schemeClr val="tx1">
                    <a:tint val="75000"/>
                  </a:schemeClr>
                </a:solidFill>
              </a:defRPr>
            </a:lvl1pPr>
          </a:lstStyle>
          <a:p>
            <a:fld id="{7D61141C-C3AC-4E26-8E0A-3A317DFB1F2A}" type="datetimeFigureOut">
              <a:rPr lang="zh-CN" altLang="en-US" smtClean="0"/>
              <a:t>2017/1/5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baseline="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baseline="0">
                <a:solidFill>
                  <a:schemeClr val="tx1">
                    <a:tint val="75000"/>
                  </a:schemeClr>
                </a:solidFill>
              </a:defRPr>
            </a:lvl1pPr>
          </a:lstStyle>
          <a:p>
            <a:fld id="{76D3055B-5BEA-4B5F-A012-D630FB90DD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228600" indent="-228600" algn="just"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8.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8" Type="http://schemas.openxmlformats.org/officeDocument/2006/relationships/hyperlink" Target="mailto:31401328@stu.zucc.edu.cn" TargetMode="External"/><Relationship Id="rId3" Type="http://schemas.openxmlformats.org/officeDocument/2006/relationships/hyperlink" Target="mailto:yangc@zucc.edu.cn" TargetMode="External"/><Relationship Id="rId7" Type="http://schemas.openxmlformats.org/officeDocument/2006/relationships/hyperlink" Target="mailto:454358471@qq.com" TargetMode="Externa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hyperlink" Target="mailto:497129546@qq.com" TargetMode="External"/><Relationship Id="rId5" Type="http://schemas.openxmlformats.org/officeDocument/2006/relationships/hyperlink" Target="mailto:31401334@stu.zucc.edu.cn" TargetMode="External"/><Relationship Id="rId4" Type="http://schemas.openxmlformats.org/officeDocument/2006/relationships/hyperlink" Target="mailto:houhl@zucc.edu.cn" TargetMode="External"/><Relationship Id="rId9" Type="http://schemas.openxmlformats.org/officeDocument/2006/relationships/hyperlink" Target="mailto:31401358@stu.zucc.edu.cn"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tags" Target="../tags/tag22.xml"/><Relationship Id="rId3" Type="http://schemas.openxmlformats.org/officeDocument/2006/relationships/tags" Target="../tags/tag7.xml"/><Relationship Id="rId21" Type="http://schemas.openxmlformats.org/officeDocument/2006/relationships/tags" Target="../tags/tag2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image" Target="../media/image5.png"/><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notesSlide" Target="../notesSlides/notesSlide2.xml"/><Relationship Id="rId10" Type="http://schemas.openxmlformats.org/officeDocument/2006/relationships/tags" Target="../tags/tag14.xml"/><Relationship Id="rId19" Type="http://schemas.openxmlformats.org/officeDocument/2006/relationships/tags" Target="../tags/tag23.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5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2.png"/><Relationship Id="rId4"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11.xml"/><Relationship Id="rId4"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1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notesSlide" Target="../notesSlides/notesSlide17.xml"/><Relationship Id="rId4"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83.xml"/></Relationships>
</file>

<file path=ppt/slides/_rels/slide33.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notesSlide" Target="../notesSlides/notesSlide19.xml"/><Relationship Id="rId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notesSlide" Target="../notesSlides/notesSlide20.xml"/><Relationship Id="rId4"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21.xml"/><Relationship Id="rId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notesSlide" Target="../notesSlides/notesSlide22.xml"/><Relationship Id="rId4"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23.xml"/></Relationships>
</file>

<file path=ppt/slides/_rels/slide3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notesSlide" Target="../notesSlides/notesSlide24.xml"/><Relationship Id="rId4"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3.xml"/></Relationships>
</file>

<file path=ppt/slides/_rels/slide42.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notesSlide" Target="../notesSlides/notesSlide25.xml"/><Relationship Id="rId4"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2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2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28.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29.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notesSlide" Target="../notesSlides/notesSlide30.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notesSlide" Target="../notesSlides/notesSlide35.xml"/><Relationship Id="rId4"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notesSlide" Target="../notesSlides/notesSlide36.xml"/><Relationship Id="rId4"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notesSlide" Target="../notesSlides/notesSlide37.xml"/><Relationship Id="rId4"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839470" y="1145155"/>
            <a:ext cx="3055242" cy="585987"/>
          </a:xfrm>
        </p:spPr>
        <p:txBody>
          <a:bodyPr/>
          <a:lstStyle/>
          <a:p>
            <a:r>
              <a:rPr lang="zh-CN" altLang="en-US" dirty="0"/>
              <a:t>项目总报告</a:t>
            </a:r>
            <a:endParaRPr lang="zh-CN" altLang="zh-CN" dirty="0"/>
          </a:p>
        </p:txBody>
      </p:sp>
      <p:sp>
        <p:nvSpPr>
          <p:cNvPr id="7" name="文本占位符 6"/>
          <p:cNvSpPr>
            <a:spLocks noGrp="1"/>
          </p:cNvSpPr>
          <p:nvPr>
            <p:ph type="body" sz="half" idx="2"/>
            <p:custDataLst>
              <p:tags r:id="rId3"/>
            </p:custDataLst>
          </p:nvPr>
        </p:nvSpPr>
        <p:spPr>
          <a:xfrm>
            <a:off x="839470" y="2058670"/>
            <a:ext cx="4552315" cy="2888615"/>
          </a:xfrm>
        </p:spPr>
        <p:txBody>
          <a:bodyPr/>
          <a:lstStyle/>
          <a:p>
            <a:r>
              <a:rPr lang="en-US" altLang="zh-CN" dirty="0"/>
              <a:t>G07</a:t>
            </a:r>
            <a:r>
              <a:rPr lang="zh-CN" altLang="en-US" dirty="0"/>
              <a:t>小组：</a:t>
            </a:r>
          </a:p>
          <a:p>
            <a:r>
              <a:rPr lang="zh-CN" altLang="en-US" dirty="0"/>
              <a:t>项目经理：林初煌</a:t>
            </a:r>
          </a:p>
          <a:p>
            <a:r>
              <a:rPr lang="zh-CN" altLang="en-US" dirty="0"/>
              <a:t>组员：黄昕晰、黄令成、陈宣帆、谢蕾</a:t>
            </a:r>
          </a:p>
        </p:txBody>
      </p:sp>
      <p:pic>
        <p:nvPicPr>
          <p:cNvPr id="4" name="图片占位符 3"/>
          <p:cNvPicPr>
            <a:picLocks noGrp="1" noChangeAspect="1"/>
          </p:cNvPicPr>
          <p:nvPr>
            <p:ph type="pic" idx="1"/>
            <p:custDataLst>
              <p:tags r:id="rId4"/>
            </p:custDataLst>
          </p:nvPr>
        </p:nvPicPr>
        <p:blipFill>
          <a:blip r:embed="rId7">
            <a:extLst>
              <a:ext uri="{28A0092B-C50C-407E-A947-70E740481C1C}">
                <a14:useLocalDpi xmlns:a14="http://schemas.microsoft.com/office/drawing/2010/main" val="0"/>
              </a:ext>
            </a:extLst>
          </a:blip>
          <a:srcRect t="19661" b="19661"/>
          <a:stretch>
            <a:fillRect/>
          </a:stretch>
        </p:blipFill>
        <p:spPr>
          <a:xfrm>
            <a:off x="5191443" y="457200"/>
            <a:ext cx="6170400" cy="5403600"/>
          </a:xfrm>
        </p:spPr>
      </p:pic>
      <p:pic>
        <p:nvPicPr>
          <p:cNvPr id="6" name="图片 6" descr="PRD-2016-G07-logo"/>
          <p:cNvPicPr>
            <a:picLocks noChangeAspect="1"/>
          </p:cNvPicPr>
          <p:nvPr/>
        </p:nvPicPr>
        <p:blipFill>
          <a:blip r:embed="rId8"/>
          <a:stretch>
            <a:fillRect/>
          </a:stretch>
        </p:blipFill>
        <p:spPr>
          <a:xfrm>
            <a:off x="839470" y="4356418"/>
            <a:ext cx="2159000" cy="215963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时间管理子计划</a:t>
            </a:r>
            <a:endParaRPr lang="zh-CN" altLang="zh-CN"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2293849212"/>
              </p:ext>
            </p:extLst>
          </p:nvPr>
        </p:nvGraphicFramePr>
        <p:xfrm>
          <a:off x="307039" y="1445464"/>
          <a:ext cx="5461749" cy="3619826"/>
        </p:xfrm>
        <a:graphic>
          <a:graphicData uri="http://schemas.openxmlformats.org/drawingml/2006/table">
            <a:tbl>
              <a:tblPr firstRow="1" firstCol="1" bandRow="1">
                <a:tableStyleId>{5C22544A-7EE6-4342-B048-85BDC9FD1C3A}</a:tableStyleId>
              </a:tblPr>
              <a:tblGrid>
                <a:gridCol w="493043">
                  <a:extLst>
                    <a:ext uri="{9D8B030D-6E8A-4147-A177-3AD203B41FA5}">
                      <a16:colId xmlns:a16="http://schemas.microsoft.com/office/drawing/2014/main" val="20000"/>
                    </a:ext>
                  </a:extLst>
                </a:gridCol>
                <a:gridCol w="1192014">
                  <a:extLst>
                    <a:ext uri="{9D8B030D-6E8A-4147-A177-3AD203B41FA5}">
                      <a16:colId xmlns:a16="http://schemas.microsoft.com/office/drawing/2014/main" val="20001"/>
                    </a:ext>
                  </a:extLst>
                </a:gridCol>
                <a:gridCol w="2237502">
                  <a:extLst>
                    <a:ext uri="{9D8B030D-6E8A-4147-A177-3AD203B41FA5}">
                      <a16:colId xmlns:a16="http://schemas.microsoft.com/office/drawing/2014/main" val="20002"/>
                    </a:ext>
                  </a:extLst>
                </a:gridCol>
                <a:gridCol w="440240">
                  <a:extLst>
                    <a:ext uri="{9D8B030D-6E8A-4147-A177-3AD203B41FA5}">
                      <a16:colId xmlns:a16="http://schemas.microsoft.com/office/drawing/2014/main" val="20003"/>
                    </a:ext>
                  </a:extLst>
                </a:gridCol>
                <a:gridCol w="1098950">
                  <a:extLst>
                    <a:ext uri="{9D8B030D-6E8A-4147-A177-3AD203B41FA5}">
                      <a16:colId xmlns:a16="http://schemas.microsoft.com/office/drawing/2014/main" val="20004"/>
                    </a:ext>
                  </a:extLst>
                </a:gridCol>
              </a:tblGrid>
              <a:tr h="189703">
                <a:tc>
                  <a:txBody>
                    <a:bodyPr/>
                    <a:lstStyle/>
                    <a:p>
                      <a:pPr algn="ctr" fontAlgn="ctr">
                        <a:spcAft>
                          <a:spcPts val="0"/>
                        </a:spcAft>
                      </a:pPr>
                      <a:r>
                        <a:rPr lang="zh-CN" sz="1100" kern="100" dirty="0">
                          <a:effectLst/>
                        </a:rPr>
                        <a:t>序号</a:t>
                      </a:r>
                      <a:endParaRPr lang="zh-CN" sz="1100" kern="100" dirty="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日期</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内容</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周数</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负责人</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79405">
                <a:tc>
                  <a:txBody>
                    <a:bodyPr/>
                    <a:lstStyle/>
                    <a:p>
                      <a:pPr algn="ctr" fontAlgn="ctr">
                        <a:spcAft>
                          <a:spcPts val="0"/>
                        </a:spcAft>
                      </a:pPr>
                      <a:r>
                        <a:rPr lang="en-US" sz="1100" kern="100">
                          <a:effectLst/>
                        </a:rPr>
                        <a:t>M0</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16.9.28-16.10.16</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dirty="0">
                          <a:effectLst/>
                        </a:rPr>
                        <a:t>《可行性研究报告》</a:t>
                      </a:r>
                      <a:endParaRPr lang="zh-CN" sz="11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3</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79405">
                <a:tc>
                  <a:txBody>
                    <a:bodyPr/>
                    <a:lstStyle/>
                    <a:p>
                      <a:pPr algn="ctr" fontAlgn="ctr">
                        <a:spcAft>
                          <a:spcPts val="0"/>
                        </a:spcAft>
                      </a:pPr>
                      <a:r>
                        <a:rPr lang="en-US" sz="1100" kern="100">
                          <a:effectLst/>
                        </a:rPr>
                        <a:t>M1</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16.10.17-16.10.30</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《项目章程》《项目总体计划》</a:t>
                      </a:r>
                    </a:p>
                    <a:p>
                      <a:pPr algn="ctr" fontAlgn="ctr">
                        <a:spcAft>
                          <a:spcPts val="0"/>
                        </a:spcAft>
                      </a:pPr>
                      <a:r>
                        <a:rPr lang="zh-CN" sz="1100" kern="100">
                          <a:effectLst/>
                        </a:rPr>
                        <a:t>《需求工程计划</a:t>
                      </a:r>
                      <a:r>
                        <a:rPr lang="en-US" sz="1100" kern="100">
                          <a:effectLst/>
                        </a:rPr>
                        <a:t>-</a:t>
                      </a:r>
                      <a:r>
                        <a:rPr lang="zh-CN" sz="1100" kern="100">
                          <a:effectLst/>
                        </a:rPr>
                        <a:t>初步》《</a:t>
                      </a:r>
                      <a:r>
                        <a:rPr lang="en-US" sz="1100" kern="100">
                          <a:effectLst/>
                        </a:rPr>
                        <a:t>QA</a:t>
                      </a:r>
                      <a:r>
                        <a:rPr lang="zh-CN" sz="1100" kern="100">
                          <a:effectLst/>
                        </a:rPr>
                        <a:t>计划》</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4-5</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林初煌、谢蕾</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198736">
                <a:tc>
                  <a:txBody>
                    <a:bodyPr/>
                    <a:lstStyle/>
                    <a:p>
                      <a:pPr algn="ctr" fontAlgn="ctr">
                        <a:spcAft>
                          <a:spcPts val="0"/>
                        </a:spcAft>
                      </a:pPr>
                      <a:r>
                        <a:rPr lang="en-US" sz="1100" kern="100">
                          <a:effectLst/>
                        </a:rPr>
                        <a:t>M2</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16.10.23-16.11.6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《需求工程计划》修改及评审</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5-6</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198736">
                <a:tc>
                  <a:txBody>
                    <a:bodyPr/>
                    <a:lstStyle/>
                    <a:p>
                      <a:pPr algn="ctr" fontAlgn="ctr">
                        <a:spcAft>
                          <a:spcPts val="0"/>
                        </a:spcAft>
                      </a:pPr>
                      <a:r>
                        <a:rPr lang="en-US" sz="1100" kern="100">
                          <a:effectLst/>
                        </a:rPr>
                        <a:t>M3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16.11.7-16.11.13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计划评审《需求工程计划》讲解</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7</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dirty="0">
                          <a:effectLst/>
                        </a:rPr>
                        <a:t>林初煌</a:t>
                      </a:r>
                      <a:endParaRPr lang="zh-CN" sz="11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198736">
                <a:tc>
                  <a:txBody>
                    <a:bodyPr/>
                    <a:lstStyle/>
                    <a:p>
                      <a:pPr algn="ctr" fontAlgn="ctr">
                        <a:spcAft>
                          <a:spcPts val="0"/>
                        </a:spcAft>
                      </a:pPr>
                      <a:r>
                        <a:rPr lang="en-US" sz="1100" kern="100">
                          <a:effectLst/>
                        </a:rPr>
                        <a:t>M4</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16.12.5-16.12.11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《需求规格说明书》修改及评审</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596209">
                <a:tc>
                  <a:txBody>
                    <a:bodyPr/>
                    <a:lstStyle/>
                    <a:p>
                      <a:pPr algn="ctr" fontAlgn="ctr">
                        <a:spcAft>
                          <a:spcPts val="0"/>
                        </a:spcAft>
                      </a:pPr>
                      <a:r>
                        <a:rPr lang="en-US" sz="1100" kern="100">
                          <a:effectLst/>
                        </a:rPr>
                        <a:t>M5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16.12.12-17.1.1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《软件需求变更文档》 《软件需求变更文档》修改及评审、系统设计与实现计划</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12-14</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黄令成、陈宣帆</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r h="198736">
                <a:tc>
                  <a:txBody>
                    <a:bodyPr/>
                    <a:lstStyle/>
                    <a:p>
                      <a:pPr algn="ctr" fontAlgn="ctr">
                        <a:spcAft>
                          <a:spcPts val="0"/>
                        </a:spcAft>
                      </a:pPr>
                      <a:r>
                        <a:rPr lang="en-US" sz="1100" kern="100">
                          <a:effectLst/>
                        </a:rPr>
                        <a:t>M6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17.1.1-17.1.8</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《软件概要设计说明》</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黄令成</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7"/>
                  </a:ext>
                </a:extLst>
              </a:tr>
              <a:tr h="397472">
                <a:tc>
                  <a:txBody>
                    <a:bodyPr/>
                    <a:lstStyle/>
                    <a:p>
                      <a:pPr algn="ctr" fontAlgn="ctr">
                        <a:spcAft>
                          <a:spcPts val="0"/>
                        </a:spcAft>
                      </a:pPr>
                      <a:r>
                        <a:rPr lang="en-US" sz="1100" kern="100">
                          <a:effectLst/>
                        </a:rPr>
                        <a:t>M7</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17.1.8-17.1.15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《测试计划》《安装部署计划》</a:t>
                      </a:r>
                      <a:endParaRPr lang="zh-CN" sz="1100" kern="100">
                        <a:effectLst/>
                      </a:endParaRPr>
                    </a:p>
                    <a:p>
                      <a:pPr algn="ctr">
                        <a:spcAft>
                          <a:spcPts val="0"/>
                        </a:spcAft>
                      </a:pPr>
                      <a:r>
                        <a:rPr lang="zh-CN" sz="1200" kern="100">
                          <a:effectLst/>
                        </a:rPr>
                        <a:t>《培训计划》《系统维护计划》</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黄昕晰</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8"/>
                  </a:ext>
                </a:extLst>
              </a:tr>
              <a:tr h="397472">
                <a:tc>
                  <a:txBody>
                    <a:bodyPr/>
                    <a:lstStyle/>
                    <a:p>
                      <a:pPr algn="ctr" fontAlgn="ctr">
                        <a:spcAft>
                          <a:spcPts val="0"/>
                        </a:spcAft>
                      </a:pPr>
                      <a:r>
                        <a:rPr lang="en-US" sz="1100" kern="100">
                          <a:effectLst/>
                        </a:rPr>
                        <a:t>M8</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17.1.16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《项目总结报告》、《项目总结报告》答辩并评审、经验总结</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dirty="0">
                          <a:effectLst/>
                        </a:rPr>
                        <a:t>林初煌</a:t>
                      </a:r>
                      <a:endParaRPr lang="zh-CN" sz="11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494138481"/>
              </p:ext>
            </p:extLst>
          </p:nvPr>
        </p:nvGraphicFramePr>
        <p:xfrm>
          <a:off x="6249000" y="1412295"/>
          <a:ext cx="5544072" cy="3624980"/>
        </p:xfrm>
        <a:graphic>
          <a:graphicData uri="http://schemas.openxmlformats.org/drawingml/2006/table">
            <a:tbl>
              <a:tblPr firstRow="1" firstCol="1" bandRow="1">
                <a:tableStyleId>{5C22544A-7EE6-4342-B048-85BDC9FD1C3A}</a:tableStyleId>
              </a:tblPr>
              <a:tblGrid>
                <a:gridCol w="500474">
                  <a:extLst>
                    <a:ext uri="{9D8B030D-6E8A-4147-A177-3AD203B41FA5}">
                      <a16:colId xmlns:a16="http://schemas.microsoft.com/office/drawing/2014/main" val="20000"/>
                    </a:ext>
                  </a:extLst>
                </a:gridCol>
                <a:gridCol w="1209981">
                  <a:extLst>
                    <a:ext uri="{9D8B030D-6E8A-4147-A177-3AD203B41FA5}">
                      <a16:colId xmlns:a16="http://schemas.microsoft.com/office/drawing/2014/main" val="20001"/>
                    </a:ext>
                  </a:extLst>
                </a:gridCol>
                <a:gridCol w="2271227">
                  <a:extLst>
                    <a:ext uri="{9D8B030D-6E8A-4147-A177-3AD203B41FA5}">
                      <a16:colId xmlns:a16="http://schemas.microsoft.com/office/drawing/2014/main" val="20002"/>
                    </a:ext>
                  </a:extLst>
                </a:gridCol>
                <a:gridCol w="446876">
                  <a:extLst>
                    <a:ext uri="{9D8B030D-6E8A-4147-A177-3AD203B41FA5}">
                      <a16:colId xmlns:a16="http://schemas.microsoft.com/office/drawing/2014/main" val="20003"/>
                    </a:ext>
                  </a:extLst>
                </a:gridCol>
                <a:gridCol w="1115514">
                  <a:extLst>
                    <a:ext uri="{9D8B030D-6E8A-4147-A177-3AD203B41FA5}">
                      <a16:colId xmlns:a16="http://schemas.microsoft.com/office/drawing/2014/main" val="20004"/>
                    </a:ext>
                  </a:extLst>
                </a:gridCol>
              </a:tblGrid>
              <a:tr h="171874">
                <a:tc>
                  <a:txBody>
                    <a:bodyPr/>
                    <a:lstStyle/>
                    <a:p>
                      <a:pPr algn="ctr" fontAlgn="ctr">
                        <a:spcAft>
                          <a:spcPts val="0"/>
                        </a:spcAft>
                      </a:pPr>
                      <a:r>
                        <a:rPr lang="zh-CN" sz="1100" kern="100" dirty="0">
                          <a:effectLst/>
                        </a:rPr>
                        <a:t>序号</a:t>
                      </a:r>
                      <a:endParaRPr lang="zh-CN" sz="1100" kern="100" dirty="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日期</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内容</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周数</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负责人</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43748">
                <a:tc>
                  <a:txBody>
                    <a:bodyPr/>
                    <a:lstStyle/>
                    <a:p>
                      <a:pPr algn="ctr" fontAlgn="ctr">
                        <a:spcAft>
                          <a:spcPts val="0"/>
                        </a:spcAft>
                      </a:pPr>
                      <a:r>
                        <a:rPr lang="en-US" sz="1100" kern="100">
                          <a:effectLst/>
                        </a:rPr>
                        <a:t>M0</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dirty="0">
                          <a:effectLst/>
                        </a:rPr>
                        <a:t>16.9.28-16.10.16</a:t>
                      </a:r>
                      <a:endParaRPr lang="zh-CN" sz="1100" kern="100" dirty="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《可行性研究报告》</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3</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515622">
                <a:tc>
                  <a:txBody>
                    <a:bodyPr/>
                    <a:lstStyle/>
                    <a:p>
                      <a:pPr algn="ctr" fontAlgn="ctr">
                        <a:spcAft>
                          <a:spcPts val="0"/>
                        </a:spcAft>
                      </a:pPr>
                      <a:r>
                        <a:rPr lang="en-US" sz="1100" kern="100">
                          <a:effectLst/>
                        </a:rPr>
                        <a:t>M1</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16.10.17-16.10.30</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《项目章程》《项目总体计划》</a:t>
                      </a:r>
                    </a:p>
                    <a:p>
                      <a:pPr algn="ctr" fontAlgn="ctr">
                        <a:spcAft>
                          <a:spcPts val="0"/>
                        </a:spcAft>
                      </a:pPr>
                      <a:r>
                        <a:rPr lang="zh-CN" sz="1100" kern="100">
                          <a:effectLst/>
                        </a:rPr>
                        <a:t>《需求工程计划</a:t>
                      </a:r>
                      <a:r>
                        <a:rPr lang="en-US" sz="1100" kern="100">
                          <a:effectLst/>
                        </a:rPr>
                        <a:t>-</a:t>
                      </a:r>
                      <a:r>
                        <a:rPr lang="zh-CN" sz="1100" kern="100">
                          <a:effectLst/>
                        </a:rPr>
                        <a:t>初步》《</a:t>
                      </a:r>
                      <a:r>
                        <a:rPr lang="en-US" sz="1100" kern="100">
                          <a:effectLst/>
                        </a:rPr>
                        <a:t>QA</a:t>
                      </a:r>
                      <a:r>
                        <a:rPr lang="zh-CN" sz="1100" kern="100">
                          <a:effectLst/>
                        </a:rPr>
                        <a:t>计划》</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4-5</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林初煌、谢蕾</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43748">
                <a:tc>
                  <a:txBody>
                    <a:bodyPr/>
                    <a:lstStyle/>
                    <a:p>
                      <a:pPr algn="ctr" fontAlgn="ctr">
                        <a:spcAft>
                          <a:spcPts val="0"/>
                        </a:spcAft>
                      </a:pPr>
                      <a:r>
                        <a:rPr lang="en-US" sz="1100" kern="100">
                          <a:effectLst/>
                        </a:rPr>
                        <a:t>M2</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16.10.23-16.11.6</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《需求工程计划》修改及评审</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5-6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74998">
                <a:tc>
                  <a:txBody>
                    <a:bodyPr/>
                    <a:lstStyle/>
                    <a:p>
                      <a:pPr algn="ctr" fontAlgn="ctr">
                        <a:spcAft>
                          <a:spcPts val="0"/>
                        </a:spcAft>
                      </a:pPr>
                      <a:r>
                        <a:rPr lang="en-US" sz="1100" kern="100">
                          <a:effectLst/>
                        </a:rPr>
                        <a:t>M3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16.11.7-16.11.13</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计划评审《需求工程计划》讲解</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7</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374998">
                <a:tc>
                  <a:txBody>
                    <a:bodyPr/>
                    <a:lstStyle/>
                    <a:p>
                      <a:pPr algn="ctr" fontAlgn="ctr">
                        <a:spcAft>
                          <a:spcPts val="0"/>
                        </a:spcAft>
                      </a:pPr>
                      <a:r>
                        <a:rPr lang="en-US" sz="1100" kern="100">
                          <a:effectLst/>
                        </a:rPr>
                        <a:t>M4</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16.12.5-16.12.24</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200" kern="100" dirty="0">
                          <a:effectLst/>
                        </a:rPr>
                        <a:t>《需求规格说明书》修改及评审</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14</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562497">
                <a:tc>
                  <a:txBody>
                    <a:bodyPr/>
                    <a:lstStyle/>
                    <a:p>
                      <a:pPr algn="ctr" fontAlgn="ctr">
                        <a:spcAft>
                          <a:spcPts val="0"/>
                        </a:spcAft>
                      </a:pPr>
                      <a:r>
                        <a:rPr lang="en-US" sz="1100" kern="100">
                          <a:effectLst/>
                        </a:rPr>
                        <a:t>M5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16.12.24-17.1.3</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200" kern="100" dirty="0">
                          <a:effectLst/>
                        </a:rPr>
                        <a:t>《软件需求变更文档》 《软件需求变更文档》修改及评审、《系统设计与实现计划》</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14-15</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黄令成、陈宣帆</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r h="374998">
                <a:tc>
                  <a:txBody>
                    <a:bodyPr/>
                    <a:lstStyle/>
                    <a:p>
                      <a:pPr algn="ctr" fontAlgn="ctr">
                        <a:spcAft>
                          <a:spcPts val="0"/>
                        </a:spcAft>
                      </a:pPr>
                      <a:r>
                        <a:rPr lang="en-US" sz="1100" kern="100">
                          <a:effectLst/>
                        </a:rPr>
                        <a:t>M6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截止至</a:t>
                      </a:r>
                      <a:r>
                        <a:rPr lang="en-US" sz="1100" kern="100">
                          <a:effectLst/>
                        </a:rPr>
                        <a:t>17.1.3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dirty="0">
                          <a:effectLst/>
                        </a:rPr>
                        <a:t>《测试计划》《安装部署计划》</a:t>
                      </a:r>
                      <a:endParaRPr lang="zh-CN" sz="1100" kern="100" dirty="0">
                        <a:effectLst/>
                      </a:endParaRPr>
                    </a:p>
                    <a:p>
                      <a:pPr algn="ctr">
                        <a:spcAft>
                          <a:spcPts val="0"/>
                        </a:spcAft>
                      </a:pPr>
                      <a:r>
                        <a:rPr lang="zh-CN" sz="1200" kern="100" dirty="0">
                          <a:effectLst/>
                        </a:rPr>
                        <a:t>《培训计划》《系统维护计划》</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黄昕晰</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7"/>
                  </a:ext>
                </a:extLst>
              </a:tr>
              <a:tr h="562497">
                <a:tc>
                  <a:txBody>
                    <a:bodyPr/>
                    <a:lstStyle/>
                    <a:p>
                      <a:pPr algn="ctr" fontAlgn="ctr">
                        <a:spcAft>
                          <a:spcPts val="0"/>
                        </a:spcAft>
                      </a:pPr>
                      <a:r>
                        <a:rPr lang="en-US" sz="1100" kern="100" dirty="0">
                          <a:effectLst/>
                        </a:rPr>
                        <a:t>M7</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17.1.3-17.1.4</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《项目总结报告》、《项目总结报告》答辩并评审、经验总结</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dirty="0">
                          <a:effectLst/>
                        </a:rPr>
                        <a:t>林初煌</a:t>
                      </a:r>
                      <a:endParaRPr lang="zh-CN" sz="11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7" name="TextBox 6"/>
          <p:cNvSpPr txBox="1"/>
          <p:nvPr/>
        </p:nvSpPr>
        <p:spPr>
          <a:xfrm>
            <a:off x="2366683" y="5238982"/>
            <a:ext cx="1909482" cy="369332"/>
          </a:xfrm>
          <a:prstGeom prst="rect">
            <a:avLst/>
          </a:prstGeom>
          <a:noFill/>
        </p:spPr>
        <p:txBody>
          <a:bodyPr wrap="square" rtlCol="0">
            <a:spAutoFit/>
          </a:bodyPr>
          <a:lstStyle/>
          <a:p>
            <a:r>
              <a:rPr lang="zh-CN" altLang="en-US" dirty="0"/>
              <a:t>原定计划</a:t>
            </a:r>
          </a:p>
        </p:txBody>
      </p:sp>
      <p:sp>
        <p:nvSpPr>
          <p:cNvPr id="8" name="TextBox 7"/>
          <p:cNvSpPr txBox="1"/>
          <p:nvPr/>
        </p:nvSpPr>
        <p:spPr>
          <a:xfrm>
            <a:off x="8543365" y="5243465"/>
            <a:ext cx="1909482" cy="369332"/>
          </a:xfrm>
          <a:prstGeom prst="rect">
            <a:avLst/>
          </a:prstGeom>
          <a:noFill/>
        </p:spPr>
        <p:txBody>
          <a:bodyPr wrap="square" rtlCol="0">
            <a:spAutoFit/>
          </a:bodyPr>
          <a:lstStyle/>
          <a:p>
            <a:r>
              <a:rPr lang="zh-CN" altLang="en-US" dirty="0"/>
              <a:t>实际情况</a:t>
            </a:r>
          </a:p>
        </p:txBody>
      </p:sp>
      <p:sp>
        <p:nvSpPr>
          <p:cNvPr id="9" name="矩形 8"/>
          <p:cNvSpPr/>
          <p:nvPr/>
        </p:nvSpPr>
        <p:spPr>
          <a:xfrm>
            <a:off x="2043953" y="5608314"/>
            <a:ext cx="7992035" cy="923330"/>
          </a:xfrm>
          <a:prstGeom prst="rect">
            <a:avLst/>
          </a:prstGeom>
        </p:spPr>
        <p:txBody>
          <a:bodyPr wrap="square">
            <a:spAutoFit/>
          </a:bodyPr>
          <a:lstStyle/>
          <a:p>
            <a:r>
              <a:rPr lang="zh-CN" altLang="zh-CN" dirty="0"/>
              <a:t>总体进度周数相比原计划减少一周。原进度预计在十二周进行软件需求规格说明书的审核与基线发布，现进度将该内容延迟了两周至第十四周。去除了《软件概要设计》，其后的内容都提前一周。</a:t>
            </a:r>
          </a:p>
        </p:txBody>
      </p:sp>
    </p:spTree>
    <p:extLst>
      <p:ext uri="{BB962C8B-B14F-4D97-AF65-F5344CB8AC3E}">
        <p14:creationId xmlns:p14="http://schemas.microsoft.com/office/powerpoint/2010/main" val="3506694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人力资源管理子计划</a:t>
            </a:r>
            <a:r>
              <a:rPr lang="en-US" altLang="zh-CN" dirty="0">
                <a:solidFill>
                  <a:schemeClr val="accent1"/>
                </a:solidFill>
              </a:rPr>
              <a:t>-OBS</a:t>
            </a:r>
            <a:endParaRPr lang="zh-CN" altLang="zh-CN" dirty="0">
              <a:solidFill>
                <a:schemeClr val="accent1"/>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231" y="1403256"/>
            <a:ext cx="7932737" cy="501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795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沟通管理子计划</a:t>
            </a:r>
            <a:endParaRPr lang="zh-CN" altLang="zh-CN" dirty="0">
              <a:solidFill>
                <a:schemeClr val="accent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776543877"/>
              </p:ext>
            </p:extLst>
          </p:nvPr>
        </p:nvGraphicFramePr>
        <p:xfrm>
          <a:off x="226118" y="2427988"/>
          <a:ext cx="5743575" cy="2438400"/>
        </p:xfrm>
        <a:graphic>
          <a:graphicData uri="http://schemas.openxmlformats.org/drawingml/2006/table">
            <a:tbl>
              <a:tblPr firstRow="1" firstCol="1" bandRow="1">
                <a:tableStyleId>{5C22544A-7EE6-4342-B048-85BDC9FD1C3A}</a:tableStyleId>
              </a:tblPr>
              <a:tblGrid>
                <a:gridCol w="537210">
                  <a:extLst>
                    <a:ext uri="{9D8B030D-6E8A-4147-A177-3AD203B41FA5}">
                      <a16:colId xmlns:a16="http://schemas.microsoft.com/office/drawing/2014/main" val="20000"/>
                    </a:ext>
                  </a:extLst>
                </a:gridCol>
                <a:gridCol w="1169670">
                  <a:extLst>
                    <a:ext uri="{9D8B030D-6E8A-4147-A177-3AD203B41FA5}">
                      <a16:colId xmlns:a16="http://schemas.microsoft.com/office/drawing/2014/main" val="20001"/>
                    </a:ext>
                  </a:extLst>
                </a:gridCol>
                <a:gridCol w="882015">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1079500">
                  <a:extLst>
                    <a:ext uri="{9D8B030D-6E8A-4147-A177-3AD203B41FA5}">
                      <a16:colId xmlns:a16="http://schemas.microsoft.com/office/drawing/2014/main" val="20004"/>
                    </a:ext>
                  </a:extLst>
                </a:gridCol>
                <a:gridCol w="70358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tblGrid>
              <a:tr h="0">
                <a:tc>
                  <a:txBody>
                    <a:bodyPr/>
                    <a:lstStyle/>
                    <a:p>
                      <a:pPr algn="l">
                        <a:spcAft>
                          <a:spcPts val="0"/>
                        </a:spcAft>
                      </a:pPr>
                      <a:r>
                        <a:rPr lang="zh-CN" sz="1600" kern="100" dirty="0">
                          <a:effectLst/>
                        </a:rPr>
                        <a:t>姓名</a:t>
                      </a:r>
                      <a:endParaRPr lang="zh-CN" sz="2000" kern="100" dirty="0">
                        <a:effectLst/>
                        <a:latin typeface="Times New Roman"/>
                        <a:ea typeface="宋体"/>
                      </a:endParaRPr>
                    </a:p>
                  </a:txBody>
                  <a:tcPr marL="68580" marR="68580" marT="0" marB="0"/>
                </a:tc>
                <a:tc>
                  <a:txBody>
                    <a:bodyPr/>
                    <a:lstStyle/>
                    <a:p>
                      <a:pPr algn="l">
                        <a:spcAft>
                          <a:spcPts val="0"/>
                        </a:spcAft>
                      </a:pPr>
                      <a:r>
                        <a:rPr lang="zh-CN" sz="1600" kern="100">
                          <a:effectLst/>
                        </a:rPr>
                        <a:t>角色</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电话</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QQ</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微信名</a:t>
                      </a:r>
                      <a:r>
                        <a:rPr lang="en-US" sz="1600" kern="100">
                          <a:effectLst/>
                        </a:rPr>
                        <a:t>/</a:t>
                      </a:r>
                      <a:r>
                        <a:rPr lang="zh-CN" sz="1600" kern="100">
                          <a:effectLst/>
                        </a:rPr>
                        <a:t>号</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邮箱</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地址</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l">
                        <a:spcAft>
                          <a:spcPts val="0"/>
                        </a:spcAft>
                      </a:pPr>
                      <a:r>
                        <a:rPr lang="zh-CN" sz="1600" kern="100">
                          <a:effectLst/>
                        </a:rPr>
                        <a:t>杨枨</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项目发起人、客户</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13357102333</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无</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Holley Yang</a:t>
                      </a:r>
                      <a:endParaRPr lang="zh-CN" sz="2000" kern="100">
                        <a:effectLst/>
                        <a:latin typeface="Times New Roman"/>
                        <a:ea typeface="宋体"/>
                      </a:endParaRPr>
                    </a:p>
                  </a:txBody>
                  <a:tcPr marL="68580" marR="68580" marT="0" marB="0"/>
                </a:tc>
                <a:tc>
                  <a:txBody>
                    <a:bodyPr/>
                    <a:lstStyle/>
                    <a:p>
                      <a:pPr algn="l">
                        <a:spcAft>
                          <a:spcPts val="0"/>
                        </a:spcAft>
                      </a:pPr>
                      <a:r>
                        <a:rPr lang="en-US" sz="1600" u="sng" kern="100">
                          <a:effectLst/>
                          <a:hlinkClick r:id="rId3"/>
                        </a:rPr>
                        <a:t>yangc@zucc.edu.cn</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理四</a:t>
                      </a:r>
                      <a:r>
                        <a:rPr lang="en-US" sz="1600" kern="100">
                          <a:effectLst/>
                        </a:rPr>
                        <a:t>506</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74930">
                <a:tc>
                  <a:txBody>
                    <a:bodyPr/>
                    <a:lstStyle/>
                    <a:p>
                      <a:pPr algn="l">
                        <a:spcAft>
                          <a:spcPts val="0"/>
                        </a:spcAft>
                      </a:pPr>
                      <a:r>
                        <a:rPr lang="zh-CN" sz="1600" kern="100" dirty="0">
                          <a:effectLst/>
                        </a:rPr>
                        <a:t>侯宏仑</a:t>
                      </a:r>
                      <a:endParaRPr lang="zh-CN" sz="2000" kern="100" dirty="0">
                        <a:effectLst/>
                        <a:latin typeface="Times New Roman"/>
                        <a:ea typeface="宋体"/>
                      </a:endParaRPr>
                    </a:p>
                  </a:txBody>
                  <a:tcPr marL="68580" marR="68580" marT="0" marB="0"/>
                </a:tc>
                <a:tc>
                  <a:txBody>
                    <a:bodyPr/>
                    <a:lstStyle/>
                    <a:p>
                      <a:pPr algn="l">
                        <a:spcAft>
                          <a:spcPts val="0"/>
                        </a:spcAft>
                      </a:pPr>
                      <a:r>
                        <a:rPr lang="zh-CN" sz="1600" kern="100">
                          <a:effectLst/>
                        </a:rPr>
                        <a:t>项目发起人、客户</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13071858629</a:t>
                      </a:r>
                      <a:endParaRPr lang="zh-CN" sz="2000" kern="100">
                        <a:effectLst/>
                        <a:latin typeface="Times New Roman"/>
                        <a:ea typeface="宋体"/>
                      </a:endParaRPr>
                    </a:p>
                  </a:txBody>
                  <a:tcPr marL="68580" marR="68580" marT="0" marB="0"/>
                </a:tc>
                <a:tc>
                  <a:txBody>
                    <a:bodyPr/>
                    <a:lstStyle/>
                    <a:p>
                      <a:pPr algn="l">
                        <a:spcAft>
                          <a:spcPts val="0"/>
                        </a:spcAft>
                      </a:pPr>
                      <a:r>
                        <a:rPr lang="en-US" sz="1600" kern="100" dirty="0">
                          <a:effectLst/>
                        </a:rPr>
                        <a:t>56689824</a:t>
                      </a:r>
                      <a:endParaRPr lang="zh-CN" sz="2000" kern="100" dirty="0">
                        <a:effectLst/>
                        <a:latin typeface="Times New Roman"/>
                        <a:ea typeface="宋体"/>
                      </a:endParaRPr>
                    </a:p>
                  </a:txBody>
                  <a:tcPr marL="68580" marR="68580" marT="0" marB="0"/>
                </a:tc>
                <a:tc>
                  <a:txBody>
                    <a:bodyPr/>
                    <a:lstStyle/>
                    <a:p>
                      <a:pPr algn="l">
                        <a:spcAft>
                          <a:spcPts val="0"/>
                        </a:spcAft>
                      </a:pPr>
                      <a:r>
                        <a:rPr lang="zh-CN" sz="1600" kern="100">
                          <a:effectLst/>
                        </a:rPr>
                        <a:t>土豆烧牛肉</a:t>
                      </a:r>
                      <a:endParaRPr lang="zh-CN" sz="2000" kern="100">
                        <a:effectLst/>
                        <a:latin typeface="Times New Roman"/>
                        <a:ea typeface="宋体"/>
                      </a:endParaRPr>
                    </a:p>
                  </a:txBody>
                  <a:tcPr marL="68580" marR="68580" marT="0" marB="0"/>
                </a:tc>
                <a:tc>
                  <a:txBody>
                    <a:bodyPr/>
                    <a:lstStyle/>
                    <a:p>
                      <a:pPr algn="l">
                        <a:spcAft>
                          <a:spcPts val="0"/>
                        </a:spcAft>
                      </a:pPr>
                      <a:r>
                        <a:rPr lang="en-US" sz="1600" u="sng" kern="100">
                          <a:effectLst/>
                          <a:hlinkClick r:id="rId4"/>
                        </a:rPr>
                        <a:t>houhl@zucc.edu.cn</a:t>
                      </a:r>
                      <a:endParaRPr lang="zh-CN" sz="2000" kern="100">
                        <a:effectLst/>
                        <a:latin typeface="Times New Roman"/>
                        <a:ea typeface="宋体"/>
                      </a:endParaRPr>
                    </a:p>
                  </a:txBody>
                  <a:tcPr marL="68580" marR="68580" marT="0" marB="0"/>
                </a:tc>
                <a:tc>
                  <a:txBody>
                    <a:bodyPr/>
                    <a:lstStyle/>
                    <a:p>
                      <a:pPr algn="l">
                        <a:spcAft>
                          <a:spcPts val="0"/>
                        </a:spcAft>
                      </a:pPr>
                      <a:r>
                        <a:rPr lang="zh-CN" sz="1600" kern="100" dirty="0">
                          <a:effectLst/>
                        </a:rPr>
                        <a:t>理四</a:t>
                      </a:r>
                      <a:r>
                        <a:rPr lang="en-US" sz="1600" kern="100" dirty="0">
                          <a:effectLst/>
                        </a:rPr>
                        <a:t>501</a:t>
                      </a:r>
                      <a:r>
                        <a:rPr lang="zh-CN" sz="1600" kern="100" dirty="0">
                          <a:effectLst/>
                        </a:rPr>
                        <a:t>—</a:t>
                      </a:r>
                      <a:r>
                        <a:rPr lang="en-US" sz="1600" kern="100" dirty="0">
                          <a:effectLst/>
                        </a:rPr>
                        <a:t>515</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979111220"/>
              </p:ext>
            </p:extLst>
          </p:nvPr>
        </p:nvGraphicFramePr>
        <p:xfrm>
          <a:off x="6203297" y="1467195"/>
          <a:ext cx="5648324" cy="4389120"/>
        </p:xfrm>
        <a:graphic>
          <a:graphicData uri="http://schemas.openxmlformats.org/drawingml/2006/table">
            <a:tbl>
              <a:tblPr firstRow="1" firstCol="1" bandRow="1">
                <a:tableStyleId>{5C22544A-7EE6-4342-B048-85BDC9FD1C3A}</a:tableStyleId>
              </a:tblPr>
              <a:tblGrid>
                <a:gridCol w="428529">
                  <a:extLst>
                    <a:ext uri="{9D8B030D-6E8A-4147-A177-3AD203B41FA5}">
                      <a16:colId xmlns:a16="http://schemas.microsoft.com/office/drawing/2014/main" val="20000"/>
                    </a:ext>
                  </a:extLst>
                </a:gridCol>
                <a:gridCol w="540264">
                  <a:extLst>
                    <a:ext uri="{9D8B030D-6E8A-4147-A177-3AD203B41FA5}">
                      <a16:colId xmlns:a16="http://schemas.microsoft.com/office/drawing/2014/main" val="20001"/>
                    </a:ext>
                  </a:extLst>
                </a:gridCol>
                <a:gridCol w="691994">
                  <a:extLst>
                    <a:ext uri="{9D8B030D-6E8A-4147-A177-3AD203B41FA5}">
                      <a16:colId xmlns:a16="http://schemas.microsoft.com/office/drawing/2014/main" val="20002"/>
                    </a:ext>
                  </a:extLst>
                </a:gridCol>
                <a:gridCol w="745322">
                  <a:extLst>
                    <a:ext uri="{9D8B030D-6E8A-4147-A177-3AD203B41FA5}">
                      <a16:colId xmlns:a16="http://schemas.microsoft.com/office/drawing/2014/main" val="20003"/>
                    </a:ext>
                  </a:extLst>
                </a:gridCol>
                <a:gridCol w="803729">
                  <a:extLst>
                    <a:ext uri="{9D8B030D-6E8A-4147-A177-3AD203B41FA5}">
                      <a16:colId xmlns:a16="http://schemas.microsoft.com/office/drawing/2014/main" val="20004"/>
                    </a:ext>
                  </a:extLst>
                </a:gridCol>
                <a:gridCol w="1736969">
                  <a:extLst>
                    <a:ext uri="{9D8B030D-6E8A-4147-A177-3AD203B41FA5}">
                      <a16:colId xmlns:a16="http://schemas.microsoft.com/office/drawing/2014/main" val="20005"/>
                    </a:ext>
                  </a:extLst>
                </a:gridCol>
                <a:gridCol w="701517">
                  <a:extLst>
                    <a:ext uri="{9D8B030D-6E8A-4147-A177-3AD203B41FA5}">
                      <a16:colId xmlns:a16="http://schemas.microsoft.com/office/drawing/2014/main" val="20006"/>
                    </a:ext>
                  </a:extLst>
                </a:gridCol>
              </a:tblGrid>
              <a:tr h="0">
                <a:tc>
                  <a:txBody>
                    <a:bodyPr/>
                    <a:lstStyle/>
                    <a:p>
                      <a:pPr algn="l">
                        <a:spcAft>
                          <a:spcPts val="0"/>
                        </a:spcAft>
                      </a:pPr>
                      <a:r>
                        <a:rPr lang="zh-CN" sz="1600" kern="100">
                          <a:effectLst/>
                        </a:rPr>
                        <a:t>姓名</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角色</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电话</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QQ</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微信名</a:t>
                      </a:r>
                      <a:r>
                        <a:rPr lang="en-US" sz="1600" kern="100">
                          <a:effectLst/>
                        </a:rPr>
                        <a:t>/</a:t>
                      </a:r>
                      <a:r>
                        <a:rPr lang="zh-CN" sz="1600" kern="100">
                          <a:effectLst/>
                        </a:rPr>
                        <a:t>号</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邮箱</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地址</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l">
                        <a:spcAft>
                          <a:spcPts val="0"/>
                        </a:spcAft>
                      </a:pPr>
                      <a:r>
                        <a:rPr lang="zh-CN" sz="1600" kern="100">
                          <a:effectLst/>
                        </a:rPr>
                        <a:t>林初煌</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项目经理</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17367073356</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409263312</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Cris1990</a:t>
                      </a:r>
                      <a:endParaRPr lang="zh-CN" sz="2000" kern="100">
                        <a:effectLst/>
                        <a:latin typeface="Times New Roman"/>
                        <a:ea typeface="宋体"/>
                      </a:endParaRPr>
                    </a:p>
                  </a:txBody>
                  <a:tcPr marL="68580" marR="68580" marT="0" marB="0"/>
                </a:tc>
                <a:tc>
                  <a:txBody>
                    <a:bodyPr/>
                    <a:lstStyle/>
                    <a:p>
                      <a:pPr algn="l">
                        <a:spcAft>
                          <a:spcPts val="0"/>
                        </a:spcAft>
                      </a:pPr>
                      <a:r>
                        <a:rPr lang="en-US" sz="1600" u="sng" kern="100">
                          <a:effectLst/>
                          <a:hlinkClick r:id="rId5"/>
                        </a:rPr>
                        <a:t>31401334@stu.zucc.edu.cn</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精诚二</a:t>
                      </a:r>
                      <a:r>
                        <a:rPr lang="en-US" sz="1600" kern="100">
                          <a:effectLst/>
                        </a:rPr>
                        <a:t>506</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l">
                        <a:spcAft>
                          <a:spcPts val="0"/>
                        </a:spcAft>
                      </a:pPr>
                      <a:r>
                        <a:rPr lang="zh-CN" sz="1600" kern="100">
                          <a:effectLst/>
                        </a:rPr>
                        <a:t>黄昕晰</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组员</a:t>
                      </a:r>
                      <a:endParaRPr lang="zh-CN" sz="2000" kern="100">
                        <a:effectLst/>
                        <a:latin typeface="Times New Roman"/>
                        <a:ea typeface="宋体"/>
                      </a:endParaRPr>
                    </a:p>
                  </a:txBody>
                  <a:tcPr marL="68580" marR="68580" marT="0" marB="0"/>
                </a:tc>
                <a:tc>
                  <a:txBody>
                    <a:bodyPr/>
                    <a:lstStyle/>
                    <a:p>
                      <a:pPr algn="just">
                        <a:spcAft>
                          <a:spcPts val="0"/>
                        </a:spcAft>
                      </a:pPr>
                      <a:r>
                        <a:rPr lang="en-US" sz="1600" kern="100">
                          <a:effectLst/>
                        </a:rPr>
                        <a:t>13588306867</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497129546</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huangxx126</a:t>
                      </a:r>
                      <a:endParaRPr lang="zh-CN" sz="2000" kern="100">
                        <a:effectLst/>
                        <a:latin typeface="Times New Roman"/>
                        <a:ea typeface="宋体"/>
                      </a:endParaRPr>
                    </a:p>
                  </a:txBody>
                  <a:tcPr marL="68580" marR="68580" marT="0" marB="0"/>
                </a:tc>
                <a:tc>
                  <a:txBody>
                    <a:bodyPr/>
                    <a:lstStyle/>
                    <a:p>
                      <a:pPr algn="l">
                        <a:spcAft>
                          <a:spcPts val="0"/>
                        </a:spcAft>
                      </a:pPr>
                      <a:r>
                        <a:rPr lang="en-US" sz="1600" u="sng" kern="100">
                          <a:effectLst/>
                          <a:hlinkClick r:id="rId6"/>
                        </a:rPr>
                        <a:t>497129546@qq.com</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精诚二</a:t>
                      </a:r>
                      <a:r>
                        <a:rPr lang="en-US" sz="1600" kern="100">
                          <a:effectLst/>
                        </a:rPr>
                        <a:t>506</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l">
                        <a:spcAft>
                          <a:spcPts val="0"/>
                        </a:spcAft>
                      </a:pPr>
                      <a:r>
                        <a:rPr lang="zh-CN" sz="1600" kern="100">
                          <a:effectLst/>
                        </a:rPr>
                        <a:t>黄令成</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组员</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18368889137</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454358471</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fucker_p</a:t>
                      </a:r>
                      <a:endParaRPr lang="zh-CN" sz="2000" kern="100">
                        <a:effectLst/>
                        <a:latin typeface="Times New Roman"/>
                        <a:ea typeface="宋体"/>
                      </a:endParaRPr>
                    </a:p>
                  </a:txBody>
                  <a:tcPr marL="68580" marR="68580" marT="0" marB="0"/>
                </a:tc>
                <a:tc>
                  <a:txBody>
                    <a:bodyPr/>
                    <a:lstStyle/>
                    <a:p>
                      <a:pPr algn="l">
                        <a:spcAft>
                          <a:spcPts val="0"/>
                        </a:spcAft>
                      </a:pPr>
                      <a:r>
                        <a:rPr lang="en-US" sz="1600" u="sng" kern="100">
                          <a:effectLst/>
                          <a:hlinkClick r:id="rId7"/>
                        </a:rPr>
                        <a:t>454358471@qq.com</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精诚二</a:t>
                      </a:r>
                      <a:r>
                        <a:rPr lang="en-US" sz="1600" kern="100">
                          <a:effectLst/>
                        </a:rPr>
                        <a:t>506</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l">
                        <a:spcAft>
                          <a:spcPts val="0"/>
                        </a:spcAft>
                      </a:pPr>
                      <a:r>
                        <a:rPr lang="zh-CN" sz="1600" kern="100">
                          <a:effectLst/>
                        </a:rPr>
                        <a:t>陈宣帆</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组员</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13588331384</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354778010</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cxf</a:t>
                      </a:r>
                      <a:endParaRPr lang="zh-CN" sz="2000" kern="100">
                        <a:effectLst/>
                        <a:latin typeface="Times New Roman"/>
                        <a:ea typeface="宋体"/>
                      </a:endParaRPr>
                    </a:p>
                  </a:txBody>
                  <a:tcPr marL="68580" marR="68580" marT="0" marB="0"/>
                </a:tc>
                <a:tc>
                  <a:txBody>
                    <a:bodyPr/>
                    <a:lstStyle/>
                    <a:p>
                      <a:pPr algn="l">
                        <a:spcAft>
                          <a:spcPts val="0"/>
                        </a:spcAft>
                      </a:pPr>
                      <a:r>
                        <a:rPr lang="en-US" sz="1600" u="sng" kern="100">
                          <a:effectLst/>
                          <a:hlinkClick r:id="rId8"/>
                        </a:rPr>
                        <a:t>31401328@stu.zucc.edu.cn</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精诚二</a:t>
                      </a:r>
                      <a:r>
                        <a:rPr lang="en-US" sz="1600" kern="100">
                          <a:effectLst/>
                        </a:rPr>
                        <a:t>505</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4"/>
                  </a:ext>
                </a:extLst>
              </a:tr>
              <a:tr h="0">
                <a:tc>
                  <a:txBody>
                    <a:bodyPr/>
                    <a:lstStyle/>
                    <a:p>
                      <a:pPr algn="l">
                        <a:spcAft>
                          <a:spcPts val="0"/>
                        </a:spcAft>
                      </a:pPr>
                      <a:r>
                        <a:rPr lang="zh-CN" sz="1600" kern="100">
                          <a:effectLst/>
                        </a:rPr>
                        <a:t>谢蕾</a:t>
                      </a:r>
                      <a:endParaRPr lang="zh-CN" sz="2000" kern="100">
                        <a:effectLst/>
                        <a:latin typeface="Times New Roman"/>
                        <a:ea typeface="宋体"/>
                      </a:endParaRPr>
                    </a:p>
                  </a:txBody>
                  <a:tcPr marL="68580" marR="68580" marT="0" marB="0"/>
                </a:tc>
                <a:tc>
                  <a:txBody>
                    <a:bodyPr/>
                    <a:lstStyle/>
                    <a:p>
                      <a:pPr algn="l">
                        <a:spcAft>
                          <a:spcPts val="0"/>
                        </a:spcAft>
                      </a:pPr>
                      <a:r>
                        <a:rPr lang="zh-CN" sz="1600" kern="100">
                          <a:effectLst/>
                        </a:rPr>
                        <a:t>组员</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18268846150</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964059653</a:t>
                      </a:r>
                      <a:endParaRPr lang="zh-CN" sz="2000" kern="100">
                        <a:effectLst/>
                        <a:latin typeface="Times New Roman"/>
                        <a:ea typeface="宋体"/>
                      </a:endParaRPr>
                    </a:p>
                  </a:txBody>
                  <a:tcPr marL="68580" marR="68580" marT="0" marB="0"/>
                </a:tc>
                <a:tc>
                  <a:txBody>
                    <a:bodyPr/>
                    <a:lstStyle/>
                    <a:p>
                      <a:pPr algn="l">
                        <a:spcAft>
                          <a:spcPts val="0"/>
                        </a:spcAft>
                      </a:pPr>
                      <a:r>
                        <a:rPr lang="en-US" sz="1600" kern="100">
                          <a:effectLst/>
                        </a:rPr>
                        <a:t>964059653</a:t>
                      </a:r>
                      <a:endParaRPr lang="zh-CN" sz="2000" kern="100">
                        <a:effectLst/>
                        <a:latin typeface="Times New Roman"/>
                        <a:ea typeface="宋体"/>
                      </a:endParaRPr>
                    </a:p>
                  </a:txBody>
                  <a:tcPr marL="68580" marR="68580" marT="0" marB="0"/>
                </a:tc>
                <a:tc>
                  <a:txBody>
                    <a:bodyPr/>
                    <a:lstStyle/>
                    <a:p>
                      <a:pPr algn="l">
                        <a:spcAft>
                          <a:spcPts val="0"/>
                        </a:spcAft>
                      </a:pPr>
                      <a:r>
                        <a:rPr lang="en-US" sz="1600" u="sng" kern="100">
                          <a:effectLst/>
                          <a:hlinkClick r:id="rId9"/>
                        </a:rPr>
                        <a:t>31401358@stu.zucc.edu.cn</a:t>
                      </a:r>
                      <a:endParaRPr lang="zh-CN" sz="2000" kern="100">
                        <a:effectLst/>
                        <a:latin typeface="Times New Roman"/>
                        <a:ea typeface="宋体"/>
                      </a:endParaRPr>
                    </a:p>
                  </a:txBody>
                  <a:tcPr marL="68580" marR="68580" marT="0" marB="0"/>
                </a:tc>
                <a:tc>
                  <a:txBody>
                    <a:bodyPr/>
                    <a:lstStyle/>
                    <a:p>
                      <a:pPr algn="l">
                        <a:spcAft>
                          <a:spcPts val="0"/>
                        </a:spcAft>
                      </a:pPr>
                      <a:r>
                        <a:rPr lang="zh-CN" sz="1600" kern="100" dirty="0">
                          <a:effectLst/>
                        </a:rPr>
                        <a:t>尚雅</a:t>
                      </a:r>
                      <a:r>
                        <a:rPr lang="en-US" sz="1600" kern="100" dirty="0">
                          <a:effectLst/>
                        </a:rPr>
                        <a:t>228</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5639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风险管理子计划</a:t>
            </a:r>
            <a:endParaRPr lang="zh-CN" altLang="zh-CN" dirty="0">
              <a:solidFill>
                <a:schemeClr val="accent1"/>
              </a:solidFill>
            </a:endParaRPr>
          </a:p>
        </p:txBody>
      </p:sp>
      <p:sp>
        <p:nvSpPr>
          <p:cNvPr id="5" name="Rectangle 3"/>
          <p:cNvSpPr txBox="1">
            <a:spLocks noChangeArrowheads="1"/>
          </p:cNvSpPr>
          <p:nvPr>
            <p:custDataLst>
              <p:tags r:id="rId2"/>
            </p:custDataLst>
          </p:nvPr>
        </p:nvSpPr>
        <p:spPr>
          <a:xfrm>
            <a:off x="1687513" y="1462088"/>
            <a:ext cx="8424862" cy="1187450"/>
          </a:xfrm>
          <a:prstGeom prst="rect">
            <a:avLst/>
          </a:prstGeom>
        </p:spPr>
        <p:txBody>
          <a:bodyPr>
            <a:prstTxWarp prst="textNoShape">
              <a:avLst/>
            </a:prstTxWarp>
          </a:bodyPr>
          <a:lstStyle>
            <a:lvl1pPr marL="228600" indent="-228600" algn="just" defTabSz="914400" rtl="0" eaLnBrk="1" latinLnBrk="0" hangingPunct="1">
              <a:lnSpc>
                <a:spcPct val="15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en-US"/>
              <a:t>根据我们团队内人员交流分析以及对类似项目的风险参考，罗列出我们团队已经遇到和可能会遇到的风险，并将其划分出发生概率和影响程度，并制定相应的风险控制计划。</a:t>
            </a:r>
            <a:endParaRPr lang="zh-CN" altLang="zh-CN" dirty="0"/>
          </a:p>
        </p:txBody>
      </p:sp>
    </p:spTree>
    <p:extLst>
      <p:ext uri="{BB962C8B-B14F-4D97-AF65-F5344CB8AC3E}">
        <p14:creationId xmlns:p14="http://schemas.microsoft.com/office/powerpoint/2010/main" val="3294818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风险管理子计划</a:t>
            </a:r>
            <a:endParaRPr lang="zh-CN" altLang="zh-CN" dirty="0">
              <a:solidFill>
                <a:schemeClr val="accent1"/>
              </a:solidFill>
            </a:endParaRPr>
          </a:p>
        </p:txBody>
      </p:sp>
      <p:sp>
        <p:nvSpPr>
          <p:cNvPr id="4" name="矩形 4"/>
          <p:cNvSpPr>
            <a:spLocks noChangeArrowheads="1"/>
          </p:cNvSpPr>
          <p:nvPr/>
        </p:nvSpPr>
        <p:spPr bwMode="auto">
          <a:xfrm>
            <a:off x="7750175" y="2454276"/>
            <a:ext cx="4011613"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en-US" altLang="zh-CN" sz="1800"/>
              <a:t>1.</a:t>
            </a:r>
            <a:r>
              <a:rPr lang="zh-CN" altLang="zh-CN" sz="1800"/>
              <a:t>合理安排需求开发所需的时间，需求开发活动的工作量应占项目总工作量的</a:t>
            </a:r>
            <a:r>
              <a:rPr lang="en-US" altLang="zh-CN" sz="1800"/>
              <a:t>10%-15%</a:t>
            </a:r>
            <a:endParaRPr lang="zh-CN" altLang="zh-CN" sz="1800"/>
          </a:p>
          <a:p>
            <a:pPr eaLnBrk="1" hangingPunct="1">
              <a:spcBef>
                <a:spcPct val="0"/>
              </a:spcBef>
              <a:spcAft>
                <a:spcPct val="0"/>
              </a:spcAft>
              <a:buFontTx/>
              <a:buNone/>
            </a:pPr>
            <a:r>
              <a:rPr lang="en-US" altLang="zh-CN" sz="1800"/>
              <a:t>2.</a:t>
            </a:r>
            <a:r>
              <a:rPr lang="zh-CN" altLang="zh-CN" sz="1800"/>
              <a:t>强调市场调研，分析市场上类似的已有项目产品做对比分析</a:t>
            </a:r>
          </a:p>
          <a:p>
            <a:pPr eaLnBrk="1" hangingPunct="1">
              <a:spcBef>
                <a:spcPct val="0"/>
              </a:spcBef>
              <a:spcAft>
                <a:spcPct val="0"/>
              </a:spcAft>
              <a:buFontTx/>
              <a:buNone/>
            </a:pPr>
            <a:r>
              <a:rPr lang="en-US" altLang="zh-CN" sz="1800"/>
              <a:t>3.</a:t>
            </a:r>
            <a:r>
              <a:rPr lang="zh-CN" altLang="zh-CN" sz="1800"/>
              <a:t>向客户</a:t>
            </a:r>
            <a:r>
              <a:rPr lang="en-US" altLang="zh-CN" sz="1800"/>
              <a:t>/</a:t>
            </a:r>
            <a:r>
              <a:rPr lang="zh-CN" altLang="zh-CN" sz="1800"/>
              <a:t>项目发起人询问以获得相应的质量特性需求，以及可能特别注意的方面。尽可能精确的在软件需求规格说明中，对这些非功能性需求及其验收标准编写文档。</a:t>
            </a:r>
          </a:p>
          <a:p>
            <a:pPr eaLnBrk="1" hangingPunct="1">
              <a:spcBef>
                <a:spcPct val="0"/>
              </a:spcBef>
              <a:spcAft>
                <a:spcPct val="0"/>
              </a:spcAft>
              <a:buFontTx/>
              <a:buNone/>
            </a:pPr>
            <a:r>
              <a:rPr lang="en-US" altLang="zh-CN" sz="1800"/>
              <a:t>4.</a:t>
            </a:r>
            <a:r>
              <a:rPr lang="zh-CN" altLang="zh-CN" sz="1800"/>
              <a:t>确定主要客户，明确各类客户需求。</a:t>
            </a:r>
          </a:p>
          <a:p>
            <a:pPr eaLnBrk="1" hangingPunct="1">
              <a:spcBef>
                <a:spcPct val="0"/>
              </a:spcBef>
              <a:spcAft>
                <a:spcPct val="0"/>
              </a:spcAft>
              <a:buFontTx/>
              <a:buNone/>
            </a:pPr>
            <a:r>
              <a:rPr lang="en-US" altLang="zh-CN" sz="1800"/>
              <a:t>5.</a:t>
            </a:r>
            <a:r>
              <a:rPr lang="zh-CN" altLang="zh-CN" sz="1800"/>
              <a:t>项目经理要严格规划好时间安排计划。</a:t>
            </a:r>
          </a:p>
        </p:txBody>
      </p:sp>
      <p:sp>
        <p:nvSpPr>
          <p:cNvPr id="6" name="矩形 5"/>
          <p:cNvSpPr>
            <a:spLocks noChangeArrowheads="1"/>
          </p:cNvSpPr>
          <p:nvPr/>
        </p:nvSpPr>
        <p:spPr bwMode="auto">
          <a:xfrm>
            <a:off x="2716213" y="1438276"/>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需求获取方面的风险</a:t>
            </a:r>
            <a:endParaRPr lang="zh-CN" altLang="zh-CN" sz="1800"/>
          </a:p>
        </p:txBody>
      </p:sp>
      <p:sp>
        <p:nvSpPr>
          <p:cNvPr id="7" name="矩形 6"/>
          <p:cNvSpPr>
            <a:spLocks noChangeArrowheads="1"/>
          </p:cNvSpPr>
          <p:nvPr/>
        </p:nvSpPr>
        <p:spPr bwMode="auto">
          <a:xfrm>
            <a:off x="8943975" y="1460501"/>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风险</a:t>
            </a:r>
            <a:r>
              <a:rPr lang="zh-CN" altLang="en-US" sz="1800" b="1"/>
              <a:t>应对</a:t>
            </a:r>
            <a:endParaRPr lang="zh-CN" altLang="zh-CN" sz="1800"/>
          </a:p>
        </p:txBody>
      </p:sp>
      <p:graphicFrame>
        <p:nvGraphicFramePr>
          <p:cNvPr id="8" name="表格 7"/>
          <p:cNvGraphicFramePr>
            <a:graphicFrameLocks noGrp="1"/>
          </p:cNvGraphicFramePr>
          <p:nvPr>
            <p:extLst>
              <p:ext uri="{D42A27DB-BD31-4B8C-83A1-F6EECF244321}">
                <p14:modId xmlns:p14="http://schemas.microsoft.com/office/powerpoint/2010/main" val="2083735508"/>
              </p:ext>
            </p:extLst>
          </p:nvPr>
        </p:nvGraphicFramePr>
        <p:xfrm>
          <a:off x="725488" y="2020888"/>
          <a:ext cx="6400800" cy="4073525"/>
        </p:xfrm>
        <a:graphic>
          <a:graphicData uri="http://schemas.openxmlformats.org/drawingml/2006/table">
            <a:tbl>
              <a:tblPr firstRow="1" firstCol="1" bandRow="1">
                <a:tableStyleId>{5C22544A-7EE6-4342-B048-85BDC9FD1C3A}</a:tableStyleId>
              </a:tblPr>
              <a:tblGrid>
                <a:gridCol w="2133349">
                  <a:extLst>
                    <a:ext uri="{9D8B030D-6E8A-4147-A177-3AD203B41FA5}">
                      <a16:colId xmlns:a16="http://schemas.microsoft.com/office/drawing/2014/main" val="20000"/>
                    </a:ext>
                  </a:extLst>
                </a:gridCol>
                <a:gridCol w="2133349">
                  <a:extLst>
                    <a:ext uri="{9D8B030D-6E8A-4147-A177-3AD203B41FA5}">
                      <a16:colId xmlns:a16="http://schemas.microsoft.com/office/drawing/2014/main" val="20001"/>
                    </a:ext>
                  </a:extLst>
                </a:gridCol>
                <a:gridCol w="2134102">
                  <a:extLst>
                    <a:ext uri="{9D8B030D-6E8A-4147-A177-3AD203B41FA5}">
                      <a16:colId xmlns:a16="http://schemas.microsoft.com/office/drawing/2014/main" val="20002"/>
                    </a:ext>
                  </a:extLst>
                </a:gridCol>
              </a:tblGrid>
              <a:tr h="566293">
                <a:tc>
                  <a:txBody>
                    <a:bodyPr/>
                    <a:lstStyle/>
                    <a:p>
                      <a:pPr indent="316230" algn="ctr">
                        <a:lnSpc>
                          <a:spcPct val="125000"/>
                        </a:lnSpc>
                        <a:spcAft>
                          <a:spcPts val="0"/>
                        </a:spcAft>
                      </a:pPr>
                      <a:r>
                        <a:rPr lang="zh-CN" sz="1800" kern="100">
                          <a:effectLst/>
                        </a:rPr>
                        <a:t>风险类型</a:t>
                      </a:r>
                      <a:endParaRPr lang="zh-CN" sz="1800" kern="100">
                        <a:effectLst/>
                        <a:latin typeface="Calibri"/>
                        <a:ea typeface="宋体"/>
                        <a:cs typeface="Times New Roman"/>
                      </a:endParaRPr>
                    </a:p>
                  </a:txBody>
                  <a:tcPr marL="68580" marR="68580" marT="0" marB="0"/>
                </a:tc>
                <a:tc>
                  <a:txBody>
                    <a:bodyPr/>
                    <a:lstStyle/>
                    <a:p>
                      <a:pPr indent="316230" algn="ctr">
                        <a:lnSpc>
                          <a:spcPct val="125000"/>
                        </a:lnSpc>
                        <a:spcAft>
                          <a:spcPts val="0"/>
                        </a:spcAft>
                      </a:pPr>
                      <a:r>
                        <a:rPr lang="zh-CN" sz="1800" kern="100">
                          <a:effectLst/>
                        </a:rPr>
                        <a:t>发生可能性</a:t>
                      </a:r>
                      <a:endParaRPr lang="zh-CN" sz="1800" kern="100">
                        <a:effectLst/>
                        <a:latin typeface="Calibri"/>
                        <a:ea typeface="宋体"/>
                        <a:cs typeface="Times New Roman"/>
                      </a:endParaRPr>
                    </a:p>
                  </a:txBody>
                  <a:tcPr marL="68580" marR="68580" marT="0" marB="0"/>
                </a:tc>
                <a:tc>
                  <a:txBody>
                    <a:bodyPr/>
                    <a:lstStyle/>
                    <a:p>
                      <a:pPr indent="316230" algn="ctr">
                        <a:lnSpc>
                          <a:spcPct val="125000"/>
                        </a:lnSpc>
                        <a:spcAft>
                          <a:spcPts val="0"/>
                        </a:spcAft>
                      </a:pPr>
                      <a:r>
                        <a:rPr lang="zh-CN" sz="1800" kern="100">
                          <a:effectLst/>
                        </a:rPr>
                        <a:t>影响程度</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1186536">
                <a:tc>
                  <a:txBody>
                    <a:bodyPr/>
                    <a:lstStyle/>
                    <a:p>
                      <a:pPr indent="316230" algn="ctr">
                        <a:lnSpc>
                          <a:spcPct val="125000"/>
                        </a:lnSpc>
                        <a:spcAft>
                          <a:spcPts val="0"/>
                        </a:spcAft>
                      </a:pPr>
                      <a:r>
                        <a:rPr lang="zh-CN" sz="1800" kern="100">
                          <a:effectLst/>
                        </a:rPr>
                        <a:t>需求开发所需的时间分配不合理引发的风险</a:t>
                      </a:r>
                      <a:endParaRPr lang="zh-CN" sz="1800" kern="100">
                        <a:effectLst/>
                        <a:latin typeface="Calibri"/>
                        <a:ea typeface="宋体"/>
                        <a:cs typeface="Times New Roman"/>
                      </a:endParaRPr>
                    </a:p>
                  </a:txBody>
                  <a:tcPr marL="68580" marR="68580" marT="0" marB="0"/>
                </a:tc>
                <a:tc>
                  <a:txBody>
                    <a:bodyPr/>
                    <a:lstStyle/>
                    <a:p>
                      <a:pPr indent="316230" algn="ctr">
                        <a:lnSpc>
                          <a:spcPct val="125000"/>
                        </a:lnSpc>
                        <a:spcAft>
                          <a:spcPts val="0"/>
                        </a:spcAft>
                      </a:pPr>
                      <a:r>
                        <a:rPr lang="zh-CN" sz="1800" kern="100">
                          <a:effectLst/>
                        </a:rPr>
                        <a:t>显著</a:t>
                      </a:r>
                      <a:endParaRPr lang="zh-CN" sz="1800" kern="100">
                        <a:effectLst/>
                        <a:latin typeface="Calibri"/>
                        <a:ea typeface="宋体"/>
                        <a:cs typeface="Times New Roman"/>
                      </a:endParaRPr>
                    </a:p>
                  </a:txBody>
                  <a:tcPr marL="68580" marR="68580" marT="0" marB="0"/>
                </a:tc>
                <a:tc>
                  <a:txBody>
                    <a:bodyPr/>
                    <a:lstStyle/>
                    <a:p>
                      <a:pPr indent="316230" algn="ctr">
                        <a:lnSpc>
                          <a:spcPct val="125000"/>
                        </a:lnSpc>
                        <a:spcAft>
                          <a:spcPts val="0"/>
                        </a:spcAft>
                      </a:pPr>
                      <a:r>
                        <a:rPr lang="zh-CN" sz="1800" kern="100">
                          <a:effectLst/>
                        </a:rPr>
                        <a:t>高</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1186536">
                <a:tc>
                  <a:txBody>
                    <a:bodyPr/>
                    <a:lstStyle/>
                    <a:p>
                      <a:pPr indent="316230" algn="ctr">
                        <a:lnSpc>
                          <a:spcPct val="125000"/>
                        </a:lnSpc>
                        <a:spcAft>
                          <a:spcPts val="0"/>
                        </a:spcAft>
                      </a:pPr>
                      <a:r>
                        <a:rPr lang="zh-CN" sz="1800" kern="100">
                          <a:effectLst/>
                        </a:rPr>
                        <a:t>对已有的产品作为需求基线来源引发的风险</a:t>
                      </a:r>
                      <a:endParaRPr lang="zh-CN" sz="1800" kern="100">
                        <a:effectLst/>
                        <a:latin typeface="Calibri"/>
                        <a:ea typeface="宋体"/>
                        <a:cs typeface="Times New Roman"/>
                      </a:endParaRPr>
                    </a:p>
                  </a:txBody>
                  <a:tcPr marL="68580" marR="68580" marT="0" marB="0"/>
                </a:tc>
                <a:tc>
                  <a:txBody>
                    <a:bodyPr/>
                    <a:lstStyle/>
                    <a:p>
                      <a:pPr indent="316230" algn="ctr">
                        <a:lnSpc>
                          <a:spcPct val="125000"/>
                        </a:lnSpc>
                        <a:spcAft>
                          <a:spcPts val="0"/>
                        </a:spcAft>
                      </a:pPr>
                      <a:r>
                        <a:rPr lang="zh-CN" sz="1800" kern="100">
                          <a:effectLst/>
                        </a:rPr>
                        <a:t>低</a:t>
                      </a:r>
                      <a:endParaRPr lang="zh-CN" sz="1800" kern="100">
                        <a:effectLst/>
                        <a:latin typeface="Calibri"/>
                        <a:ea typeface="宋体"/>
                        <a:cs typeface="Times New Roman"/>
                      </a:endParaRPr>
                    </a:p>
                  </a:txBody>
                  <a:tcPr marL="68580" marR="68580" marT="0" marB="0"/>
                </a:tc>
                <a:tc>
                  <a:txBody>
                    <a:bodyPr/>
                    <a:lstStyle/>
                    <a:p>
                      <a:pPr indent="316230" algn="ctr">
                        <a:lnSpc>
                          <a:spcPct val="125000"/>
                        </a:lnSpc>
                        <a:spcAft>
                          <a:spcPts val="0"/>
                        </a:spcAft>
                      </a:pPr>
                      <a:r>
                        <a:rPr lang="zh-CN" sz="1800" kern="100">
                          <a:effectLst/>
                        </a:rPr>
                        <a:t>低</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1134160">
                <a:tc>
                  <a:txBody>
                    <a:bodyPr/>
                    <a:lstStyle/>
                    <a:p>
                      <a:pPr algn="just">
                        <a:spcAft>
                          <a:spcPts val="0"/>
                        </a:spcAft>
                      </a:pPr>
                      <a:r>
                        <a:rPr lang="zh-CN" sz="1800" kern="100">
                          <a:effectLst/>
                        </a:rPr>
                        <a:t>与用户代表交流时间冲突的风险</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zh-CN" sz="1800" kern="100">
                          <a:effectLst/>
                        </a:rPr>
                        <a:t>中等</a:t>
                      </a:r>
                      <a:endParaRPr lang="zh-CN" sz="1800" kern="100">
                        <a:effectLst/>
                        <a:latin typeface="Calibri"/>
                        <a:ea typeface="宋体"/>
                        <a:cs typeface="Times New Roman"/>
                      </a:endParaRPr>
                    </a:p>
                  </a:txBody>
                  <a:tcPr marL="68580" marR="68580" marT="0" marB="0"/>
                </a:tc>
                <a:tc>
                  <a:txBody>
                    <a:bodyPr/>
                    <a:lstStyle/>
                    <a:p>
                      <a:pPr algn="ctr">
                        <a:spcAft>
                          <a:spcPts val="0"/>
                        </a:spcAft>
                      </a:pPr>
                      <a:r>
                        <a:rPr lang="zh-CN" sz="1800" kern="100" dirty="0">
                          <a:effectLst/>
                        </a:rPr>
                        <a:t>显著</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97712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风险管理子计划</a:t>
            </a:r>
            <a:endParaRPr lang="zh-CN" altLang="zh-CN" dirty="0">
              <a:solidFill>
                <a:schemeClr val="accent1"/>
              </a:solidFill>
            </a:endParaRPr>
          </a:p>
        </p:txBody>
      </p:sp>
      <p:sp>
        <p:nvSpPr>
          <p:cNvPr id="4" name="矩形 4"/>
          <p:cNvSpPr>
            <a:spLocks noChangeArrowheads="1"/>
          </p:cNvSpPr>
          <p:nvPr/>
        </p:nvSpPr>
        <p:spPr bwMode="auto">
          <a:xfrm>
            <a:off x="7750175" y="2413000"/>
            <a:ext cx="401161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en-US" altLang="zh-CN" sz="1800"/>
              <a:t>1.</a:t>
            </a:r>
            <a:r>
              <a:rPr lang="zh-CN" altLang="zh-CN" sz="1800"/>
              <a:t>评估每个需求的可行性，确定哪些需求的实现时间可能比预期长，尽早采取措施。</a:t>
            </a:r>
          </a:p>
          <a:p>
            <a:pPr eaLnBrk="1" hangingPunct="1">
              <a:spcBef>
                <a:spcPct val="0"/>
              </a:spcBef>
              <a:spcAft>
                <a:spcPct val="0"/>
              </a:spcAft>
              <a:buFontTx/>
              <a:buNone/>
            </a:pPr>
            <a:r>
              <a:rPr lang="en-US" altLang="zh-CN" sz="1800"/>
              <a:t>2.</a:t>
            </a:r>
            <a:r>
              <a:rPr lang="zh-CN" altLang="zh-CN" sz="1800"/>
              <a:t>为满足某些需求而采取新技术时，要考虑到学习曲线的问题，只有通过一定的学习时间才能达到适当的熟练程度。要尽早确认那些高风险的需求，并留出足够的时间用户从错误中学习经验，实验以及制作原型。</a:t>
            </a:r>
          </a:p>
        </p:txBody>
      </p:sp>
      <p:sp>
        <p:nvSpPr>
          <p:cNvPr id="5" name="矩形 5"/>
          <p:cNvSpPr>
            <a:spLocks noChangeArrowheads="1"/>
          </p:cNvSpPr>
          <p:nvPr/>
        </p:nvSpPr>
        <p:spPr bwMode="auto">
          <a:xfrm>
            <a:off x="2716213" y="1397000"/>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需求</a:t>
            </a:r>
            <a:r>
              <a:rPr lang="zh-CN" altLang="en-US" sz="1800" b="1"/>
              <a:t>分析</a:t>
            </a:r>
            <a:r>
              <a:rPr lang="zh-CN" altLang="zh-CN" sz="1800" b="1"/>
              <a:t>方面的风险</a:t>
            </a:r>
            <a:endParaRPr lang="zh-CN" altLang="zh-CN" sz="1800"/>
          </a:p>
        </p:txBody>
      </p:sp>
      <p:sp>
        <p:nvSpPr>
          <p:cNvPr id="6" name="矩形 6"/>
          <p:cNvSpPr>
            <a:spLocks noChangeArrowheads="1"/>
          </p:cNvSpPr>
          <p:nvPr/>
        </p:nvSpPr>
        <p:spPr bwMode="auto">
          <a:xfrm>
            <a:off x="8943975" y="1419225"/>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风险</a:t>
            </a:r>
            <a:r>
              <a:rPr lang="zh-CN" altLang="en-US" sz="1800" b="1"/>
              <a:t>应对</a:t>
            </a:r>
            <a:endParaRPr lang="zh-CN" altLang="zh-CN" sz="1800"/>
          </a:p>
        </p:txBody>
      </p:sp>
      <p:graphicFrame>
        <p:nvGraphicFramePr>
          <p:cNvPr id="7" name="表格 6"/>
          <p:cNvGraphicFramePr>
            <a:graphicFrameLocks noGrp="1"/>
          </p:cNvGraphicFramePr>
          <p:nvPr>
            <p:extLst>
              <p:ext uri="{D42A27DB-BD31-4B8C-83A1-F6EECF244321}">
                <p14:modId xmlns:p14="http://schemas.microsoft.com/office/powerpoint/2010/main" val="2076175785"/>
              </p:ext>
            </p:extLst>
          </p:nvPr>
        </p:nvGraphicFramePr>
        <p:xfrm>
          <a:off x="1223963" y="2798762"/>
          <a:ext cx="5849936" cy="1976438"/>
        </p:xfrm>
        <a:graphic>
          <a:graphicData uri="http://schemas.openxmlformats.org/drawingml/2006/table">
            <a:tbl>
              <a:tblPr firstRow="1" firstCol="1" bandRow="1">
                <a:tableStyleId>{5C22544A-7EE6-4342-B048-85BDC9FD1C3A}</a:tableStyleId>
              </a:tblPr>
              <a:tblGrid>
                <a:gridCol w="1949749">
                  <a:extLst>
                    <a:ext uri="{9D8B030D-6E8A-4147-A177-3AD203B41FA5}">
                      <a16:colId xmlns:a16="http://schemas.microsoft.com/office/drawing/2014/main" val="20000"/>
                    </a:ext>
                  </a:extLst>
                </a:gridCol>
                <a:gridCol w="1949749">
                  <a:extLst>
                    <a:ext uri="{9D8B030D-6E8A-4147-A177-3AD203B41FA5}">
                      <a16:colId xmlns:a16="http://schemas.microsoft.com/office/drawing/2014/main" val="20001"/>
                    </a:ext>
                  </a:extLst>
                </a:gridCol>
                <a:gridCol w="1950438">
                  <a:extLst>
                    <a:ext uri="{9D8B030D-6E8A-4147-A177-3AD203B41FA5}">
                      <a16:colId xmlns:a16="http://schemas.microsoft.com/office/drawing/2014/main" val="20002"/>
                    </a:ext>
                  </a:extLst>
                </a:gridCol>
              </a:tblGrid>
              <a:tr h="471643">
                <a:tc>
                  <a:txBody>
                    <a:bodyPr/>
                    <a:lstStyle/>
                    <a:p>
                      <a:pPr indent="266700" algn="ctr">
                        <a:lnSpc>
                          <a:spcPct val="125000"/>
                        </a:lnSpc>
                        <a:spcAft>
                          <a:spcPts val="600"/>
                        </a:spcAft>
                      </a:pPr>
                      <a:r>
                        <a:rPr lang="zh-CN" sz="1800" kern="100" dirty="0">
                          <a:effectLst/>
                        </a:rPr>
                        <a:t>风险类型</a:t>
                      </a:r>
                      <a:endParaRPr lang="zh-CN" sz="1800" kern="100" dirty="0">
                        <a:effectLst/>
                        <a:latin typeface="Calibri" panose="020F0502020204030204"/>
                        <a:ea typeface="宋体" panose="02010600030101010101" pitchFamily="2" charset="-122"/>
                        <a:cs typeface="Times New Roman" panose="02020603050405020304"/>
                      </a:endParaRPr>
                    </a:p>
                  </a:txBody>
                  <a:tcPr marL="68575" marR="68575" marT="0" marB="0"/>
                </a:tc>
                <a:tc>
                  <a:txBody>
                    <a:bodyPr/>
                    <a:lstStyle/>
                    <a:p>
                      <a:pPr indent="266700" algn="ctr">
                        <a:lnSpc>
                          <a:spcPct val="125000"/>
                        </a:lnSpc>
                        <a:spcAft>
                          <a:spcPts val="600"/>
                        </a:spcAft>
                      </a:pPr>
                      <a:r>
                        <a:rPr lang="zh-CN" sz="1800" kern="100">
                          <a:effectLst/>
                        </a:rPr>
                        <a:t>发生可能性</a:t>
                      </a:r>
                      <a:endParaRPr lang="zh-CN" sz="1800" kern="100">
                        <a:effectLst/>
                        <a:latin typeface="Calibri" panose="020F0502020204030204"/>
                        <a:ea typeface="宋体" panose="02010600030101010101" pitchFamily="2" charset="-122"/>
                        <a:cs typeface="Times New Roman" panose="02020603050405020304"/>
                      </a:endParaRPr>
                    </a:p>
                  </a:txBody>
                  <a:tcPr marL="68575" marR="68575" marT="0" marB="0"/>
                </a:tc>
                <a:tc>
                  <a:txBody>
                    <a:bodyPr/>
                    <a:lstStyle/>
                    <a:p>
                      <a:pPr indent="266700" algn="ctr">
                        <a:lnSpc>
                          <a:spcPct val="125000"/>
                        </a:lnSpc>
                        <a:spcAft>
                          <a:spcPts val="600"/>
                        </a:spcAft>
                      </a:pPr>
                      <a:r>
                        <a:rPr lang="zh-CN" sz="1800" kern="100">
                          <a:effectLst/>
                        </a:rPr>
                        <a:t>影响程度</a:t>
                      </a:r>
                      <a:endParaRPr lang="zh-CN" sz="1800" kern="100">
                        <a:effectLst/>
                        <a:latin typeface="Calibri" panose="020F0502020204030204"/>
                        <a:ea typeface="宋体" panose="02010600030101010101" pitchFamily="2" charset="-122"/>
                        <a:cs typeface="Times New Roman" panose="02020603050405020304"/>
                      </a:endParaRPr>
                    </a:p>
                  </a:txBody>
                  <a:tcPr marL="68575" marR="68575" marT="0" marB="0"/>
                </a:tc>
                <a:extLst>
                  <a:ext uri="{0D108BD9-81ED-4DB2-BD59-A6C34878D82A}">
                    <a16:rowId xmlns:a16="http://schemas.microsoft.com/office/drawing/2014/main" val="10000"/>
                  </a:ext>
                </a:extLst>
              </a:tr>
              <a:tr h="1504795">
                <a:tc>
                  <a:txBody>
                    <a:bodyPr/>
                    <a:lstStyle/>
                    <a:p>
                      <a:pPr indent="266700" algn="ctr">
                        <a:lnSpc>
                          <a:spcPct val="125000"/>
                        </a:lnSpc>
                        <a:spcAft>
                          <a:spcPts val="600"/>
                        </a:spcAft>
                      </a:pPr>
                      <a:r>
                        <a:rPr lang="zh-CN" sz="1800" kern="100" dirty="0">
                          <a:effectLst/>
                        </a:rPr>
                        <a:t>不熟悉的技术、方法、语言、工具或者硬件引发的风险</a:t>
                      </a:r>
                      <a:endParaRPr lang="zh-CN" sz="1800" kern="100" dirty="0">
                        <a:effectLst/>
                        <a:latin typeface="Calibri" panose="020F0502020204030204"/>
                        <a:ea typeface="宋体" panose="02010600030101010101" pitchFamily="2" charset="-122"/>
                        <a:cs typeface="Times New Roman" panose="02020603050405020304"/>
                      </a:endParaRPr>
                    </a:p>
                  </a:txBody>
                  <a:tcPr marL="68575" marR="68575" marT="0" marB="0"/>
                </a:tc>
                <a:tc>
                  <a:txBody>
                    <a:bodyPr/>
                    <a:lstStyle/>
                    <a:p>
                      <a:pPr indent="266700" algn="ctr">
                        <a:lnSpc>
                          <a:spcPct val="125000"/>
                        </a:lnSpc>
                        <a:spcAft>
                          <a:spcPts val="600"/>
                        </a:spcAft>
                      </a:pPr>
                      <a:r>
                        <a:rPr lang="zh-CN" sz="1800" kern="100" dirty="0">
                          <a:effectLst/>
                        </a:rPr>
                        <a:t>高</a:t>
                      </a:r>
                      <a:endParaRPr lang="zh-CN" sz="1800" kern="100" dirty="0">
                        <a:effectLst/>
                        <a:latin typeface="Calibri" panose="020F0502020204030204"/>
                        <a:ea typeface="宋体" panose="02010600030101010101" pitchFamily="2" charset="-122"/>
                        <a:cs typeface="Times New Roman" panose="02020603050405020304"/>
                      </a:endParaRPr>
                    </a:p>
                  </a:txBody>
                  <a:tcPr marL="68575" marR="68575" marT="0" marB="0"/>
                </a:tc>
                <a:tc>
                  <a:txBody>
                    <a:bodyPr/>
                    <a:lstStyle/>
                    <a:p>
                      <a:pPr indent="266700" algn="ctr">
                        <a:lnSpc>
                          <a:spcPct val="125000"/>
                        </a:lnSpc>
                        <a:spcAft>
                          <a:spcPts val="600"/>
                        </a:spcAft>
                      </a:pPr>
                      <a:r>
                        <a:rPr lang="zh-CN" sz="1800" kern="100" dirty="0">
                          <a:effectLst/>
                        </a:rPr>
                        <a:t>高</a:t>
                      </a:r>
                      <a:endParaRPr lang="zh-CN" sz="1800" kern="100" dirty="0">
                        <a:effectLst/>
                        <a:latin typeface="Calibri" panose="020F0502020204030204"/>
                        <a:ea typeface="宋体" panose="02010600030101010101" pitchFamily="2" charset="-122"/>
                        <a:cs typeface="Times New Roman" panose="02020603050405020304"/>
                      </a:endParaRPr>
                    </a:p>
                  </a:txBody>
                  <a:tcPr marL="68575" marR="68575"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7179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风险管理子计划</a:t>
            </a:r>
            <a:endParaRPr lang="zh-CN" altLang="zh-CN" dirty="0">
              <a:solidFill>
                <a:schemeClr val="accent1"/>
              </a:solidFill>
            </a:endParaRPr>
          </a:p>
        </p:txBody>
      </p:sp>
      <p:sp>
        <p:nvSpPr>
          <p:cNvPr id="4" name="矩形 4"/>
          <p:cNvSpPr>
            <a:spLocks noChangeArrowheads="1"/>
          </p:cNvSpPr>
          <p:nvPr/>
        </p:nvSpPr>
        <p:spPr bwMode="auto">
          <a:xfrm>
            <a:off x="7750175" y="2405064"/>
            <a:ext cx="40116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en-US" altLang="zh-CN" sz="1800"/>
              <a:t>1.</a:t>
            </a:r>
            <a:r>
              <a:rPr lang="zh-CN" altLang="zh-CN" sz="1800"/>
              <a:t>确认单个模块的负责人，模块任务严格由负责人负责。</a:t>
            </a:r>
          </a:p>
          <a:p>
            <a:pPr eaLnBrk="1" hangingPunct="1">
              <a:spcBef>
                <a:spcPct val="0"/>
              </a:spcBef>
              <a:spcAft>
                <a:spcPct val="0"/>
              </a:spcAft>
              <a:buFontTx/>
              <a:buNone/>
            </a:pPr>
            <a:r>
              <a:rPr lang="en-US" altLang="zh-CN" sz="1800"/>
              <a:t>2.</a:t>
            </a:r>
            <a:r>
              <a:rPr lang="zh-CN" altLang="zh-CN" sz="1800"/>
              <a:t>每个文档完成后都需要二次审核，审核人要认真审核文档的完成情况，且审核人不允许为原先的负责人。</a:t>
            </a:r>
          </a:p>
          <a:p>
            <a:pPr eaLnBrk="1" hangingPunct="1">
              <a:spcBef>
                <a:spcPct val="0"/>
              </a:spcBef>
              <a:spcAft>
                <a:spcPct val="0"/>
              </a:spcAft>
              <a:buFontTx/>
              <a:buNone/>
            </a:pPr>
            <a:r>
              <a:rPr lang="en-US" altLang="zh-CN" sz="1800"/>
              <a:t>3.</a:t>
            </a:r>
            <a:r>
              <a:rPr lang="zh-CN" altLang="zh-CN" sz="1800"/>
              <a:t>对理解有问题的术语，必须尽早与组内成员交流，并查找资料理解要求。</a:t>
            </a:r>
          </a:p>
        </p:txBody>
      </p:sp>
      <p:sp>
        <p:nvSpPr>
          <p:cNvPr id="5" name="矩形 5"/>
          <p:cNvSpPr>
            <a:spLocks noChangeArrowheads="1"/>
          </p:cNvSpPr>
          <p:nvPr/>
        </p:nvSpPr>
        <p:spPr bwMode="auto">
          <a:xfrm>
            <a:off x="2716213" y="1389064"/>
            <a:ext cx="3206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编写需求规格说明方面的风险</a:t>
            </a:r>
            <a:endParaRPr lang="zh-CN" altLang="zh-CN" sz="1800"/>
          </a:p>
        </p:txBody>
      </p:sp>
      <p:sp>
        <p:nvSpPr>
          <p:cNvPr id="6" name="矩形 6"/>
          <p:cNvSpPr>
            <a:spLocks noChangeArrowheads="1"/>
          </p:cNvSpPr>
          <p:nvPr/>
        </p:nvSpPr>
        <p:spPr bwMode="auto">
          <a:xfrm>
            <a:off x="8943975" y="1411289"/>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风险</a:t>
            </a:r>
            <a:r>
              <a:rPr lang="zh-CN" altLang="en-US" sz="1800" b="1"/>
              <a:t>应对</a:t>
            </a:r>
            <a:endParaRPr lang="zh-CN" altLang="zh-CN" sz="1800"/>
          </a:p>
        </p:txBody>
      </p:sp>
      <p:graphicFrame>
        <p:nvGraphicFramePr>
          <p:cNvPr id="7" name="表格 6"/>
          <p:cNvGraphicFramePr>
            <a:graphicFrameLocks noGrp="1"/>
          </p:cNvGraphicFramePr>
          <p:nvPr>
            <p:extLst>
              <p:ext uri="{D42A27DB-BD31-4B8C-83A1-F6EECF244321}">
                <p14:modId xmlns:p14="http://schemas.microsoft.com/office/powerpoint/2010/main" val="2783456289"/>
              </p:ext>
            </p:extLst>
          </p:nvPr>
        </p:nvGraphicFramePr>
        <p:xfrm>
          <a:off x="1327150" y="1798639"/>
          <a:ext cx="5984876" cy="4856162"/>
        </p:xfrm>
        <a:graphic>
          <a:graphicData uri="http://schemas.openxmlformats.org/drawingml/2006/table">
            <a:tbl>
              <a:tblPr firstRow="1" firstCol="1" bandRow="1">
                <a:tableStyleId>{5C22544A-7EE6-4342-B048-85BDC9FD1C3A}</a:tableStyleId>
              </a:tblPr>
              <a:tblGrid>
                <a:gridCol w="1994724">
                  <a:extLst>
                    <a:ext uri="{9D8B030D-6E8A-4147-A177-3AD203B41FA5}">
                      <a16:colId xmlns:a16="http://schemas.microsoft.com/office/drawing/2014/main" val="20000"/>
                    </a:ext>
                  </a:extLst>
                </a:gridCol>
                <a:gridCol w="1994724">
                  <a:extLst>
                    <a:ext uri="{9D8B030D-6E8A-4147-A177-3AD203B41FA5}">
                      <a16:colId xmlns:a16="http://schemas.microsoft.com/office/drawing/2014/main" val="20001"/>
                    </a:ext>
                  </a:extLst>
                </a:gridCol>
                <a:gridCol w="1995428">
                  <a:extLst>
                    <a:ext uri="{9D8B030D-6E8A-4147-A177-3AD203B41FA5}">
                      <a16:colId xmlns:a16="http://schemas.microsoft.com/office/drawing/2014/main" val="20002"/>
                    </a:ext>
                  </a:extLst>
                </a:gridCol>
              </a:tblGrid>
              <a:tr h="342959">
                <a:tc>
                  <a:txBody>
                    <a:bodyPr/>
                    <a:lstStyle/>
                    <a:p>
                      <a:pPr indent="316230" algn="ctr">
                        <a:lnSpc>
                          <a:spcPct val="125000"/>
                        </a:lnSpc>
                        <a:spcAft>
                          <a:spcPts val="0"/>
                        </a:spcAft>
                      </a:pPr>
                      <a:r>
                        <a:rPr lang="zh-CN" sz="1800" kern="100">
                          <a:effectLst/>
                        </a:rPr>
                        <a:t>风险类型</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发生可能性</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影响程度</a:t>
                      </a:r>
                      <a:endParaRPr lang="zh-CN" sz="1800" kern="100">
                        <a:effectLst/>
                        <a:latin typeface="Calibri"/>
                        <a:ea typeface="宋体"/>
                        <a:cs typeface="Times New Roman"/>
                      </a:endParaRPr>
                    </a:p>
                  </a:txBody>
                  <a:tcPr marL="68585" marR="68585" marT="0" marB="0"/>
                </a:tc>
                <a:extLst>
                  <a:ext uri="{0D108BD9-81ED-4DB2-BD59-A6C34878D82A}">
                    <a16:rowId xmlns:a16="http://schemas.microsoft.com/office/drawing/2014/main" val="10000"/>
                  </a:ext>
                </a:extLst>
              </a:tr>
              <a:tr h="685919">
                <a:tc>
                  <a:txBody>
                    <a:bodyPr/>
                    <a:lstStyle/>
                    <a:p>
                      <a:pPr indent="316230" algn="ctr">
                        <a:lnSpc>
                          <a:spcPct val="125000"/>
                        </a:lnSpc>
                        <a:spcAft>
                          <a:spcPts val="0"/>
                        </a:spcAft>
                      </a:pPr>
                      <a:r>
                        <a:rPr lang="zh-CN" sz="1800" kern="100">
                          <a:effectLst/>
                        </a:rPr>
                        <a:t>需求理解错误引发的风险</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中等</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高</a:t>
                      </a:r>
                      <a:endParaRPr lang="zh-CN" sz="1800" kern="100">
                        <a:effectLst/>
                        <a:latin typeface="Calibri"/>
                        <a:ea typeface="宋体"/>
                        <a:cs typeface="Times New Roman"/>
                      </a:endParaRPr>
                    </a:p>
                  </a:txBody>
                  <a:tcPr marL="68585" marR="68585" marT="0" marB="0"/>
                </a:tc>
                <a:extLst>
                  <a:ext uri="{0D108BD9-81ED-4DB2-BD59-A6C34878D82A}">
                    <a16:rowId xmlns:a16="http://schemas.microsoft.com/office/drawing/2014/main" val="10001"/>
                  </a:ext>
                </a:extLst>
              </a:tr>
              <a:tr h="1371838">
                <a:tc>
                  <a:txBody>
                    <a:bodyPr/>
                    <a:lstStyle/>
                    <a:p>
                      <a:pPr indent="316230" algn="ctr">
                        <a:lnSpc>
                          <a:spcPct val="125000"/>
                        </a:lnSpc>
                        <a:spcAft>
                          <a:spcPts val="0"/>
                        </a:spcAft>
                      </a:pPr>
                      <a:r>
                        <a:rPr lang="zh-CN" sz="1800" kern="100">
                          <a:effectLst/>
                        </a:rPr>
                        <a:t>尽管问题待确定但迫于时间压力而继续向前引发的风险</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高</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显著</a:t>
                      </a:r>
                      <a:endParaRPr lang="zh-CN" sz="1800" kern="100">
                        <a:effectLst/>
                        <a:latin typeface="Calibri"/>
                        <a:ea typeface="宋体"/>
                        <a:cs typeface="Times New Roman"/>
                      </a:endParaRPr>
                    </a:p>
                  </a:txBody>
                  <a:tcPr marL="68585" marR="68585" marT="0" marB="0"/>
                </a:tc>
                <a:extLst>
                  <a:ext uri="{0D108BD9-81ED-4DB2-BD59-A6C34878D82A}">
                    <a16:rowId xmlns:a16="http://schemas.microsoft.com/office/drawing/2014/main" val="10002"/>
                  </a:ext>
                </a:extLst>
              </a:tr>
              <a:tr h="685919">
                <a:tc>
                  <a:txBody>
                    <a:bodyPr/>
                    <a:lstStyle/>
                    <a:p>
                      <a:pPr indent="316230" algn="ctr">
                        <a:lnSpc>
                          <a:spcPct val="125000"/>
                        </a:lnSpc>
                        <a:spcAft>
                          <a:spcPts val="0"/>
                        </a:spcAft>
                      </a:pPr>
                      <a:r>
                        <a:rPr lang="zh-CN" sz="1800" kern="100">
                          <a:effectLst/>
                        </a:rPr>
                        <a:t>具有二义性的术语引发的风险</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低</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显著</a:t>
                      </a:r>
                      <a:endParaRPr lang="zh-CN" sz="1800" kern="100">
                        <a:effectLst/>
                        <a:latin typeface="Calibri"/>
                        <a:ea typeface="宋体"/>
                        <a:cs typeface="Times New Roman"/>
                      </a:endParaRPr>
                    </a:p>
                  </a:txBody>
                  <a:tcPr marL="68585" marR="68585" marT="0" marB="0"/>
                </a:tc>
                <a:extLst>
                  <a:ext uri="{0D108BD9-81ED-4DB2-BD59-A6C34878D82A}">
                    <a16:rowId xmlns:a16="http://schemas.microsoft.com/office/drawing/2014/main" val="10003"/>
                  </a:ext>
                </a:extLst>
              </a:tr>
              <a:tr h="740649">
                <a:tc>
                  <a:txBody>
                    <a:bodyPr/>
                    <a:lstStyle/>
                    <a:p>
                      <a:pPr indent="316230" algn="ctr">
                        <a:lnSpc>
                          <a:spcPct val="125000"/>
                        </a:lnSpc>
                        <a:spcAft>
                          <a:spcPts val="0"/>
                        </a:spcAft>
                      </a:pPr>
                      <a:r>
                        <a:rPr lang="zh-CN" sz="1800" kern="100">
                          <a:effectLst/>
                        </a:rPr>
                        <a:t>文档编写不符合规范要求的风险</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高</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中等</a:t>
                      </a:r>
                      <a:endParaRPr lang="zh-CN" sz="1800" kern="100">
                        <a:effectLst/>
                        <a:latin typeface="Calibri"/>
                        <a:ea typeface="宋体"/>
                        <a:cs typeface="Times New Roman"/>
                      </a:endParaRPr>
                    </a:p>
                  </a:txBody>
                  <a:tcPr marL="68585" marR="68585" marT="0" marB="0"/>
                </a:tc>
                <a:extLst>
                  <a:ext uri="{0D108BD9-81ED-4DB2-BD59-A6C34878D82A}">
                    <a16:rowId xmlns:a16="http://schemas.microsoft.com/office/drawing/2014/main" val="10004"/>
                  </a:ext>
                </a:extLst>
              </a:tr>
              <a:tr h="1028878">
                <a:tc>
                  <a:txBody>
                    <a:bodyPr/>
                    <a:lstStyle/>
                    <a:p>
                      <a:pPr indent="316230" algn="ctr">
                        <a:lnSpc>
                          <a:spcPct val="125000"/>
                        </a:lnSpc>
                        <a:spcAft>
                          <a:spcPts val="0"/>
                        </a:spcAft>
                      </a:pPr>
                      <a:r>
                        <a:rPr lang="zh-CN" sz="1800" kern="100">
                          <a:effectLst/>
                        </a:rPr>
                        <a:t>需求规格说明的不完整性和不正确性引发的风险</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a:effectLst/>
                        </a:rPr>
                        <a:t>中等</a:t>
                      </a:r>
                      <a:endParaRPr lang="zh-CN" sz="1800" kern="100">
                        <a:effectLst/>
                        <a:latin typeface="Calibri"/>
                        <a:ea typeface="宋体"/>
                        <a:cs typeface="Times New Roman"/>
                      </a:endParaRPr>
                    </a:p>
                  </a:txBody>
                  <a:tcPr marL="68585" marR="68585" marT="0" marB="0"/>
                </a:tc>
                <a:tc>
                  <a:txBody>
                    <a:bodyPr/>
                    <a:lstStyle/>
                    <a:p>
                      <a:pPr indent="316230" algn="ctr">
                        <a:lnSpc>
                          <a:spcPct val="125000"/>
                        </a:lnSpc>
                        <a:spcAft>
                          <a:spcPts val="0"/>
                        </a:spcAft>
                      </a:pPr>
                      <a:r>
                        <a:rPr lang="zh-CN" sz="1800" kern="100" dirty="0">
                          <a:effectLst/>
                        </a:rPr>
                        <a:t>显著</a:t>
                      </a:r>
                      <a:endParaRPr lang="zh-CN" sz="1800" kern="100" dirty="0">
                        <a:effectLst/>
                        <a:latin typeface="Calibri"/>
                        <a:ea typeface="宋体"/>
                        <a:cs typeface="Times New Roman"/>
                      </a:endParaRPr>
                    </a:p>
                  </a:txBody>
                  <a:tcPr marL="68585" marR="68585"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2216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风险管理子计划</a:t>
            </a:r>
            <a:endParaRPr lang="zh-CN" altLang="zh-CN" dirty="0">
              <a:solidFill>
                <a:schemeClr val="accent1"/>
              </a:solidFill>
            </a:endParaRPr>
          </a:p>
        </p:txBody>
      </p:sp>
      <p:sp>
        <p:nvSpPr>
          <p:cNvPr id="4" name="矩形 4"/>
          <p:cNvSpPr>
            <a:spLocks noChangeArrowheads="1"/>
          </p:cNvSpPr>
          <p:nvPr/>
        </p:nvSpPr>
        <p:spPr bwMode="auto">
          <a:xfrm>
            <a:off x="7750175" y="2428035"/>
            <a:ext cx="40116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en-US" altLang="zh-CN" sz="1800"/>
              <a:t>1.</a:t>
            </a:r>
            <a:r>
              <a:rPr lang="zh-CN" altLang="zh-CN" sz="1800"/>
              <a:t>在构造设计开始之前，确认需求的正确性和质量，应该为质量保证活动预留出一定的时间并提供资源。</a:t>
            </a:r>
          </a:p>
          <a:p>
            <a:pPr eaLnBrk="1" hangingPunct="1">
              <a:spcBef>
                <a:spcPct val="0"/>
              </a:spcBef>
              <a:spcAft>
                <a:spcPct val="0"/>
              </a:spcAft>
              <a:buFontTx/>
              <a:buNone/>
            </a:pPr>
            <a:r>
              <a:rPr lang="en-US" altLang="zh-CN" sz="1800"/>
              <a:t>2.</a:t>
            </a:r>
            <a:r>
              <a:rPr lang="zh-CN" altLang="zh-CN" sz="1800"/>
              <a:t>审核要求严格按照质量保障计划要求的审核，遇到审核问题尽早进行组内交流。</a:t>
            </a:r>
          </a:p>
        </p:txBody>
      </p:sp>
      <p:sp>
        <p:nvSpPr>
          <p:cNvPr id="5" name="矩形 5"/>
          <p:cNvSpPr>
            <a:spLocks noChangeArrowheads="1"/>
          </p:cNvSpPr>
          <p:nvPr/>
        </p:nvSpPr>
        <p:spPr bwMode="auto">
          <a:xfrm>
            <a:off x="2716213" y="1412035"/>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需求确认方面的风险</a:t>
            </a:r>
            <a:endParaRPr lang="zh-CN" altLang="zh-CN" sz="1800"/>
          </a:p>
        </p:txBody>
      </p:sp>
      <p:sp>
        <p:nvSpPr>
          <p:cNvPr id="6" name="矩形 6"/>
          <p:cNvSpPr>
            <a:spLocks noChangeArrowheads="1"/>
          </p:cNvSpPr>
          <p:nvPr/>
        </p:nvSpPr>
        <p:spPr bwMode="auto">
          <a:xfrm>
            <a:off x="8943975" y="1434260"/>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风险</a:t>
            </a:r>
            <a:r>
              <a:rPr lang="zh-CN" altLang="en-US" sz="1800" b="1"/>
              <a:t>应对</a:t>
            </a:r>
            <a:endParaRPr lang="zh-CN" altLang="zh-CN" sz="1800"/>
          </a:p>
        </p:txBody>
      </p:sp>
      <p:graphicFrame>
        <p:nvGraphicFramePr>
          <p:cNvPr id="7" name="表格 6"/>
          <p:cNvGraphicFramePr>
            <a:graphicFrameLocks noGrp="1"/>
          </p:cNvGraphicFramePr>
          <p:nvPr>
            <p:extLst>
              <p:ext uri="{D42A27DB-BD31-4B8C-83A1-F6EECF244321}">
                <p14:modId xmlns:p14="http://schemas.microsoft.com/office/powerpoint/2010/main" val="654269083"/>
              </p:ext>
            </p:extLst>
          </p:nvPr>
        </p:nvGraphicFramePr>
        <p:xfrm>
          <a:off x="1084263" y="2539160"/>
          <a:ext cx="5540374" cy="2695574"/>
        </p:xfrm>
        <a:graphic>
          <a:graphicData uri="http://schemas.openxmlformats.org/drawingml/2006/table">
            <a:tbl>
              <a:tblPr firstRow="1" firstCol="1" bandRow="1">
                <a:tableStyleId>{5C22544A-7EE6-4342-B048-85BDC9FD1C3A}</a:tableStyleId>
              </a:tblPr>
              <a:tblGrid>
                <a:gridCol w="1846574">
                  <a:extLst>
                    <a:ext uri="{9D8B030D-6E8A-4147-A177-3AD203B41FA5}">
                      <a16:colId xmlns:a16="http://schemas.microsoft.com/office/drawing/2014/main" val="20000"/>
                    </a:ext>
                  </a:extLst>
                </a:gridCol>
                <a:gridCol w="1846574">
                  <a:extLst>
                    <a:ext uri="{9D8B030D-6E8A-4147-A177-3AD203B41FA5}">
                      <a16:colId xmlns:a16="http://schemas.microsoft.com/office/drawing/2014/main" val="20001"/>
                    </a:ext>
                  </a:extLst>
                </a:gridCol>
                <a:gridCol w="1847226">
                  <a:extLst>
                    <a:ext uri="{9D8B030D-6E8A-4147-A177-3AD203B41FA5}">
                      <a16:colId xmlns:a16="http://schemas.microsoft.com/office/drawing/2014/main" val="20002"/>
                    </a:ext>
                  </a:extLst>
                </a:gridCol>
              </a:tblGrid>
              <a:tr h="519312">
                <a:tc>
                  <a:txBody>
                    <a:bodyPr/>
                    <a:lstStyle/>
                    <a:p>
                      <a:pPr indent="266700" algn="ctr">
                        <a:lnSpc>
                          <a:spcPct val="125000"/>
                        </a:lnSpc>
                        <a:spcAft>
                          <a:spcPts val="600"/>
                        </a:spcAft>
                      </a:pPr>
                      <a:r>
                        <a:rPr lang="zh-CN" sz="1800" kern="100" dirty="0">
                          <a:effectLst/>
                        </a:rPr>
                        <a:t>风险类型</a:t>
                      </a:r>
                      <a:endParaRPr lang="zh-CN" sz="1800" kern="100" dirty="0">
                        <a:effectLst/>
                        <a:latin typeface="Calibri" panose="020F0502020204030204"/>
                        <a:ea typeface="宋体" panose="02010600030101010101" pitchFamily="2" charset="-122"/>
                        <a:cs typeface="Times New Roman" panose="02020603050405020304"/>
                      </a:endParaRPr>
                    </a:p>
                  </a:txBody>
                  <a:tcPr marL="68571" marR="68571" marT="0" marB="0"/>
                </a:tc>
                <a:tc>
                  <a:txBody>
                    <a:bodyPr/>
                    <a:lstStyle/>
                    <a:p>
                      <a:pPr indent="266700" algn="ctr">
                        <a:lnSpc>
                          <a:spcPct val="125000"/>
                        </a:lnSpc>
                        <a:spcAft>
                          <a:spcPts val="600"/>
                        </a:spcAft>
                      </a:pPr>
                      <a:r>
                        <a:rPr lang="zh-CN" sz="1800" kern="100">
                          <a:effectLst/>
                        </a:rPr>
                        <a:t>发生可能性</a:t>
                      </a:r>
                      <a:endParaRPr lang="zh-CN" sz="1800" kern="100">
                        <a:effectLst/>
                        <a:latin typeface="Calibri" panose="020F0502020204030204"/>
                        <a:ea typeface="宋体" panose="02010600030101010101" pitchFamily="2" charset="-122"/>
                        <a:cs typeface="Times New Roman" panose="02020603050405020304"/>
                      </a:endParaRPr>
                    </a:p>
                  </a:txBody>
                  <a:tcPr marL="68571" marR="68571" marT="0" marB="0"/>
                </a:tc>
                <a:tc>
                  <a:txBody>
                    <a:bodyPr/>
                    <a:lstStyle/>
                    <a:p>
                      <a:pPr indent="266700" algn="ctr">
                        <a:lnSpc>
                          <a:spcPct val="125000"/>
                        </a:lnSpc>
                        <a:spcAft>
                          <a:spcPts val="600"/>
                        </a:spcAft>
                      </a:pPr>
                      <a:r>
                        <a:rPr lang="zh-CN" sz="1800" kern="100">
                          <a:effectLst/>
                        </a:rPr>
                        <a:t>影响程度</a:t>
                      </a:r>
                      <a:endParaRPr lang="zh-CN" sz="1800" kern="100">
                        <a:effectLst/>
                        <a:latin typeface="Calibri" panose="020F0502020204030204"/>
                        <a:ea typeface="宋体" panose="02010600030101010101" pitchFamily="2" charset="-122"/>
                        <a:cs typeface="Times New Roman" panose="02020603050405020304"/>
                      </a:endParaRPr>
                    </a:p>
                  </a:txBody>
                  <a:tcPr marL="68571" marR="68571" marT="0" marB="0"/>
                </a:tc>
                <a:extLst>
                  <a:ext uri="{0D108BD9-81ED-4DB2-BD59-A6C34878D82A}">
                    <a16:rowId xmlns:a16="http://schemas.microsoft.com/office/drawing/2014/main" val="10000"/>
                  </a:ext>
                </a:extLst>
              </a:tr>
              <a:tr h="1088131">
                <a:tc>
                  <a:txBody>
                    <a:bodyPr/>
                    <a:lstStyle/>
                    <a:p>
                      <a:pPr indent="266700" algn="ctr">
                        <a:lnSpc>
                          <a:spcPct val="125000"/>
                        </a:lnSpc>
                        <a:spcAft>
                          <a:spcPts val="600"/>
                        </a:spcAft>
                      </a:pPr>
                      <a:r>
                        <a:rPr lang="zh-CN" sz="1800" kern="100" dirty="0">
                          <a:effectLst/>
                        </a:rPr>
                        <a:t>未经确认的需求引发的风险</a:t>
                      </a:r>
                      <a:endParaRPr lang="zh-CN" sz="1800" kern="100" dirty="0">
                        <a:effectLst/>
                        <a:latin typeface="Calibri" panose="020F0502020204030204"/>
                        <a:ea typeface="宋体" panose="02010600030101010101" pitchFamily="2" charset="-122"/>
                        <a:cs typeface="Times New Roman" panose="02020603050405020304"/>
                      </a:endParaRPr>
                    </a:p>
                  </a:txBody>
                  <a:tcPr marL="68571" marR="68571" marT="0" marB="0"/>
                </a:tc>
                <a:tc>
                  <a:txBody>
                    <a:bodyPr/>
                    <a:lstStyle/>
                    <a:p>
                      <a:pPr indent="266700" algn="ctr">
                        <a:lnSpc>
                          <a:spcPct val="125000"/>
                        </a:lnSpc>
                        <a:spcAft>
                          <a:spcPts val="600"/>
                        </a:spcAft>
                      </a:pPr>
                      <a:r>
                        <a:rPr lang="zh-CN" sz="1800" kern="100" dirty="0">
                          <a:effectLst/>
                        </a:rPr>
                        <a:t>中等</a:t>
                      </a:r>
                      <a:endParaRPr lang="zh-CN" sz="1800" kern="100" dirty="0">
                        <a:effectLst/>
                        <a:latin typeface="Calibri" panose="020F0502020204030204"/>
                        <a:ea typeface="宋体" panose="02010600030101010101" pitchFamily="2" charset="-122"/>
                        <a:cs typeface="Times New Roman" panose="02020603050405020304"/>
                      </a:endParaRPr>
                    </a:p>
                  </a:txBody>
                  <a:tcPr marL="68571" marR="68571" marT="0" marB="0"/>
                </a:tc>
                <a:tc>
                  <a:txBody>
                    <a:bodyPr/>
                    <a:lstStyle/>
                    <a:p>
                      <a:pPr indent="266700" algn="ctr">
                        <a:lnSpc>
                          <a:spcPct val="125000"/>
                        </a:lnSpc>
                        <a:spcAft>
                          <a:spcPts val="600"/>
                        </a:spcAft>
                      </a:pPr>
                      <a:r>
                        <a:rPr lang="zh-CN" sz="1800" kern="100">
                          <a:effectLst/>
                        </a:rPr>
                        <a:t>高</a:t>
                      </a:r>
                      <a:endParaRPr lang="zh-CN" sz="1800" kern="100">
                        <a:effectLst/>
                        <a:latin typeface="Calibri" panose="020F0502020204030204"/>
                        <a:ea typeface="宋体" panose="02010600030101010101" pitchFamily="2" charset="-122"/>
                        <a:cs typeface="Times New Roman" panose="02020603050405020304"/>
                      </a:endParaRPr>
                    </a:p>
                  </a:txBody>
                  <a:tcPr marL="68571" marR="68571" marT="0" marB="0"/>
                </a:tc>
                <a:extLst>
                  <a:ext uri="{0D108BD9-81ED-4DB2-BD59-A6C34878D82A}">
                    <a16:rowId xmlns:a16="http://schemas.microsoft.com/office/drawing/2014/main" val="10001"/>
                  </a:ext>
                </a:extLst>
              </a:tr>
              <a:tr h="1088131">
                <a:tc>
                  <a:txBody>
                    <a:bodyPr/>
                    <a:lstStyle/>
                    <a:p>
                      <a:pPr indent="266700" algn="ctr">
                        <a:lnSpc>
                          <a:spcPct val="125000"/>
                        </a:lnSpc>
                        <a:spcAft>
                          <a:spcPts val="600"/>
                        </a:spcAft>
                      </a:pPr>
                      <a:r>
                        <a:rPr lang="zh-CN" sz="1800" kern="100">
                          <a:effectLst/>
                        </a:rPr>
                        <a:t>审查熟练程度引发的风险</a:t>
                      </a:r>
                      <a:endParaRPr lang="zh-CN" sz="1800" kern="100">
                        <a:effectLst/>
                        <a:latin typeface="Calibri" panose="020F0502020204030204"/>
                        <a:ea typeface="宋体" panose="02010600030101010101" pitchFamily="2" charset="-122"/>
                        <a:cs typeface="Times New Roman" panose="02020603050405020304"/>
                      </a:endParaRPr>
                    </a:p>
                  </a:txBody>
                  <a:tcPr marL="68571" marR="68571" marT="0" marB="0"/>
                </a:tc>
                <a:tc>
                  <a:txBody>
                    <a:bodyPr/>
                    <a:lstStyle/>
                    <a:p>
                      <a:pPr indent="266700" algn="ctr">
                        <a:lnSpc>
                          <a:spcPct val="125000"/>
                        </a:lnSpc>
                        <a:spcAft>
                          <a:spcPts val="600"/>
                        </a:spcAft>
                      </a:pPr>
                      <a:r>
                        <a:rPr lang="zh-CN" sz="1800" kern="100" dirty="0">
                          <a:effectLst/>
                        </a:rPr>
                        <a:t>中等</a:t>
                      </a:r>
                      <a:endParaRPr lang="zh-CN" sz="1800" kern="100" dirty="0">
                        <a:effectLst/>
                        <a:latin typeface="Calibri" panose="020F0502020204030204"/>
                        <a:ea typeface="宋体" panose="02010600030101010101" pitchFamily="2" charset="-122"/>
                        <a:cs typeface="Times New Roman" panose="02020603050405020304"/>
                      </a:endParaRPr>
                    </a:p>
                  </a:txBody>
                  <a:tcPr marL="68571" marR="68571" marT="0" marB="0"/>
                </a:tc>
                <a:tc>
                  <a:txBody>
                    <a:bodyPr/>
                    <a:lstStyle/>
                    <a:p>
                      <a:pPr indent="266700" algn="ctr">
                        <a:lnSpc>
                          <a:spcPct val="125000"/>
                        </a:lnSpc>
                        <a:spcAft>
                          <a:spcPts val="600"/>
                        </a:spcAft>
                      </a:pPr>
                      <a:r>
                        <a:rPr lang="zh-CN" sz="1800" kern="100" dirty="0">
                          <a:effectLst/>
                        </a:rPr>
                        <a:t>中等</a:t>
                      </a:r>
                      <a:endParaRPr lang="zh-CN" sz="1800" kern="100" dirty="0">
                        <a:effectLst/>
                        <a:latin typeface="Calibri" panose="020F0502020204030204"/>
                        <a:ea typeface="宋体" panose="02010600030101010101" pitchFamily="2" charset="-122"/>
                        <a:cs typeface="Times New Roman" panose="02020603050405020304"/>
                      </a:endParaRPr>
                    </a:p>
                  </a:txBody>
                  <a:tcPr marL="68571" marR="68571"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769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风险管理子计划</a:t>
            </a:r>
            <a:endParaRPr lang="zh-CN" altLang="zh-CN" dirty="0">
              <a:solidFill>
                <a:schemeClr val="accent1"/>
              </a:solidFill>
            </a:endParaRPr>
          </a:p>
        </p:txBody>
      </p:sp>
      <p:sp>
        <p:nvSpPr>
          <p:cNvPr id="4" name="矩形 4"/>
          <p:cNvSpPr>
            <a:spLocks noChangeArrowheads="1"/>
          </p:cNvSpPr>
          <p:nvPr/>
        </p:nvSpPr>
        <p:spPr bwMode="auto">
          <a:xfrm>
            <a:off x="7750175" y="2353282"/>
            <a:ext cx="401161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en-US" altLang="zh-CN" sz="1800"/>
              <a:t>1.</a:t>
            </a:r>
            <a:r>
              <a:rPr lang="zh-CN" altLang="zh-CN" sz="1800"/>
              <a:t>应该推迟实现那些很可能还要发生变更的需求，待确定之后再实现，并在设计时要考虑到应该使系统易于修改。</a:t>
            </a:r>
          </a:p>
          <a:p>
            <a:pPr eaLnBrk="1" hangingPunct="1">
              <a:spcBef>
                <a:spcPct val="0"/>
              </a:spcBef>
              <a:spcAft>
                <a:spcPct val="0"/>
              </a:spcAft>
              <a:buFontTx/>
              <a:buNone/>
            </a:pPr>
            <a:r>
              <a:rPr lang="en-US" altLang="zh-CN" sz="1800"/>
              <a:t>2.</a:t>
            </a:r>
            <a:r>
              <a:rPr lang="zh-CN" altLang="zh-CN" sz="1800"/>
              <a:t>需求变更过程要包括对提议的变更进行影响分析，组员交流统一之后再进行文档的修改。</a:t>
            </a:r>
          </a:p>
        </p:txBody>
      </p:sp>
      <p:sp>
        <p:nvSpPr>
          <p:cNvPr id="5" name="矩形 5"/>
          <p:cNvSpPr>
            <a:spLocks noChangeArrowheads="1"/>
          </p:cNvSpPr>
          <p:nvPr/>
        </p:nvSpPr>
        <p:spPr bwMode="auto">
          <a:xfrm>
            <a:off x="2716213" y="1337282"/>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需求</a:t>
            </a:r>
            <a:r>
              <a:rPr lang="zh-CN" altLang="en-US" sz="1800" b="1"/>
              <a:t>变更</a:t>
            </a:r>
            <a:r>
              <a:rPr lang="zh-CN" altLang="zh-CN" sz="1800" b="1"/>
              <a:t>方面的风险</a:t>
            </a:r>
            <a:endParaRPr lang="zh-CN" altLang="zh-CN" sz="1800"/>
          </a:p>
        </p:txBody>
      </p:sp>
      <p:sp>
        <p:nvSpPr>
          <p:cNvPr id="6" name="矩形 6"/>
          <p:cNvSpPr>
            <a:spLocks noChangeArrowheads="1"/>
          </p:cNvSpPr>
          <p:nvPr/>
        </p:nvSpPr>
        <p:spPr bwMode="auto">
          <a:xfrm>
            <a:off x="8943975" y="1359507"/>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风险</a:t>
            </a:r>
            <a:r>
              <a:rPr lang="zh-CN" altLang="en-US" sz="1800" b="1"/>
              <a:t>应对</a:t>
            </a:r>
            <a:endParaRPr lang="zh-CN" altLang="zh-CN" sz="1800"/>
          </a:p>
        </p:txBody>
      </p:sp>
      <p:graphicFrame>
        <p:nvGraphicFramePr>
          <p:cNvPr id="7" name="表格 6"/>
          <p:cNvGraphicFramePr>
            <a:graphicFrameLocks noGrp="1"/>
          </p:cNvGraphicFramePr>
          <p:nvPr>
            <p:extLst>
              <p:ext uri="{D42A27DB-BD31-4B8C-83A1-F6EECF244321}">
                <p14:modId xmlns:p14="http://schemas.microsoft.com/office/powerpoint/2010/main" val="3234807145"/>
              </p:ext>
            </p:extLst>
          </p:nvPr>
        </p:nvGraphicFramePr>
        <p:xfrm>
          <a:off x="995363" y="2123094"/>
          <a:ext cx="6119811" cy="3468689"/>
        </p:xfrm>
        <a:graphic>
          <a:graphicData uri="http://schemas.openxmlformats.org/drawingml/2006/table">
            <a:tbl>
              <a:tblPr firstRow="1" firstCol="1" bandRow="1">
                <a:tableStyleId>{5C22544A-7EE6-4342-B048-85BDC9FD1C3A}</a:tableStyleId>
              </a:tblPr>
              <a:tblGrid>
                <a:gridCol w="2039697">
                  <a:extLst>
                    <a:ext uri="{9D8B030D-6E8A-4147-A177-3AD203B41FA5}">
                      <a16:colId xmlns:a16="http://schemas.microsoft.com/office/drawing/2014/main" val="20000"/>
                    </a:ext>
                  </a:extLst>
                </a:gridCol>
                <a:gridCol w="2039697">
                  <a:extLst>
                    <a:ext uri="{9D8B030D-6E8A-4147-A177-3AD203B41FA5}">
                      <a16:colId xmlns:a16="http://schemas.microsoft.com/office/drawing/2014/main" val="20001"/>
                    </a:ext>
                  </a:extLst>
                </a:gridCol>
                <a:gridCol w="2040417">
                  <a:extLst>
                    <a:ext uri="{9D8B030D-6E8A-4147-A177-3AD203B41FA5}">
                      <a16:colId xmlns:a16="http://schemas.microsoft.com/office/drawing/2014/main" val="20002"/>
                    </a:ext>
                  </a:extLst>
                </a:gridCol>
              </a:tblGrid>
              <a:tr h="536145">
                <a:tc>
                  <a:txBody>
                    <a:bodyPr/>
                    <a:lstStyle/>
                    <a:p>
                      <a:pPr indent="266700" algn="ctr">
                        <a:lnSpc>
                          <a:spcPct val="125000"/>
                        </a:lnSpc>
                        <a:spcAft>
                          <a:spcPts val="600"/>
                        </a:spcAft>
                      </a:pPr>
                      <a:r>
                        <a:rPr lang="zh-CN" sz="1800" kern="100" dirty="0">
                          <a:effectLst/>
                        </a:rPr>
                        <a:t>风险类型</a:t>
                      </a:r>
                      <a:endParaRPr lang="zh-CN" sz="1800" kern="100" dirty="0">
                        <a:effectLst/>
                        <a:latin typeface="Calibri" panose="020F0502020204030204"/>
                        <a:ea typeface="宋体" panose="02010600030101010101" pitchFamily="2" charset="-122"/>
                        <a:cs typeface="Times New Roman" panose="02020603050405020304"/>
                      </a:endParaRPr>
                    </a:p>
                  </a:txBody>
                  <a:tcPr marL="68586" marR="68586" marT="0" marB="0"/>
                </a:tc>
                <a:tc>
                  <a:txBody>
                    <a:bodyPr/>
                    <a:lstStyle/>
                    <a:p>
                      <a:pPr indent="266700" algn="ctr">
                        <a:lnSpc>
                          <a:spcPct val="125000"/>
                        </a:lnSpc>
                        <a:spcAft>
                          <a:spcPts val="600"/>
                        </a:spcAft>
                      </a:pPr>
                      <a:r>
                        <a:rPr lang="zh-CN" sz="1800" kern="100">
                          <a:effectLst/>
                        </a:rPr>
                        <a:t>发生可能性</a:t>
                      </a:r>
                      <a:endParaRPr lang="zh-CN" sz="1800" kern="100">
                        <a:effectLst/>
                        <a:latin typeface="Calibri" panose="020F0502020204030204"/>
                        <a:ea typeface="宋体" panose="02010600030101010101" pitchFamily="2" charset="-122"/>
                        <a:cs typeface="Times New Roman" panose="02020603050405020304"/>
                      </a:endParaRPr>
                    </a:p>
                  </a:txBody>
                  <a:tcPr marL="68586" marR="68586" marT="0" marB="0"/>
                </a:tc>
                <a:tc>
                  <a:txBody>
                    <a:bodyPr/>
                    <a:lstStyle/>
                    <a:p>
                      <a:pPr indent="266700" algn="ctr">
                        <a:lnSpc>
                          <a:spcPct val="125000"/>
                        </a:lnSpc>
                        <a:spcAft>
                          <a:spcPts val="600"/>
                        </a:spcAft>
                      </a:pPr>
                      <a:r>
                        <a:rPr lang="zh-CN" sz="1800" kern="100">
                          <a:effectLst/>
                        </a:rPr>
                        <a:t>影响程度</a:t>
                      </a:r>
                      <a:endParaRPr lang="zh-CN" sz="1800" kern="100">
                        <a:effectLst/>
                        <a:latin typeface="Calibri" panose="020F0502020204030204"/>
                        <a:ea typeface="宋体" panose="02010600030101010101" pitchFamily="2" charset="-122"/>
                        <a:cs typeface="Times New Roman" panose="02020603050405020304"/>
                      </a:endParaRPr>
                    </a:p>
                  </a:txBody>
                  <a:tcPr marL="68586" marR="68586" marT="0" marB="0"/>
                </a:tc>
                <a:extLst>
                  <a:ext uri="{0D108BD9-81ED-4DB2-BD59-A6C34878D82A}">
                    <a16:rowId xmlns:a16="http://schemas.microsoft.com/office/drawing/2014/main" val="10000"/>
                  </a:ext>
                </a:extLst>
              </a:tr>
              <a:tr h="685800">
                <a:tc>
                  <a:txBody>
                    <a:bodyPr/>
                    <a:lstStyle/>
                    <a:p>
                      <a:pPr indent="266700" algn="ctr">
                        <a:lnSpc>
                          <a:spcPct val="125000"/>
                        </a:lnSpc>
                        <a:spcAft>
                          <a:spcPts val="600"/>
                        </a:spcAft>
                      </a:pPr>
                      <a:r>
                        <a:rPr lang="zh-CN" sz="1800" kern="100" dirty="0">
                          <a:effectLst/>
                        </a:rPr>
                        <a:t>变更需求引发的风险</a:t>
                      </a:r>
                      <a:endParaRPr lang="zh-CN" sz="1800" kern="100" dirty="0">
                        <a:effectLst/>
                        <a:latin typeface="Calibri" panose="020F0502020204030204"/>
                        <a:ea typeface="宋体" panose="02010600030101010101" pitchFamily="2" charset="-122"/>
                        <a:cs typeface="Times New Roman" panose="02020603050405020304"/>
                      </a:endParaRPr>
                    </a:p>
                  </a:txBody>
                  <a:tcPr marL="68586" marR="68586" marT="0" marB="0"/>
                </a:tc>
                <a:tc>
                  <a:txBody>
                    <a:bodyPr/>
                    <a:lstStyle/>
                    <a:p>
                      <a:pPr indent="266700" algn="ctr">
                        <a:lnSpc>
                          <a:spcPct val="125000"/>
                        </a:lnSpc>
                        <a:spcAft>
                          <a:spcPts val="600"/>
                        </a:spcAft>
                      </a:pPr>
                      <a:r>
                        <a:rPr lang="zh-CN" sz="1800" kern="100" dirty="0">
                          <a:effectLst/>
                        </a:rPr>
                        <a:t>中等</a:t>
                      </a:r>
                      <a:endParaRPr lang="zh-CN" sz="1800" kern="100" dirty="0">
                        <a:effectLst/>
                        <a:latin typeface="Calibri" panose="020F0502020204030204"/>
                        <a:ea typeface="宋体" panose="02010600030101010101" pitchFamily="2" charset="-122"/>
                        <a:cs typeface="Times New Roman" panose="02020603050405020304"/>
                      </a:endParaRPr>
                    </a:p>
                  </a:txBody>
                  <a:tcPr marL="68586" marR="68586" marT="0" marB="0"/>
                </a:tc>
                <a:tc>
                  <a:txBody>
                    <a:bodyPr/>
                    <a:lstStyle/>
                    <a:p>
                      <a:pPr indent="266700" algn="ctr">
                        <a:lnSpc>
                          <a:spcPct val="125000"/>
                        </a:lnSpc>
                        <a:spcAft>
                          <a:spcPts val="600"/>
                        </a:spcAft>
                      </a:pPr>
                      <a:r>
                        <a:rPr lang="zh-CN" sz="1800" kern="100">
                          <a:effectLst/>
                        </a:rPr>
                        <a:t>高</a:t>
                      </a:r>
                      <a:endParaRPr lang="zh-CN" sz="1800" kern="100">
                        <a:effectLst/>
                        <a:latin typeface="Calibri" panose="020F0502020204030204"/>
                        <a:ea typeface="宋体" panose="02010600030101010101" pitchFamily="2" charset="-122"/>
                        <a:cs typeface="Times New Roman" panose="02020603050405020304"/>
                      </a:endParaRPr>
                    </a:p>
                  </a:txBody>
                  <a:tcPr marL="68586" marR="68586" marT="0" marB="0"/>
                </a:tc>
                <a:extLst>
                  <a:ext uri="{0D108BD9-81ED-4DB2-BD59-A6C34878D82A}">
                    <a16:rowId xmlns:a16="http://schemas.microsoft.com/office/drawing/2014/main" val="10001"/>
                  </a:ext>
                </a:extLst>
              </a:tr>
              <a:tr h="1123372">
                <a:tc>
                  <a:txBody>
                    <a:bodyPr/>
                    <a:lstStyle/>
                    <a:p>
                      <a:pPr indent="266700" algn="ctr">
                        <a:lnSpc>
                          <a:spcPct val="125000"/>
                        </a:lnSpc>
                        <a:spcAft>
                          <a:spcPts val="600"/>
                        </a:spcAft>
                      </a:pPr>
                      <a:r>
                        <a:rPr lang="zh-CN" sz="1800" kern="100">
                          <a:effectLst/>
                        </a:rPr>
                        <a:t>需求变更过程文档更新出错引发的风险</a:t>
                      </a:r>
                      <a:endParaRPr lang="zh-CN" sz="1800" kern="100">
                        <a:effectLst/>
                        <a:latin typeface="Calibri" panose="020F0502020204030204"/>
                        <a:ea typeface="宋体" panose="02010600030101010101" pitchFamily="2" charset="-122"/>
                        <a:cs typeface="Times New Roman" panose="02020603050405020304"/>
                      </a:endParaRPr>
                    </a:p>
                  </a:txBody>
                  <a:tcPr marL="68586" marR="68586" marT="0" marB="0"/>
                </a:tc>
                <a:tc>
                  <a:txBody>
                    <a:bodyPr/>
                    <a:lstStyle/>
                    <a:p>
                      <a:pPr indent="266700" algn="ctr">
                        <a:lnSpc>
                          <a:spcPct val="125000"/>
                        </a:lnSpc>
                        <a:spcAft>
                          <a:spcPts val="600"/>
                        </a:spcAft>
                      </a:pPr>
                      <a:r>
                        <a:rPr lang="zh-CN" sz="1800" kern="100" dirty="0">
                          <a:effectLst/>
                        </a:rPr>
                        <a:t>高</a:t>
                      </a:r>
                      <a:endParaRPr lang="zh-CN" sz="1800" kern="100" dirty="0">
                        <a:effectLst/>
                        <a:latin typeface="Calibri" panose="020F0502020204030204"/>
                        <a:ea typeface="宋体" panose="02010600030101010101" pitchFamily="2" charset="-122"/>
                        <a:cs typeface="Times New Roman" panose="02020603050405020304"/>
                      </a:endParaRPr>
                    </a:p>
                  </a:txBody>
                  <a:tcPr marL="68586" marR="68586" marT="0" marB="0"/>
                </a:tc>
                <a:tc>
                  <a:txBody>
                    <a:bodyPr/>
                    <a:lstStyle/>
                    <a:p>
                      <a:pPr indent="266700" algn="ctr">
                        <a:lnSpc>
                          <a:spcPct val="125000"/>
                        </a:lnSpc>
                        <a:spcAft>
                          <a:spcPts val="600"/>
                        </a:spcAft>
                      </a:pPr>
                      <a:r>
                        <a:rPr lang="zh-CN" sz="1800" kern="100" dirty="0">
                          <a:effectLst/>
                        </a:rPr>
                        <a:t>高</a:t>
                      </a:r>
                      <a:endParaRPr lang="zh-CN" sz="1800" kern="100" dirty="0">
                        <a:effectLst/>
                        <a:latin typeface="Calibri" panose="020F0502020204030204"/>
                        <a:ea typeface="宋体" panose="02010600030101010101" pitchFamily="2" charset="-122"/>
                        <a:cs typeface="Times New Roman" panose="02020603050405020304"/>
                      </a:endParaRPr>
                    </a:p>
                  </a:txBody>
                  <a:tcPr marL="68586" marR="68586" marT="0" marB="0"/>
                </a:tc>
                <a:extLst>
                  <a:ext uri="{0D108BD9-81ED-4DB2-BD59-A6C34878D82A}">
                    <a16:rowId xmlns:a16="http://schemas.microsoft.com/office/drawing/2014/main" val="10002"/>
                  </a:ext>
                </a:extLst>
              </a:tr>
              <a:tr h="1123372">
                <a:tc>
                  <a:txBody>
                    <a:bodyPr/>
                    <a:lstStyle/>
                    <a:p>
                      <a:pPr indent="266700" algn="ctr">
                        <a:lnSpc>
                          <a:spcPct val="125000"/>
                        </a:lnSpc>
                        <a:spcAft>
                          <a:spcPts val="600"/>
                        </a:spcAft>
                      </a:pPr>
                      <a:r>
                        <a:rPr lang="zh-CN" sz="1800" kern="100">
                          <a:effectLst/>
                        </a:rPr>
                        <a:t>扩大目标范围引发的风险</a:t>
                      </a:r>
                      <a:endParaRPr lang="zh-CN" sz="1800" kern="100">
                        <a:effectLst/>
                        <a:latin typeface="Calibri" panose="020F0502020204030204"/>
                        <a:ea typeface="宋体" panose="02010600030101010101" pitchFamily="2" charset="-122"/>
                        <a:cs typeface="Times New Roman" panose="02020603050405020304"/>
                      </a:endParaRPr>
                    </a:p>
                  </a:txBody>
                  <a:tcPr marL="68586" marR="68586" marT="0" marB="0"/>
                </a:tc>
                <a:tc>
                  <a:txBody>
                    <a:bodyPr/>
                    <a:lstStyle/>
                    <a:p>
                      <a:pPr indent="266700" algn="ctr">
                        <a:lnSpc>
                          <a:spcPct val="125000"/>
                        </a:lnSpc>
                        <a:spcAft>
                          <a:spcPts val="600"/>
                        </a:spcAft>
                      </a:pPr>
                      <a:r>
                        <a:rPr lang="zh-CN" sz="1800" kern="100">
                          <a:effectLst/>
                        </a:rPr>
                        <a:t>低</a:t>
                      </a:r>
                      <a:endParaRPr lang="zh-CN" sz="1800" kern="100">
                        <a:effectLst/>
                        <a:latin typeface="Calibri" panose="020F0502020204030204"/>
                        <a:ea typeface="宋体" panose="02010600030101010101" pitchFamily="2" charset="-122"/>
                        <a:cs typeface="Times New Roman" panose="02020603050405020304"/>
                      </a:endParaRPr>
                    </a:p>
                  </a:txBody>
                  <a:tcPr marL="68586" marR="68586" marT="0" marB="0"/>
                </a:tc>
                <a:tc>
                  <a:txBody>
                    <a:bodyPr/>
                    <a:lstStyle/>
                    <a:p>
                      <a:pPr indent="266700" algn="ctr">
                        <a:lnSpc>
                          <a:spcPct val="125000"/>
                        </a:lnSpc>
                        <a:spcAft>
                          <a:spcPts val="600"/>
                        </a:spcAft>
                      </a:pPr>
                      <a:r>
                        <a:rPr lang="zh-CN" sz="1800" kern="100" dirty="0">
                          <a:effectLst/>
                        </a:rPr>
                        <a:t>中等</a:t>
                      </a:r>
                      <a:endParaRPr lang="zh-CN" sz="1800" kern="100" dirty="0">
                        <a:effectLst/>
                        <a:latin typeface="Calibri" panose="020F0502020204030204"/>
                        <a:ea typeface="宋体" panose="02010600030101010101" pitchFamily="2" charset="-122"/>
                        <a:cs typeface="Times New Roman" panose="02020603050405020304"/>
                      </a:endParaRPr>
                    </a:p>
                  </a:txBody>
                  <a:tcPr marL="68586" marR="68586"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492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风险管理子计划</a:t>
            </a:r>
            <a:endParaRPr lang="zh-CN" altLang="zh-CN" dirty="0">
              <a:solidFill>
                <a:schemeClr val="accent1"/>
              </a:solidFill>
            </a:endParaRPr>
          </a:p>
        </p:txBody>
      </p:sp>
      <p:sp>
        <p:nvSpPr>
          <p:cNvPr id="4" name="矩形 4"/>
          <p:cNvSpPr>
            <a:spLocks noChangeArrowheads="1"/>
          </p:cNvSpPr>
          <p:nvPr/>
        </p:nvSpPr>
        <p:spPr bwMode="auto">
          <a:xfrm>
            <a:off x="7750175" y="2398059"/>
            <a:ext cx="401161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en-US" altLang="zh-CN" sz="1800"/>
              <a:t>1.</a:t>
            </a:r>
            <a:r>
              <a:rPr lang="zh-CN" altLang="zh-CN" sz="1800"/>
              <a:t>内部严格定时交流</a:t>
            </a:r>
          </a:p>
          <a:p>
            <a:pPr eaLnBrk="1" hangingPunct="1">
              <a:spcBef>
                <a:spcPct val="0"/>
              </a:spcBef>
              <a:spcAft>
                <a:spcPct val="0"/>
              </a:spcAft>
              <a:buFontTx/>
              <a:buNone/>
            </a:pPr>
            <a:r>
              <a:rPr lang="en-US" altLang="zh-CN" sz="1800"/>
              <a:t>2.</a:t>
            </a:r>
            <a:r>
              <a:rPr lang="zh-CN" altLang="zh-CN" sz="1800"/>
              <a:t>抽取项目后</a:t>
            </a:r>
            <a:r>
              <a:rPr lang="en-US" altLang="zh-CN" sz="1800"/>
              <a:t>1/3</a:t>
            </a:r>
            <a:r>
              <a:rPr lang="zh-CN" altLang="zh-CN" sz="1800"/>
              <a:t>时间作为缓冲时间，在项目时间达到</a:t>
            </a:r>
            <a:r>
              <a:rPr lang="en-US" altLang="zh-CN" sz="1800"/>
              <a:t>2/3</a:t>
            </a:r>
            <a:r>
              <a:rPr lang="zh-CN" altLang="zh-CN" sz="1800"/>
              <a:t>时进行交流检察</a:t>
            </a:r>
          </a:p>
          <a:p>
            <a:pPr eaLnBrk="1" hangingPunct="1">
              <a:spcBef>
                <a:spcPct val="0"/>
              </a:spcBef>
              <a:spcAft>
                <a:spcPct val="0"/>
              </a:spcAft>
              <a:buFontTx/>
              <a:buNone/>
            </a:pPr>
            <a:r>
              <a:rPr lang="en-US" altLang="zh-CN" sz="1800"/>
              <a:t>3.</a:t>
            </a:r>
            <a:r>
              <a:rPr lang="zh-CN" altLang="zh-CN" sz="1800"/>
              <a:t>规范有突发事件，立即团队内申报，并重新进行任务分配</a:t>
            </a:r>
          </a:p>
          <a:p>
            <a:pPr eaLnBrk="1" hangingPunct="1">
              <a:spcBef>
                <a:spcPct val="0"/>
              </a:spcBef>
              <a:spcAft>
                <a:spcPct val="0"/>
              </a:spcAft>
              <a:buFontTx/>
              <a:buNone/>
            </a:pPr>
            <a:r>
              <a:rPr lang="en-US" altLang="zh-CN" sz="1800"/>
              <a:t>4.</a:t>
            </a:r>
            <a:r>
              <a:rPr lang="zh-CN" altLang="zh-CN" sz="1800"/>
              <a:t>若无法按时完成要求任务，降低原先负责人的绩效（视负责人之后的改进情况），并抽取较空闲人员协助完成任务。</a:t>
            </a:r>
          </a:p>
        </p:txBody>
      </p:sp>
      <p:sp>
        <p:nvSpPr>
          <p:cNvPr id="5" name="矩形 5"/>
          <p:cNvSpPr>
            <a:spLocks noChangeArrowheads="1"/>
          </p:cNvSpPr>
          <p:nvPr/>
        </p:nvSpPr>
        <p:spPr bwMode="auto">
          <a:xfrm>
            <a:off x="2716213" y="1382059"/>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en-US" sz="1800" b="1"/>
              <a:t>团队内部人员</a:t>
            </a:r>
            <a:r>
              <a:rPr lang="zh-CN" altLang="zh-CN" sz="1800" b="1"/>
              <a:t>的风险</a:t>
            </a:r>
            <a:endParaRPr lang="zh-CN" altLang="zh-CN" sz="1800"/>
          </a:p>
        </p:txBody>
      </p:sp>
      <p:sp>
        <p:nvSpPr>
          <p:cNvPr id="6" name="矩形 6"/>
          <p:cNvSpPr>
            <a:spLocks noChangeArrowheads="1"/>
          </p:cNvSpPr>
          <p:nvPr/>
        </p:nvSpPr>
        <p:spPr bwMode="auto">
          <a:xfrm>
            <a:off x="8943975" y="1404284"/>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ts val="300"/>
              </a:spcBef>
              <a:spcAft>
                <a:spcPts val="300"/>
              </a:spcAft>
              <a:buChar char="•"/>
              <a:defRPr sz="2400">
                <a:solidFill>
                  <a:schemeClr val="tx1"/>
                </a:solidFill>
                <a:latin typeface="Arial" pitchFamily="34" charset="0"/>
                <a:ea typeface="黑体" pitchFamily="49" charset="-122"/>
              </a:defRPr>
            </a:lvl1pPr>
            <a:lvl2pPr marL="742950" indent="-285750" eaLnBrk="0" hangingPunct="0">
              <a:lnSpc>
                <a:spcPct val="130000"/>
              </a:lnSpc>
              <a:spcBef>
                <a:spcPct val="20000"/>
              </a:spcBef>
              <a:buChar char=" "/>
              <a:defRPr sz="2400">
                <a:solidFill>
                  <a:schemeClr val="tx1"/>
                </a:solidFill>
                <a:latin typeface="Arial" pitchFamily="34" charset="0"/>
                <a:ea typeface="黑体" pitchFamily="49" charset="-122"/>
              </a:defRPr>
            </a:lvl2pPr>
            <a:lvl3pPr marL="11430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3pPr>
            <a:lvl4pPr marL="16002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4pPr>
            <a:lvl5pPr marL="2057400" indent="-228600" eaLnBrk="0" hangingPunct="0">
              <a:lnSpc>
                <a:spcPct val="130000"/>
              </a:lnSpc>
              <a:spcBef>
                <a:spcPts val="300"/>
              </a:spcBef>
              <a:spcAft>
                <a:spcPts val="300"/>
              </a:spcAft>
              <a:buChar char="»"/>
              <a:defRPr sz="2000">
                <a:solidFill>
                  <a:schemeClr val="tx1"/>
                </a:solidFill>
                <a:latin typeface="Arial" pitchFamily="34" charset="0"/>
                <a:ea typeface="黑体" pitchFamily="49" charset="-122"/>
              </a:defRPr>
            </a:lvl5pPr>
            <a:lvl6pPr marL="25146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6pPr>
            <a:lvl7pPr marL="29718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7pPr>
            <a:lvl8pPr marL="34290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8pPr>
            <a:lvl9pPr marL="3886200" indent="-228600" eaLnBrk="0" fontAlgn="base" hangingPunct="0">
              <a:lnSpc>
                <a:spcPct val="130000"/>
              </a:lnSpc>
              <a:spcBef>
                <a:spcPts val="300"/>
              </a:spcBef>
              <a:spcAft>
                <a:spcPts val="300"/>
              </a:spcAft>
              <a:buChar char="»"/>
              <a:defRPr sz="2000">
                <a:solidFill>
                  <a:schemeClr val="tx1"/>
                </a:solidFill>
                <a:latin typeface="Arial" pitchFamily="34" charset="0"/>
                <a:ea typeface="黑体" pitchFamily="49" charset="-122"/>
              </a:defRPr>
            </a:lvl9pPr>
          </a:lstStyle>
          <a:p>
            <a:pPr eaLnBrk="1" hangingPunct="1">
              <a:spcBef>
                <a:spcPct val="0"/>
              </a:spcBef>
              <a:spcAft>
                <a:spcPct val="0"/>
              </a:spcAft>
              <a:buFontTx/>
              <a:buNone/>
            </a:pPr>
            <a:r>
              <a:rPr lang="zh-CN" altLang="zh-CN" sz="1800" b="1"/>
              <a:t>风险</a:t>
            </a:r>
            <a:r>
              <a:rPr lang="zh-CN" altLang="en-US" sz="1800" b="1"/>
              <a:t>应对</a:t>
            </a:r>
            <a:endParaRPr lang="zh-CN" altLang="zh-CN" sz="1800"/>
          </a:p>
        </p:txBody>
      </p:sp>
      <p:graphicFrame>
        <p:nvGraphicFramePr>
          <p:cNvPr id="7" name="表格 6"/>
          <p:cNvGraphicFramePr>
            <a:graphicFrameLocks noGrp="1"/>
          </p:cNvGraphicFramePr>
          <p:nvPr>
            <p:extLst>
              <p:ext uri="{D42A27DB-BD31-4B8C-83A1-F6EECF244321}">
                <p14:modId xmlns:p14="http://schemas.microsoft.com/office/powerpoint/2010/main" val="5465531"/>
              </p:ext>
            </p:extLst>
          </p:nvPr>
        </p:nvGraphicFramePr>
        <p:xfrm>
          <a:off x="727075" y="1774171"/>
          <a:ext cx="6211888" cy="4800600"/>
        </p:xfrm>
        <a:graphic>
          <a:graphicData uri="http://schemas.openxmlformats.org/drawingml/2006/table">
            <a:tbl>
              <a:tblPr firstRow="1" firstCol="1" bandRow="1">
                <a:tableStyleId>{5C22544A-7EE6-4342-B048-85BDC9FD1C3A}</a:tableStyleId>
              </a:tblPr>
              <a:tblGrid>
                <a:gridCol w="2069720">
                  <a:extLst>
                    <a:ext uri="{9D8B030D-6E8A-4147-A177-3AD203B41FA5}">
                      <a16:colId xmlns:a16="http://schemas.microsoft.com/office/drawing/2014/main" val="20000"/>
                    </a:ext>
                  </a:extLst>
                </a:gridCol>
                <a:gridCol w="1830002">
                  <a:extLst>
                    <a:ext uri="{9D8B030D-6E8A-4147-A177-3AD203B41FA5}">
                      <a16:colId xmlns:a16="http://schemas.microsoft.com/office/drawing/2014/main" val="20001"/>
                    </a:ext>
                  </a:extLst>
                </a:gridCol>
                <a:gridCol w="2312166">
                  <a:extLst>
                    <a:ext uri="{9D8B030D-6E8A-4147-A177-3AD203B41FA5}">
                      <a16:colId xmlns:a16="http://schemas.microsoft.com/office/drawing/2014/main" val="20002"/>
                    </a:ext>
                  </a:extLst>
                </a:gridCol>
              </a:tblGrid>
              <a:tr h="0">
                <a:tc>
                  <a:txBody>
                    <a:bodyPr/>
                    <a:lstStyle/>
                    <a:p>
                      <a:pPr indent="266700" algn="ctr">
                        <a:lnSpc>
                          <a:spcPct val="125000"/>
                        </a:lnSpc>
                        <a:spcAft>
                          <a:spcPts val="600"/>
                        </a:spcAft>
                      </a:pPr>
                      <a:r>
                        <a:rPr lang="zh-CN" sz="1800" kern="100" dirty="0">
                          <a:effectLst/>
                        </a:rPr>
                        <a:t>风险类型</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dirty="0">
                          <a:effectLst/>
                        </a:rPr>
                        <a:t>发生可能性</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a:effectLst/>
                        </a:rPr>
                        <a:t>影响程度</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extLst>
                  <a:ext uri="{0D108BD9-81ED-4DB2-BD59-A6C34878D82A}">
                    <a16:rowId xmlns:a16="http://schemas.microsoft.com/office/drawing/2014/main" val="10000"/>
                  </a:ext>
                </a:extLst>
              </a:tr>
              <a:tr h="0">
                <a:tc>
                  <a:txBody>
                    <a:bodyPr/>
                    <a:lstStyle/>
                    <a:p>
                      <a:pPr indent="266700" algn="ctr">
                        <a:lnSpc>
                          <a:spcPct val="125000"/>
                        </a:lnSpc>
                        <a:spcAft>
                          <a:spcPts val="600"/>
                        </a:spcAft>
                      </a:pPr>
                      <a:r>
                        <a:rPr lang="zh-CN" sz="1800" kern="100" dirty="0">
                          <a:effectLst/>
                        </a:rPr>
                        <a:t>成员不服从内部约定的风险</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a:effectLst/>
                        </a:rPr>
                        <a:t>中等</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a:effectLst/>
                        </a:rPr>
                        <a:t>显著</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extLst>
                  <a:ext uri="{0D108BD9-81ED-4DB2-BD59-A6C34878D82A}">
                    <a16:rowId xmlns:a16="http://schemas.microsoft.com/office/drawing/2014/main" val="10001"/>
                  </a:ext>
                </a:extLst>
              </a:tr>
              <a:tr h="0">
                <a:tc>
                  <a:txBody>
                    <a:bodyPr/>
                    <a:lstStyle/>
                    <a:p>
                      <a:pPr indent="266700" algn="ctr">
                        <a:lnSpc>
                          <a:spcPct val="125000"/>
                        </a:lnSpc>
                        <a:spcAft>
                          <a:spcPts val="600"/>
                        </a:spcAft>
                      </a:pPr>
                      <a:r>
                        <a:rPr lang="zh-CN" sz="1800" kern="100" dirty="0">
                          <a:effectLst/>
                        </a:rPr>
                        <a:t>成员人身遇到突发事件的风险</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dirty="0">
                          <a:effectLst/>
                        </a:rPr>
                        <a:t>中等</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a:effectLst/>
                        </a:rPr>
                        <a:t>中等</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extLst>
                  <a:ext uri="{0D108BD9-81ED-4DB2-BD59-A6C34878D82A}">
                    <a16:rowId xmlns:a16="http://schemas.microsoft.com/office/drawing/2014/main" val="10002"/>
                  </a:ext>
                </a:extLst>
              </a:tr>
              <a:tr h="0">
                <a:tc>
                  <a:txBody>
                    <a:bodyPr/>
                    <a:lstStyle/>
                    <a:p>
                      <a:pPr indent="266700" algn="ctr">
                        <a:lnSpc>
                          <a:spcPct val="125000"/>
                        </a:lnSpc>
                        <a:spcAft>
                          <a:spcPts val="600"/>
                        </a:spcAft>
                      </a:pPr>
                      <a:r>
                        <a:rPr lang="zh-CN" sz="1800" kern="100">
                          <a:effectLst/>
                        </a:rPr>
                        <a:t>成员无法按时完成任务的风险</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dirty="0">
                          <a:effectLst/>
                        </a:rPr>
                        <a:t>显著</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a:effectLst/>
                        </a:rPr>
                        <a:t>高</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extLst>
                  <a:ext uri="{0D108BD9-81ED-4DB2-BD59-A6C34878D82A}">
                    <a16:rowId xmlns:a16="http://schemas.microsoft.com/office/drawing/2014/main" val="10003"/>
                  </a:ext>
                </a:extLst>
              </a:tr>
              <a:tr h="0">
                <a:tc>
                  <a:txBody>
                    <a:bodyPr/>
                    <a:lstStyle/>
                    <a:p>
                      <a:pPr indent="266700" algn="ctr">
                        <a:lnSpc>
                          <a:spcPct val="125000"/>
                        </a:lnSpc>
                        <a:spcAft>
                          <a:spcPts val="600"/>
                        </a:spcAft>
                      </a:pPr>
                      <a:r>
                        <a:rPr lang="zh-CN" sz="1800" kern="100">
                          <a:effectLst/>
                        </a:rPr>
                        <a:t>成员具备的知识技能与所负责内容不匹配的风险</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dirty="0">
                          <a:effectLst/>
                        </a:rPr>
                        <a:t>中等</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a:effectLst/>
                        </a:rPr>
                        <a:t>显著</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extLst>
                  <a:ext uri="{0D108BD9-81ED-4DB2-BD59-A6C34878D82A}">
                    <a16:rowId xmlns:a16="http://schemas.microsoft.com/office/drawing/2014/main" val="10004"/>
                  </a:ext>
                </a:extLst>
              </a:tr>
              <a:tr h="0">
                <a:tc>
                  <a:txBody>
                    <a:bodyPr/>
                    <a:lstStyle/>
                    <a:p>
                      <a:pPr indent="266700" algn="ctr">
                        <a:lnSpc>
                          <a:spcPct val="125000"/>
                        </a:lnSpc>
                        <a:spcAft>
                          <a:spcPts val="600"/>
                        </a:spcAft>
                      </a:pPr>
                      <a:r>
                        <a:rPr lang="zh-CN" sz="1800" kern="100">
                          <a:effectLst/>
                        </a:rPr>
                        <a:t>成员对项目流程不了解的风险</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dirty="0">
                          <a:effectLst/>
                        </a:rPr>
                        <a:t>显著</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dirty="0">
                          <a:effectLst/>
                        </a:rPr>
                        <a:t>高</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extLst>
                  <a:ext uri="{0D108BD9-81ED-4DB2-BD59-A6C34878D82A}">
                    <a16:rowId xmlns:a16="http://schemas.microsoft.com/office/drawing/2014/main" val="10005"/>
                  </a:ext>
                </a:extLst>
              </a:tr>
              <a:tr h="0">
                <a:tc>
                  <a:txBody>
                    <a:bodyPr/>
                    <a:lstStyle/>
                    <a:p>
                      <a:pPr indent="266700" algn="ctr">
                        <a:lnSpc>
                          <a:spcPct val="125000"/>
                        </a:lnSpc>
                        <a:spcAft>
                          <a:spcPts val="600"/>
                        </a:spcAft>
                      </a:pPr>
                      <a:r>
                        <a:rPr lang="zh-CN" sz="1800" kern="100" dirty="0">
                          <a:effectLst/>
                        </a:rPr>
                        <a:t>内部交流不足引发的风险</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a:effectLst/>
                        </a:rPr>
                        <a:t>中等</a:t>
                      </a:r>
                      <a:endParaRPr lang="zh-CN" sz="1800" kern="100">
                        <a:effectLst/>
                        <a:latin typeface="Calibri" panose="020F0502020204030204"/>
                        <a:ea typeface="宋体" panose="02010600030101010101" pitchFamily="2" charset="-122"/>
                        <a:cs typeface="Times New Roman" panose="02020603050405020304"/>
                      </a:endParaRPr>
                    </a:p>
                  </a:txBody>
                  <a:tcPr marL="68588" marR="68588" marT="0" marB="0"/>
                </a:tc>
                <a:tc>
                  <a:txBody>
                    <a:bodyPr/>
                    <a:lstStyle/>
                    <a:p>
                      <a:pPr indent="266700" algn="ctr">
                        <a:lnSpc>
                          <a:spcPct val="125000"/>
                        </a:lnSpc>
                        <a:spcAft>
                          <a:spcPts val="600"/>
                        </a:spcAft>
                      </a:pPr>
                      <a:r>
                        <a:rPr lang="zh-CN" sz="1800" kern="100" dirty="0">
                          <a:effectLst/>
                        </a:rPr>
                        <a:t>高</a:t>
                      </a:r>
                      <a:endParaRPr lang="zh-CN" sz="1800" kern="100" dirty="0">
                        <a:effectLst/>
                        <a:latin typeface="Calibri" panose="020F0502020204030204"/>
                        <a:ea typeface="宋体" panose="02010600030101010101" pitchFamily="2" charset="-122"/>
                        <a:cs typeface="Times New Roman" panose="02020603050405020304"/>
                      </a:endParaRPr>
                    </a:p>
                  </a:txBody>
                  <a:tcPr marL="68588" marR="68588"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7681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custDataLst>
              <p:tags r:id="rId2"/>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15" name="矩形 11"/>
          <p:cNvSpPr/>
          <p:nvPr>
            <p:custDataLst>
              <p:tags r:id="rId3"/>
            </p:custDataLst>
          </p:nvPr>
        </p:nvSpPr>
        <p:spPr>
          <a:xfrm>
            <a:off x="6167336" y="0"/>
            <a:ext cx="6024664" cy="6858000"/>
          </a:xfrm>
          <a:custGeom>
            <a:avLst/>
            <a:gdLst>
              <a:gd name="connsiteX0" fmla="*/ 0 w 5809488"/>
              <a:gd name="connsiteY0" fmla="*/ 0 h 6858000"/>
              <a:gd name="connsiteX1" fmla="*/ 5809488 w 5809488"/>
              <a:gd name="connsiteY1" fmla="*/ 0 h 6858000"/>
              <a:gd name="connsiteX2" fmla="*/ 5809488 w 5809488"/>
              <a:gd name="connsiteY2" fmla="*/ 6858000 h 6858000"/>
              <a:gd name="connsiteX3" fmla="*/ 0 w 5809488"/>
              <a:gd name="connsiteY3" fmla="*/ 6858000 h 6858000"/>
              <a:gd name="connsiteX4" fmla="*/ 0 w 5809488"/>
              <a:gd name="connsiteY4" fmla="*/ 0 h 6858000"/>
              <a:gd name="connsiteX0-1" fmla="*/ 0 w 5809488"/>
              <a:gd name="connsiteY0-2" fmla="*/ 0 h 6858000"/>
              <a:gd name="connsiteX1-3" fmla="*/ 5809488 w 5809488"/>
              <a:gd name="connsiteY1-4" fmla="*/ 0 h 6858000"/>
              <a:gd name="connsiteX2-5" fmla="*/ 5809488 w 5809488"/>
              <a:gd name="connsiteY2-6" fmla="*/ 6858000 h 6858000"/>
              <a:gd name="connsiteX3-7" fmla="*/ 4105072 w 5809488"/>
              <a:gd name="connsiteY3-8" fmla="*/ 6848273 h 6858000"/>
              <a:gd name="connsiteX4-9" fmla="*/ 0 w 5809488"/>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809488" h="6858000">
                <a:moveTo>
                  <a:pt x="0" y="0"/>
                </a:moveTo>
                <a:lnTo>
                  <a:pt x="5809488" y="0"/>
                </a:lnTo>
                <a:lnTo>
                  <a:pt x="5809488" y="6858000"/>
                </a:lnTo>
                <a:lnTo>
                  <a:pt x="4105072" y="6848273"/>
                </a:lnTo>
                <a:lnTo>
                  <a:pt x="0" y="0"/>
                </a:lnTo>
                <a:close/>
              </a:path>
            </a:pathLst>
          </a:custGeom>
          <a:gradFill>
            <a:gsLst>
              <a:gs pos="0">
                <a:schemeClr val="bg1">
                  <a:alpha val="38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黑体" panose="02010609060101010101" pitchFamily="49" charset="-122"/>
            </a:endParaRPr>
          </a:p>
        </p:txBody>
      </p:sp>
      <p:sp>
        <p:nvSpPr>
          <p:cNvPr id="14" name="矩形 13"/>
          <p:cNvSpPr/>
          <p:nvPr>
            <p:custDataLst>
              <p:tags r:id="rId4"/>
            </p:custDataLst>
          </p:nvPr>
        </p:nvSpPr>
        <p:spPr bwMode="auto">
          <a:xfrm>
            <a:off x="7570119" y="2376914"/>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需求工程项目计划</a:t>
            </a:r>
          </a:p>
        </p:txBody>
      </p:sp>
      <p:sp>
        <p:nvSpPr>
          <p:cNvPr id="12" name="矩形 11"/>
          <p:cNvSpPr/>
          <p:nvPr>
            <p:custDataLst>
              <p:tags r:id="rId5"/>
            </p:custDataLst>
          </p:nvPr>
        </p:nvSpPr>
        <p:spPr>
          <a:xfrm>
            <a:off x="5925312" y="2376914"/>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02</a:t>
            </a:r>
            <a:endParaRPr lang="zh-CN" altLang="en-US" dirty="0">
              <a:solidFill>
                <a:schemeClr val="accent1"/>
              </a:solidFill>
            </a:endParaRPr>
          </a:p>
        </p:txBody>
      </p:sp>
      <p:sp>
        <p:nvSpPr>
          <p:cNvPr id="41" name="椭圆 40"/>
          <p:cNvSpPr/>
          <p:nvPr>
            <p:custDataLst>
              <p:tags r:id="rId6"/>
            </p:custDataLst>
          </p:nvPr>
        </p:nvSpPr>
        <p:spPr>
          <a:xfrm>
            <a:off x="1042416" y="1540764"/>
            <a:ext cx="3922776" cy="3922776"/>
          </a:xfrm>
          <a:prstGeom prst="ellipse">
            <a:avLst/>
          </a:prstGeom>
          <a:solidFill>
            <a:srgbClr val="FBFBF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latin typeface="Arial" panose="020B0604020202020204" pitchFamily="34" charset="0"/>
              <a:ea typeface="黑体" panose="02010609060101010101" pitchFamily="49" charset="-122"/>
            </a:endParaRPr>
          </a:p>
        </p:txBody>
      </p:sp>
      <p:sp>
        <p:nvSpPr>
          <p:cNvPr id="42" name="椭圆 41"/>
          <p:cNvSpPr/>
          <p:nvPr>
            <p:custDataLst>
              <p:tags r:id="rId7"/>
            </p:custDataLst>
          </p:nvPr>
        </p:nvSpPr>
        <p:spPr>
          <a:xfrm>
            <a:off x="2070033" y="2143857"/>
            <a:ext cx="1182430" cy="1182430"/>
          </a:xfrm>
          <a:prstGeom prst="ellipse">
            <a:avLst/>
          </a:prstGeom>
          <a:solidFill>
            <a:schemeClr val="bg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endParaRPr lang="zh-CN" altLang="en-US">
              <a:latin typeface="Arial" panose="020B0604020202020204" pitchFamily="34" charset="0"/>
              <a:ea typeface="黑体" panose="02010609060101010101" pitchFamily="49" charset="-122"/>
            </a:endParaRPr>
          </a:p>
        </p:txBody>
      </p:sp>
      <p:pic>
        <p:nvPicPr>
          <p:cNvPr id="40" name="图片 39"/>
          <p:cNvPicPr>
            <a:picLocks noChangeAspect="1"/>
          </p:cNvPicPr>
          <p:nvPr>
            <p:custDataLst>
              <p:tags r:id="rId8"/>
            </p:custDataLst>
          </p:nvPr>
        </p:nvPicPr>
        <p:blipFill>
          <a:blip r:embed="rId24"/>
          <a:stretch>
            <a:fillRect/>
          </a:stretch>
        </p:blipFill>
        <p:spPr>
          <a:xfrm>
            <a:off x="1995238" y="1892667"/>
            <a:ext cx="2255716" cy="3255546"/>
          </a:xfrm>
          <a:prstGeom prst="rect">
            <a:avLst/>
          </a:prstGeom>
        </p:spPr>
      </p:pic>
      <p:sp>
        <p:nvSpPr>
          <p:cNvPr id="58" name="矩形 57"/>
          <p:cNvSpPr/>
          <p:nvPr>
            <p:custDataLst>
              <p:tags r:id="rId9"/>
            </p:custDataLst>
          </p:nvPr>
        </p:nvSpPr>
        <p:spPr bwMode="auto">
          <a:xfrm>
            <a:off x="7570119" y="3229879"/>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软件需求规格说明</a:t>
            </a:r>
          </a:p>
        </p:txBody>
      </p:sp>
      <p:sp>
        <p:nvSpPr>
          <p:cNvPr id="59" name="矩形 58"/>
          <p:cNvSpPr/>
          <p:nvPr>
            <p:custDataLst>
              <p:tags r:id="rId10"/>
            </p:custDataLst>
          </p:nvPr>
        </p:nvSpPr>
        <p:spPr>
          <a:xfrm>
            <a:off x="5925312" y="3229879"/>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03</a:t>
            </a:r>
            <a:endParaRPr lang="zh-CN" altLang="en-US" dirty="0">
              <a:solidFill>
                <a:schemeClr val="accent1"/>
              </a:solidFill>
            </a:endParaRPr>
          </a:p>
        </p:txBody>
      </p:sp>
      <p:sp>
        <p:nvSpPr>
          <p:cNvPr id="60" name="矩形 59"/>
          <p:cNvSpPr/>
          <p:nvPr>
            <p:custDataLst>
              <p:tags r:id="rId11"/>
            </p:custDataLst>
          </p:nvPr>
        </p:nvSpPr>
        <p:spPr bwMode="auto">
          <a:xfrm>
            <a:off x="7570119" y="4069397"/>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需求变更分析</a:t>
            </a:r>
          </a:p>
        </p:txBody>
      </p:sp>
      <p:sp>
        <p:nvSpPr>
          <p:cNvPr id="61" name="矩形 60"/>
          <p:cNvSpPr/>
          <p:nvPr>
            <p:custDataLst>
              <p:tags r:id="rId12"/>
            </p:custDataLst>
          </p:nvPr>
        </p:nvSpPr>
        <p:spPr>
          <a:xfrm>
            <a:off x="5925312" y="4069397"/>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04</a:t>
            </a:r>
            <a:endParaRPr lang="zh-CN" altLang="en-US" dirty="0">
              <a:solidFill>
                <a:schemeClr val="accent1"/>
              </a:solidFill>
            </a:endParaRPr>
          </a:p>
        </p:txBody>
      </p:sp>
      <p:sp>
        <p:nvSpPr>
          <p:cNvPr id="16" name="Rectangle 6"/>
          <p:cNvSpPr>
            <a:spLocks noChangeArrowheads="1"/>
          </p:cNvSpPr>
          <p:nvPr>
            <p:custDataLst>
              <p:tags r:id="rId13"/>
            </p:custDataLst>
          </p:nvPr>
        </p:nvSpPr>
        <p:spPr bwMode="black">
          <a:xfrm>
            <a:off x="5792432" y="647700"/>
            <a:ext cx="936614"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zh-CN" altLang="en-US" sz="2800" b="1">
                <a:solidFill>
                  <a:schemeClr val="bg1"/>
                </a:solidFill>
                <a:latin typeface="+mj-lt"/>
                <a:ea typeface="+mj-ea"/>
                <a:cs typeface="+mj-cs"/>
              </a:rPr>
              <a:t>目录</a:t>
            </a:r>
          </a:p>
        </p:txBody>
      </p:sp>
      <p:sp>
        <p:nvSpPr>
          <p:cNvPr id="17" name="Rectangle 6"/>
          <p:cNvSpPr>
            <a:spLocks noChangeArrowheads="1"/>
          </p:cNvSpPr>
          <p:nvPr>
            <p:custDataLst>
              <p:tags r:id="rId14"/>
            </p:custDataLst>
          </p:nvPr>
        </p:nvSpPr>
        <p:spPr bwMode="black">
          <a:xfrm>
            <a:off x="6729046" y="659423"/>
            <a:ext cx="1777687"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en-US" altLang="zh-CN" sz="2800" b="1">
                <a:solidFill>
                  <a:schemeClr val="bg1"/>
                </a:solidFill>
              </a:rPr>
              <a:t>Contents</a:t>
            </a:r>
          </a:p>
        </p:txBody>
      </p:sp>
      <p:sp>
        <p:nvSpPr>
          <p:cNvPr id="18" name="Rectangle 6"/>
          <p:cNvSpPr>
            <a:spLocks noChangeArrowheads="1"/>
          </p:cNvSpPr>
          <p:nvPr>
            <p:custDataLst>
              <p:tags r:id="rId15"/>
            </p:custDataLst>
          </p:nvPr>
        </p:nvSpPr>
        <p:spPr bwMode="black">
          <a:xfrm>
            <a:off x="6577262" y="695566"/>
            <a:ext cx="303568" cy="6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normAutofit/>
          </a:bodyPr>
          <a:lstStyle/>
          <a:p>
            <a:pPr eaLnBrk="0" hangingPunct="0"/>
            <a:r>
              <a:rPr lang="en-US" altLang="zh-CN" sz="2800" b="1" dirty="0">
                <a:solidFill>
                  <a:schemeClr val="bg1"/>
                </a:solidFill>
                <a:latin typeface="Arial" panose="020B0604020202020204" pitchFamily="34" charset="0"/>
                <a:ea typeface="黑体" panose="02010609060101010101" pitchFamily="49" charset="-122"/>
              </a:rPr>
              <a:t>\</a:t>
            </a:r>
            <a:endParaRPr lang="zh-CN" altLang="en-US" sz="28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9" name="矩形 18"/>
          <p:cNvSpPr/>
          <p:nvPr>
            <p:custDataLst>
              <p:tags r:id="rId16"/>
            </p:custDataLst>
          </p:nvPr>
        </p:nvSpPr>
        <p:spPr>
          <a:xfrm>
            <a:off x="5925312" y="4911755"/>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05</a:t>
            </a:r>
            <a:endParaRPr lang="zh-CN" altLang="en-US" dirty="0">
              <a:solidFill>
                <a:schemeClr val="accent1"/>
              </a:solidFill>
            </a:endParaRPr>
          </a:p>
        </p:txBody>
      </p:sp>
      <p:sp>
        <p:nvSpPr>
          <p:cNvPr id="20" name="矩形 19"/>
          <p:cNvSpPr/>
          <p:nvPr>
            <p:custDataLst>
              <p:tags r:id="rId17"/>
            </p:custDataLst>
          </p:nvPr>
        </p:nvSpPr>
        <p:spPr>
          <a:xfrm>
            <a:off x="5925312" y="5727219"/>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06</a:t>
            </a:r>
            <a:endParaRPr lang="zh-CN" altLang="en-US" dirty="0">
              <a:solidFill>
                <a:schemeClr val="accent1"/>
              </a:solidFill>
            </a:endParaRPr>
          </a:p>
        </p:txBody>
      </p:sp>
      <p:sp>
        <p:nvSpPr>
          <p:cNvPr id="22" name="矩形 21"/>
          <p:cNvSpPr/>
          <p:nvPr>
            <p:custDataLst>
              <p:tags r:id="rId18"/>
            </p:custDataLst>
          </p:nvPr>
        </p:nvSpPr>
        <p:spPr bwMode="auto">
          <a:xfrm>
            <a:off x="7570119" y="4911755"/>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项目总结</a:t>
            </a:r>
          </a:p>
        </p:txBody>
      </p:sp>
      <p:sp>
        <p:nvSpPr>
          <p:cNvPr id="24" name="矩形 23"/>
          <p:cNvSpPr/>
          <p:nvPr>
            <p:custDataLst>
              <p:tags r:id="rId19"/>
            </p:custDataLst>
          </p:nvPr>
        </p:nvSpPr>
        <p:spPr bwMode="auto">
          <a:xfrm>
            <a:off x="7570119" y="5727219"/>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en-US" altLang="zh-CN" b="1" dirty="0">
                <a:solidFill>
                  <a:srgbClr val="FBFBFB"/>
                </a:solidFill>
              </a:rPr>
              <a:t>Reference</a:t>
            </a:r>
            <a:endParaRPr lang="zh-CN" altLang="en-US" b="1" dirty="0">
              <a:solidFill>
                <a:srgbClr val="FBFBFB"/>
              </a:solidFill>
            </a:endParaRPr>
          </a:p>
        </p:txBody>
      </p:sp>
      <p:sp>
        <p:nvSpPr>
          <p:cNvPr id="23" name="矩形 22"/>
          <p:cNvSpPr/>
          <p:nvPr>
            <p:custDataLst>
              <p:tags r:id="rId20"/>
            </p:custDataLst>
          </p:nvPr>
        </p:nvSpPr>
        <p:spPr bwMode="auto">
          <a:xfrm>
            <a:off x="7570119" y="1551316"/>
            <a:ext cx="3292953" cy="489600"/>
          </a:xfrm>
          <a:prstGeom prst="rect">
            <a:avLst/>
          </a:prstGeom>
          <a:noFill/>
          <a:ln>
            <a:solidFill>
              <a:srgbClr val="FBFBFB"/>
            </a:solidFill>
          </a:ln>
          <a:effectLst/>
        </p:spPr>
        <p:txBody>
          <a:bodyPr vert="horz" wrap="square" lIns="91440" tIns="45720" rIns="91440" bIns="45720" numCol="1" rtlCol="0" anchor="ctr" anchorCtr="0" compatLnSpc="1">
            <a:normAutofit/>
          </a:bodyPr>
          <a:lstStyle/>
          <a:p>
            <a:pPr algn="ctr" fontAlgn="base">
              <a:spcBef>
                <a:spcPct val="50000"/>
              </a:spcBef>
              <a:spcAft>
                <a:spcPct val="0"/>
              </a:spcAft>
            </a:pPr>
            <a:r>
              <a:rPr lang="zh-CN" altLang="en-US" b="1" dirty="0">
                <a:solidFill>
                  <a:srgbClr val="FBFBFB"/>
                </a:solidFill>
              </a:rPr>
              <a:t>目标</a:t>
            </a:r>
          </a:p>
        </p:txBody>
      </p:sp>
      <p:sp>
        <p:nvSpPr>
          <p:cNvPr id="26" name="矩形 25"/>
          <p:cNvSpPr/>
          <p:nvPr>
            <p:custDataLst>
              <p:tags r:id="rId21"/>
            </p:custDataLst>
          </p:nvPr>
        </p:nvSpPr>
        <p:spPr>
          <a:xfrm>
            <a:off x="5925312" y="1551316"/>
            <a:ext cx="1517904" cy="489600"/>
          </a:xfrm>
          <a:prstGeom prst="rect">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rmAutofit/>
          </a:bodyPr>
          <a:lstStyle/>
          <a:p>
            <a:pPr algn="ctr"/>
            <a:r>
              <a:rPr lang="en-US" altLang="zh-CN" dirty="0">
                <a:solidFill>
                  <a:schemeClr val="accent1"/>
                </a:solidFill>
              </a:rPr>
              <a:t>PART 01</a:t>
            </a:r>
            <a:endParaRPr lang="zh-CN" altLang="en-US" dirty="0">
              <a:solidFill>
                <a:schemeClr val="accent1"/>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03</a:t>
            </a:r>
          </a:p>
        </p:txBody>
      </p:sp>
      <p:sp>
        <p:nvSpPr>
          <p:cNvPr id="7" name="标题 6"/>
          <p:cNvSpPr>
            <a:spLocks noGrp="1"/>
          </p:cNvSpPr>
          <p:nvPr>
            <p:ph type="title"/>
            <p:custDataLst>
              <p:tags r:id="rId3"/>
            </p:custDataLst>
          </p:nvPr>
        </p:nvSpPr>
        <p:spPr/>
        <p:txBody>
          <a:bodyPr/>
          <a:lstStyle/>
          <a:p>
            <a:pPr fontAlgn="base">
              <a:spcBef>
                <a:spcPct val="50000"/>
              </a:spcBef>
              <a:spcAft>
                <a:spcPct val="0"/>
              </a:spcAft>
            </a:pPr>
            <a:r>
              <a:rPr lang="zh-CN" altLang="en-US" b="1" dirty="0">
                <a:solidFill>
                  <a:srgbClr val="FBFBFB"/>
                </a:solidFill>
              </a:rPr>
              <a:t>软件需求规格说明</a:t>
            </a:r>
          </a:p>
        </p:txBody>
      </p:sp>
    </p:spTree>
    <p:custDataLst>
      <p:tags r:id="rId1"/>
    </p:custDataLst>
    <p:extLst>
      <p:ext uri="{BB962C8B-B14F-4D97-AF65-F5344CB8AC3E}">
        <p14:creationId xmlns:p14="http://schemas.microsoft.com/office/powerpoint/2010/main" val="1167674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文档约定</a:t>
            </a:r>
            <a:endParaRPr lang="zh-CN" altLang="zh-CN" dirty="0">
              <a:solidFill>
                <a:schemeClr val="accent1"/>
              </a:solidFill>
            </a:endParaRPr>
          </a:p>
        </p:txBody>
      </p:sp>
      <p:sp>
        <p:nvSpPr>
          <p:cNvPr id="3" name="文本框 2"/>
          <p:cNvSpPr txBox="1"/>
          <p:nvPr>
            <p:custDataLst>
              <p:tags r:id="rId3"/>
            </p:custDataLst>
          </p:nvPr>
        </p:nvSpPr>
        <p:spPr>
          <a:xfrm>
            <a:off x="838800" y="1825200"/>
            <a:ext cx="1956158" cy="452174"/>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排版约定</a:t>
            </a:r>
            <a:endParaRPr lang="zh-CN" altLang="zh-CN" dirty="0"/>
          </a:p>
        </p:txBody>
      </p:sp>
      <p:graphicFrame>
        <p:nvGraphicFramePr>
          <p:cNvPr id="7" name="表格 6"/>
          <p:cNvGraphicFramePr>
            <a:graphicFrameLocks noGrp="1"/>
          </p:cNvGraphicFramePr>
          <p:nvPr>
            <p:extLst>
              <p:ext uri="{D42A27DB-BD31-4B8C-83A1-F6EECF244321}">
                <p14:modId xmlns:p14="http://schemas.microsoft.com/office/powerpoint/2010/main" val="1725245160"/>
              </p:ext>
            </p:extLst>
          </p:nvPr>
        </p:nvGraphicFramePr>
        <p:xfrm>
          <a:off x="1157680" y="2277374"/>
          <a:ext cx="9337609" cy="1839043"/>
        </p:xfrm>
        <a:graphic>
          <a:graphicData uri="http://schemas.openxmlformats.org/drawingml/2006/table">
            <a:tbl>
              <a:tblPr firstRow="1" firstCol="1" bandRow="1">
                <a:tableStyleId>{5C22544A-7EE6-4342-B048-85BDC9FD1C3A}</a:tableStyleId>
              </a:tblPr>
              <a:tblGrid>
                <a:gridCol w="1652632">
                  <a:extLst>
                    <a:ext uri="{9D8B030D-6E8A-4147-A177-3AD203B41FA5}">
                      <a16:colId xmlns:a16="http://schemas.microsoft.com/office/drawing/2014/main" val="356584268"/>
                    </a:ext>
                  </a:extLst>
                </a:gridCol>
                <a:gridCol w="2366187">
                  <a:extLst>
                    <a:ext uri="{9D8B030D-6E8A-4147-A177-3AD203B41FA5}">
                      <a16:colId xmlns:a16="http://schemas.microsoft.com/office/drawing/2014/main" val="1411801329"/>
                    </a:ext>
                  </a:extLst>
                </a:gridCol>
                <a:gridCol w="1228222">
                  <a:extLst>
                    <a:ext uri="{9D8B030D-6E8A-4147-A177-3AD203B41FA5}">
                      <a16:colId xmlns:a16="http://schemas.microsoft.com/office/drawing/2014/main" val="954433686"/>
                    </a:ext>
                  </a:extLst>
                </a:gridCol>
                <a:gridCol w="1228222">
                  <a:extLst>
                    <a:ext uri="{9D8B030D-6E8A-4147-A177-3AD203B41FA5}">
                      <a16:colId xmlns:a16="http://schemas.microsoft.com/office/drawing/2014/main" val="456700030"/>
                    </a:ext>
                  </a:extLst>
                </a:gridCol>
                <a:gridCol w="1228222">
                  <a:extLst>
                    <a:ext uri="{9D8B030D-6E8A-4147-A177-3AD203B41FA5}">
                      <a16:colId xmlns:a16="http://schemas.microsoft.com/office/drawing/2014/main" val="947243217"/>
                    </a:ext>
                  </a:extLst>
                </a:gridCol>
                <a:gridCol w="1634124">
                  <a:extLst>
                    <a:ext uri="{9D8B030D-6E8A-4147-A177-3AD203B41FA5}">
                      <a16:colId xmlns:a16="http://schemas.microsoft.com/office/drawing/2014/main" val="725702867"/>
                    </a:ext>
                  </a:extLst>
                </a:gridCol>
              </a:tblGrid>
              <a:tr h="450422">
                <a:tc>
                  <a:txBody>
                    <a:bodyPr/>
                    <a:lstStyle/>
                    <a:p>
                      <a:pPr algn="just">
                        <a:spcAft>
                          <a:spcPts val="0"/>
                        </a:spcAft>
                      </a:pPr>
                      <a:r>
                        <a:rPr lang="zh-CN" sz="1600" kern="0" dirty="0">
                          <a:effectLst/>
                        </a:rPr>
                        <a:t>格式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dirty="0">
                          <a:effectLst/>
                        </a:rPr>
                        <a:t>字体</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字号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加粗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斜体</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下划线</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8617057"/>
                  </a:ext>
                </a:extLst>
              </a:tr>
              <a:tr h="318352">
                <a:tc>
                  <a:txBody>
                    <a:bodyPr/>
                    <a:lstStyle/>
                    <a:p>
                      <a:pPr algn="just">
                        <a:spcAft>
                          <a:spcPts val="0"/>
                        </a:spcAft>
                      </a:pPr>
                      <a:r>
                        <a:rPr lang="zh-CN" sz="1600" kern="0" dirty="0">
                          <a:effectLst/>
                        </a:rPr>
                        <a:t>一级标题</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宋体（中文标题）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二号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0484921"/>
                  </a:ext>
                </a:extLst>
              </a:tr>
              <a:tr h="300789">
                <a:tc>
                  <a:txBody>
                    <a:bodyPr/>
                    <a:lstStyle/>
                    <a:p>
                      <a:pPr algn="just">
                        <a:spcAft>
                          <a:spcPts val="0"/>
                        </a:spcAft>
                      </a:pPr>
                      <a:r>
                        <a:rPr lang="zh-CN" sz="1600" kern="0">
                          <a:effectLst/>
                        </a:rPr>
                        <a:t>二级标题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宋体（中文标题）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三号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6679934"/>
                  </a:ext>
                </a:extLst>
              </a:tr>
              <a:tr h="319058">
                <a:tc>
                  <a:txBody>
                    <a:bodyPr/>
                    <a:lstStyle/>
                    <a:p>
                      <a:pPr algn="just">
                        <a:spcAft>
                          <a:spcPts val="0"/>
                        </a:spcAft>
                      </a:pPr>
                      <a:r>
                        <a:rPr lang="zh-CN" sz="1600" kern="0">
                          <a:effectLst/>
                        </a:rPr>
                        <a:t>三级标题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宋体（中文标题）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三号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9118673"/>
                  </a:ext>
                </a:extLst>
              </a:tr>
              <a:tr h="450422">
                <a:tc>
                  <a:txBody>
                    <a:bodyPr/>
                    <a:lstStyle/>
                    <a:p>
                      <a:pPr algn="just">
                        <a:spcAft>
                          <a:spcPts val="0"/>
                        </a:spcAft>
                      </a:pPr>
                      <a:r>
                        <a:rPr lang="zh-CN" sz="1600" kern="0">
                          <a:effectLst/>
                        </a:rPr>
                        <a:t>正文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dirty="0">
                          <a:effectLst/>
                        </a:rPr>
                        <a:t>宋体（中文正文）</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五号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dirty="0">
                          <a:effectLst/>
                        </a:rPr>
                        <a:t>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1124569"/>
                  </a:ext>
                </a:extLst>
              </a:tr>
            </a:tbl>
          </a:graphicData>
        </a:graphic>
      </p:graphicFrame>
      <p:sp>
        <p:nvSpPr>
          <p:cNvPr id="8" name="文本框 7"/>
          <p:cNvSpPr txBox="1"/>
          <p:nvPr>
            <p:custDataLst>
              <p:tags r:id="rId4"/>
            </p:custDataLst>
          </p:nvPr>
        </p:nvSpPr>
        <p:spPr>
          <a:xfrm>
            <a:off x="838800" y="4253217"/>
            <a:ext cx="1956158" cy="452174"/>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图标题注</a:t>
            </a:r>
            <a:endParaRPr lang="zh-CN" altLang="zh-CN" dirty="0"/>
          </a:p>
        </p:txBody>
      </p:sp>
      <p:graphicFrame>
        <p:nvGraphicFramePr>
          <p:cNvPr id="9" name="表格 8"/>
          <p:cNvGraphicFramePr>
            <a:graphicFrameLocks noGrp="1"/>
          </p:cNvGraphicFramePr>
          <p:nvPr>
            <p:extLst>
              <p:ext uri="{D42A27DB-BD31-4B8C-83A1-F6EECF244321}">
                <p14:modId xmlns:p14="http://schemas.microsoft.com/office/powerpoint/2010/main" val="2559028270"/>
              </p:ext>
            </p:extLst>
          </p:nvPr>
        </p:nvGraphicFramePr>
        <p:xfrm>
          <a:off x="2152763" y="4815297"/>
          <a:ext cx="6544979" cy="1457940"/>
        </p:xfrm>
        <a:graphic>
          <a:graphicData uri="http://schemas.openxmlformats.org/drawingml/2006/table">
            <a:tbl>
              <a:tblPr firstRow="1" firstCol="1" bandRow="1">
                <a:tableStyleId>{5C22544A-7EE6-4342-B048-85BDC9FD1C3A}</a:tableStyleId>
              </a:tblPr>
              <a:tblGrid>
                <a:gridCol w="788420">
                  <a:extLst>
                    <a:ext uri="{9D8B030D-6E8A-4147-A177-3AD203B41FA5}">
                      <a16:colId xmlns:a16="http://schemas.microsoft.com/office/drawing/2014/main" val="1471492328"/>
                    </a:ext>
                  </a:extLst>
                </a:gridCol>
                <a:gridCol w="788420">
                  <a:extLst>
                    <a:ext uri="{9D8B030D-6E8A-4147-A177-3AD203B41FA5}">
                      <a16:colId xmlns:a16="http://schemas.microsoft.com/office/drawing/2014/main" val="3659793274"/>
                    </a:ext>
                  </a:extLst>
                </a:gridCol>
                <a:gridCol w="2726305">
                  <a:extLst>
                    <a:ext uri="{9D8B030D-6E8A-4147-A177-3AD203B41FA5}">
                      <a16:colId xmlns:a16="http://schemas.microsoft.com/office/drawing/2014/main" val="1038293129"/>
                    </a:ext>
                  </a:extLst>
                </a:gridCol>
                <a:gridCol w="2241834">
                  <a:extLst>
                    <a:ext uri="{9D8B030D-6E8A-4147-A177-3AD203B41FA5}">
                      <a16:colId xmlns:a16="http://schemas.microsoft.com/office/drawing/2014/main" val="2142286935"/>
                    </a:ext>
                  </a:extLst>
                </a:gridCol>
              </a:tblGrid>
              <a:tr h="485980">
                <a:tc>
                  <a:txBody>
                    <a:bodyPr/>
                    <a:lstStyle/>
                    <a:p>
                      <a:pPr algn="just">
                        <a:spcAft>
                          <a:spcPts val="0"/>
                        </a:spcAft>
                      </a:pPr>
                      <a:r>
                        <a:rPr lang="zh-CN" sz="1600" kern="0" dirty="0">
                          <a:effectLst/>
                        </a:rPr>
                        <a:t>类别</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标签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位置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题注中不包含标签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28913826"/>
                  </a:ext>
                </a:extLst>
              </a:tr>
              <a:tr h="485980">
                <a:tc>
                  <a:txBody>
                    <a:bodyPr/>
                    <a:lstStyle/>
                    <a:p>
                      <a:pPr algn="just">
                        <a:spcAft>
                          <a:spcPts val="0"/>
                        </a:spcAft>
                      </a:pPr>
                      <a:r>
                        <a:rPr lang="zh-CN" sz="1600" kern="0">
                          <a:effectLst/>
                        </a:rPr>
                        <a:t>表格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所选项目上方（居中）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7530754"/>
                  </a:ext>
                </a:extLst>
              </a:tr>
              <a:tr h="485980">
                <a:tc>
                  <a:txBody>
                    <a:bodyPr/>
                    <a:lstStyle/>
                    <a:p>
                      <a:pPr algn="just">
                        <a:spcAft>
                          <a:spcPts val="0"/>
                        </a:spcAft>
                      </a:pPr>
                      <a:r>
                        <a:rPr lang="zh-CN" sz="1600" kern="0">
                          <a:effectLst/>
                        </a:rPr>
                        <a:t>图片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a:effectLst/>
                        </a:rPr>
                        <a:t>所选项目下方（居中）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0" dirty="0">
                          <a:effectLst/>
                        </a:rPr>
                        <a:t>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9366370"/>
                  </a:ext>
                </a:extLst>
              </a:tr>
            </a:tbl>
          </a:graphicData>
        </a:graphic>
      </p:graphicFrame>
    </p:spTree>
    <p:custDataLst>
      <p:tags r:id="rId1"/>
    </p:custDataLst>
    <p:extLst>
      <p:ext uri="{BB962C8B-B14F-4D97-AF65-F5344CB8AC3E}">
        <p14:creationId xmlns:p14="http://schemas.microsoft.com/office/powerpoint/2010/main" val="1497772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5"/>
          <a:stretch>
            <a:fillRect/>
          </a:stretch>
        </p:blipFill>
        <p:spPr>
          <a:xfrm>
            <a:off x="126106" y="1688400"/>
            <a:ext cx="8279024" cy="4838235"/>
          </a:xfrm>
          <a:prstGeom prst="rect">
            <a:avLst/>
          </a:prstGeom>
        </p:spPr>
      </p:pic>
      <p:sp>
        <p:nvSpPr>
          <p:cNvPr id="4" name="文本框 3"/>
          <p:cNvSpPr txBox="1"/>
          <p:nvPr/>
        </p:nvSpPr>
        <p:spPr>
          <a:xfrm>
            <a:off x="8405130" y="1036853"/>
            <a:ext cx="3786870" cy="5355312"/>
          </a:xfrm>
          <a:prstGeom prst="rect">
            <a:avLst/>
          </a:prstGeom>
          <a:noFill/>
        </p:spPr>
        <p:txBody>
          <a:bodyPr wrap="square" rtlCol="0">
            <a:spAutoFit/>
          </a:bodyPr>
          <a:lstStyle/>
          <a:p>
            <a:r>
              <a:rPr lang="zh-CN" altLang="zh-CN" dirty="0"/>
              <a:t>功能描述：</a:t>
            </a:r>
            <a:endParaRPr lang="en-US" altLang="zh-CN" dirty="0"/>
          </a:p>
          <a:p>
            <a:endParaRPr lang="zh-CN" altLang="zh-CN" dirty="0"/>
          </a:p>
          <a:p>
            <a:r>
              <a:rPr lang="zh-CN" altLang="zh-CN" dirty="0"/>
              <a:t>游客能进行首页面的浏览以及注册成为学生</a:t>
            </a:r>
            <a:r>
              <a:rPr lang="en-US" altLang="zh-CN" dirty="0"/>
              <a:t>/</a:t>
            </a:r>
            <a:r>
              <a:rPr lang="zh-CN" altLang="zh-CN" dirty="0"/>
              <a:t>教师</a:t>
            </a:r>
            <a:endParaRPr lang="en-US" altLang="zh-CN" dirty="0"/>
          </a:p>
          <a:p>
            <a:endParaRPr lang="zh-CN" altLang="zh-CN" dirty="0"/>
          </a:p>
          <a:p>
            <a:r>
              <a:rPr lang="zh-CN" altLang="zh-CN" dirty="0"/>
              <a:t>学生可以查看教师与课程的资料，在讨论版块交流，搜索网站信息，以及下载课程资料，参与答疑等</a:t>
            </a:r>
            <a:endParaRPr lang="en-US" altLang="zh-CN" dirty="0"/>
          </a:p>
          <a:p>
            <a:endParaRPr lang="zh-CN" altLang="zh-CN" dirty="0"/>
          </a:p>
          <a:p>
            <a:r>
              <a:rPr lang="zh-CN" altLang="zh-CN" dirty="0"/>
              <a:t>教师可以查看并修改自己与课程的资料，也能参与并管理讨论版块，课程资料的上传下载，课程答疑的预约与开设，课程通知管理以及课程链接管理</a:t>
            </a:r>
            <a:endParaRPr lang="en-US" altLang="zh-CN" dirty="0"/>
          </a:p>
          <a:p>
            <a:endParaRPr lang="zh-CN" altLang="zh-CN" dirty="0"/>
          </a:p>
          <a:p>
            <a:r>
              <a:rPr lang="zh-CN" altLang="zh-CN" dirty="0"/>
              <a:t>管理员可以对已有的学生</a:t>
            </a:r>
            <a:r>
              <a:rPr lang="en-US" altLang="zh-CN" dirty="0"/>
              <a:t>/</a:t>
            </a:r>
            <a:r>
              <a:rPr lang="zh-CN" altLang="zh-CN" dirty="0"/>
              <a:t>教师</a:t>
            </a:r>
            <a:r>
              <a:rPr lang="en-US" altLang="zh-CN" dirty="0"/>
              <a:t>/</a:t>
            </a:r>
            <a:r>
              <a:rPr lang="zh-CN" altLang="zh-CN" dirty="0"/>
              <a:t>课程进行管理，以及网站通知管理、交流版块管理、备份管理、记录日志管理、链接管理以及注册审核管理</a:t>
            </a:r>
          </a:p>
        </p:txBody>
      </p:sp>
      <p:sp>
        <p:nvSpPr>
          <p:cNvPr id="9" name="文本框 8"/>
          <p:cNvSpPr txBox="1"/>
          <p:nvPr>
            <p:custDataLst>
              <p:tags r:id="rId2"/>
            </p:custDataLst>
          </p:nvPr>
        </p:nvSpPr>
        <p:spPr>
          <a:xfrm>
            <a:off x="991200" y="5160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上下文图</a:t>
            </a:r>
            <a:endParaRPr lang="zh-CN" altLang="zh-CN" dirty="0">
              <a:solidFill>
                <a:schemeClr val="accent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91200" y="5160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用户类及特征</a:t>
            </a:r>
            <a:endParaRPr lang="zh-CN" altLang="zh-CN"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89113770"/>
              </p:ext>
            </p:extLst>
          </p:nvPr>
        </p:nvGraphicFramePr>
        <p:xfrm>
          <a:off x="1670633" y="1614297"/>
          <a:ext cx="9156733" cy="4275893"/>
        </p:xfrm>
        <a:graphic>
          <a:graphicData uri="http://schemas.openxmlformats.org/drawingml/2006/table">
            <a:tbl>
              <a:tblPr firstRow="1" firstCol="1" bandRow="1">
                <a:tableStyleId>{5C22544A-7EE6-4342-B048-85BDC9FD1C3A}</a:tableStyleId>
              </a:tblPr>
              <a:tblGrid>
                <a:gridCol w="3609505">
                  <a:extLst>
                    <a:ext uri="{9D8B030D-6E8A-4147-A177-3AD203B41FA5}">
                      <a16:colId xmlns:a16="http://schemas.microsoft.com/office/drawing/2014/main" val="729568823"/>
                    </a:ext>
                  </a:extLst>
                </a:gridCol>
                <a:gridCol w="5547228">
                  <a:extLst>
                    <a:ext uri="{9D8B030D-6E8A-4147-A177-3AD203B41FA5}">
                      <a16:colId xmlns:a16="http://schemas.microsoft.com/office/drawing/2014/main" val="2100893"/>
                    </a:ext>
                  </a:extLst>
                </a:gridCol>
              </a:tblGrid>
              <a:tr h="296086">
                <a:tc>
                  <a:txBody>
                    <a:bodyPr/>
                    <a:lstStyle/>
                    <a:p>
                      <a:pPr algn="l">
                        <a:spcAft>
                          <a:spcPts val="0"/>
                        </a:spcAft>
                      </a:pPr>
                      <a:r>
                        <a:rPr lang="zh-CN" sz="1600" kern="0" dirty="0">
                          <a:effectLst/>
                        </a:rPr>
                        <a:t>用户类</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a:effectLst/>
                        </a:rPr>
                        <a:t>说明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11611552"/>
                  </a:ext>
                </a:extLst>
              </a:tr>
              <a:tr h="487680">
                <a:tc>
                  <a:txBody>
                    <a:bodyPr/>
                    <a:lstStyle/>
                    <a:p>
                      <a:pPr algn="l">
                        <a:spcAft>
                          <a:spcPts val="0"/>
                        </a:spcAft>
                      </a:pPr>
                      <a:r>
                        <a:rPr lang="zh-CN" sz="1600" kern="0" dirty="0">
                          <a:effectLst/>
                        </a:rPr>
                        <a:t>项目下达者（客户）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a:effectLst/>
                        </a:rPr>
                        <a:t>项目下达者主要是向网站开发人员提供需求以及相关建议。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3342884"/>
                  </a:ext>
                </a:extLst>
              </a:tr>
              <a:tr h="1167258">
                <a:tc>
                  <a:txBody>
                    <a:bodyPr/>
                    <a:lstStyle/>
                    <a:p>
                      <a:pPr algn="l">
                        <a:spcAft>
                          <a:spcPts val="0"/>
                        </a:spcAft>
                      </a:pPr>
                      <a:r>
                        <a:rPr lang="zh-CN" sz="1600" kern="0" dirty="0">
                          <a:effectLst/>
                        </a:rPr>
                        <a:t>教师</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网站需要有教师介绍，教师可以管理自己的课程内容，能执行管理课程信息、发布通知、课程论坛管理、修改课程链接、开设答疑等。也能查看其它课程教师信息，进入总网站论坛等。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6456958"/>
                  </a:ext>
                </a:extLst>
              </a:tr>
              <a:tr h="805343">
                <a:tc>
                  <a:txBody>
                    <a:bodyPr/>
                    <a:lstStyle/>
                    <a:p>
                      <a:pPr algn="l">
                        <a:spcAft>
                          <a:spcPts val="0"/>
                        </a:spcAft>
                      </a:pPr>
                      <a:r>
                        <a:rPr lang="zh-CN" sz="1600" kern="0" dirty="0">
                          <a:effectLst/>
                        </a:rPr>
                        <a:t>学生</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学生用户使用该网站，可以查看自己关注的课程内容，下载相关课件，能及时看到教师的相关通知，参与课程讨论以及总论坛讨论。</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6059685"/>
                  </a:ext>
                </a:extLst>
              </a:tr>
              <a:tr h="1031846">
                <a:tc>
                  <a:txBody>
                    <a:bodyPr/>
                    <a:lstStyle/>
                    <a:p>
                      <a:pPr algn="l">
                        <a:spcAft>
                          <a:spcPts val="0"/>
                        </a:spcAft>
                      </a:pPr>
                      <a:r>
                        <a:rPr lang="zh-CN" sz="1600" kern="0">
                          <a:effectLst/>
                        </a:rPr>
                        <a:t>管理员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网站会根据相关情况设置管理员，并能对新的管理员进行任命。管理员管理网站所有的资源备份，他们需要更新老师的友情链接，查看各板块的留言信息，对课程教师学生信息进行管理、对新用户注册和课程进行相关审核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27478607"/>
                  </a:ext>
                </a:extLst>
              </a:tr>
              <a:tr h="487680">
                <a:tc>
                  <a:txBody>
                    <a:bodyPr/>
                    <a:lstStyle/>
                    <a:p>
                      <a:pPr algn="l">
                        <a:spcAft>
                          <a:spcPts val="0"/>
                        </a:spcAft>
                      </a:pPr>
                      <a:r>
                        <a:rPr lang="zh-CN" sz="1600" kern="0">
                          <a:effectLst/>
                        </a:rPr>
                        <a:t>游客</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0" dirty="0">
                          <a:effectLst/>
                        </a:rPr>
                        <a:t>游客能浏览网站的首页内容，可以对该网站功能有个大致的了解。</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9420496"/>
                  </a:ext>
                </a:extLst>
              </a:tr>
            </a:tbl>
          </a:graphicData>
        </a:graphic>
      </p:graphicFrame>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优先级说明</a:t>
            </a:r>
            <a:endParaRPr lang="zh-CN" altLang="zh-CN" dirty="0">
              <a:solidFill>
                <a:schemeClr val="accent1"/>
              </a:solidFill>
            </a:endParaRPr>
          </a:p>
        </p:txBody>
      </p:sp>
      <p:sp>
        <p:nvSpPr>
          <p:cNvPr id="3" name="文本框 2"/>
          <p:cNvSpPr txBox="1"/>
          <p:nvPr>
            <p:custDataLst>
              <p:tags r:id="rId3"/>
            </p:custDataLst>
          </p:nvPr>
        </p:nvSpPr>
        <p:spPr>
          <a:xfrm>
            <a:off x="838800" y="1429296"/>
            <a:ext cx="3302894" cy="614658"/>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各用户优先级权重</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2493952266"/>
              </p:ext>
            </p:extLst>
          </p:nvPr>
        </p:nvGraphicFramePr>
        <p:xfrm>
          <a:off x="969794" y="2132151"/>
          <a:ext cx="8604512" cy="1463040"/>
        </p:xfrm>
        <a:graphic>
          <a:graphicData uri="http://schemas.openxmlformats.org/drawingml/2006/table">
            <a:tbl>
              <a:tblPr firstRow="1" firstCol="1" bandRow="1">
                <a:tableStyleId>{5C22544A-7EE6-4342-B048-85BDC9FD1C3A}</a:tableStyleId>
              </a:tblPr>
              <a:tblGrid>
                <a:gridCol w="4302256">
                  <a:extLst>
                    <a:ext uri="{9D8B030D-6E8A-4147-A177-3AD203B41FA5}">
                      <a16:colId xmlns:a16="http://schemas.microsoft.com/office/drawing/2014/main" val="20000"/>
                    </a:ext>
                  </a:extLst>
                </a:gridCol>
                <a:gridCol w="4302256">
                  <a:extLst>
                    <a:ext uri="{9D8B030D-6E8A-4147-A177-3AD203B41FA5}">
                      <a16:colId xmlns:a16="http://schemas.microsoft.com/office/drawing/2014/main" val="20001"/>
                    </a:ext>
                  </a:extLst>
                </a:gridCol>
              </a:tblGrid>
              <a:tr h="211659">
                <a:tc>
                  <a:txBody>
                    <a:bodyPr/>
                    <a:lstStyle/>
                    <a:p>
                      <a:pPr algn="ctr">
                        <a:spcAft>
                          <a:spcPts val="0"/>
                        </a:spcAft>
                      </a:pPr>
                      <a:r>
                        <a:rPr lang="zh-CN" sz="1600" kern="0" dirty="0">
                          <a:effectLst/>
                        </a:rPr>
                        <a:t>用户类</a:t>
                      </a:r>
                      <a:endParaRPr lang="zh-CN" sz="1600" kern="100" dirty="0">
                        <a:effectLst/>
                        <a:latin typeface="Calibri"/>
                        <a:ea typeface="宋体"/>
                        <a:cs typeface="Times New Roman"/>
                      </a:endParaRPr>
                    </a:p>
                  </a:txBody>
                  <a:tcPr marL="68580" marR="68580" marT="0" marB="0"/>
                </a:tc>
                <a:tc>
                  <a:txBody>
                    <a:bodyPr/>
                    <a:lstStyle/>
                    <a:p>
                      <a:pPr algn="ctr">
                        <a:spcAft>
                          <a:spcPts val="0"/>
                        </a:spcAft>
                      </a:pPr>
                      <a:r>
                        <a:rPr lang="zh-CN" sz="1600" kern="0">
                          <a:effectLst/>
                        </a:rPr>
                        <a:t>权重</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211659">
                <a:tc>
                  <a:txBody>
                    <a:bodyPr/>
                    <a:lstStyle/>
                    <a:p>
                      <a:pPr algn="ctr">
                        <a:spcAft>
                          <a:spcPts val="0"/>
                        </a:spcAft>
                      </a:pPr>
                      <a:r>
                        <a:rPr lang="zh-CN" sz="1600" kern="0">
                          <a:effectLst/>
                        </a:rPr>
                        <a:t>客户</a:t>
                      </a:r>
                      <a:endParaRPr lang="zh-CN" sz="1600" kern="100">
                        <a:effectLst/>
                        <a:latin typeface="Calibri"/>
                        <a:ea typeface="宋体"/>
                        <a:cs typeface="Times New Roman"/>
                      </a:endParaRPr>
                    </a:p>
                  </a:txBody>
                  <a:tcPr marL="68580" marR="68580" marT="0" marB="0"/>
                </a:tc>
                <a:tc>
                  <a:txBody>
                    <a:bodyPr/>
                    <a:lstStyle/>
                    <a:p>
                      <a:pPr algn="ctr">
                        <a:spcAft>
                          <a:spcPts val="0"/>
                        </a:spcAft>
                      </a:pPr>
                      <a:r>
                        <a:rPr lang="en-US" sz="1600" kern="0">
                          <a:effectLst/>
                        </a:rPr>
                        <a:t>1.5</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211659">
                <a:tc>
                  <a:txBody>
                    <a:bodyPr/>
                    <a:lstStyle/>
                    <a:p>
                      <a:pPr algn="ctr">
                        <a:spcAft>
                          <a:spcPts val="0"/>
                        </a:spcAft>
                      </a:pPr>
                      <a:r>
                        <a:rPr lang="zh-CN" sz="1600" kern="0">
                          <a:effectLst/>
                        </a:rPr>
                        <a:t>教师</a:t>
                      </a:r>
                      <a:endParaRPr lang="zh-CN" sz="1600" kern="100">
                        <a:effectLst/>
                        <a:latin typeface="Calibri"/>
                        <a:ea typeface="宋体"/>
                        <a:cs typeface="Times New Roman"/>
                      </a:endParaRPr>
                    </a:p>
                  </a:txBody>
                  <a:tcPr marL="68580" marR="68580" marT="0" marB="0"/>
                </a:tc>
                <a:tc>
                  <a:txBody>
                    <a:bodyPr/>
                    <a:lstStyle/>
                    <a:p>
                      <a:pPr algn="ctr">
                        <a:spcAft>
                          <a:spcPts val="0"/>
                        </a:spcAft>
                      </a:pPr>
                      <a:r>
                        <a:rPr lang="en-US" sz="1600" kern="0">
                          <a:effectLst/>
                        </a:rPr>
                        <a:t>1.2</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211659">
                <a:tc>
                  <a:txBody>
                    <a:bodyPr/>
                    <a:lstStyle/>
                    <a:p>
                      <a:pPr algn="ctr">
                        <a:spcAft>
                          <a:spcPts val="0"/>
                        </a:spcAft>
                      </a:pPr>
                      <a:r>
                        <a:rPr lang="zh-CN" sz="1600" kern="0">
                          <a:effectLst/>
                        </a:rPr>
                        <a:t>学生</a:t>
                      </a:r>
                      <a:endParaRPr lang="zh-CN" sz="1600" kern="100">
                        <a:effectLst/>
                        <a:latin typeface="Calibri"/>
                        <a:ea typeface="宋体"/>
                        <a:cs typeface="Times New Roman"/>
                      </a:endParaRPr>
                    </a:p>
                  </a:txBody>
                  <a:tcPr marL="68580" marR="68580" marT="0" marB="0"/>
                </a:tc>
                <a:tc>
                  <a:txBody>
                    <a:bodyPr/>
                    <a:lstStyle/>
                    <a:p>
                      <a:pPr algn="ctr">
                        <a:spcAft>
                          <a:spcPts val="0"/>
                        </a:spcAft>
                      </a:pPr>
                      <a:r>
                        <a:rPr lang="en-US" sz="1600" kern="0">
                          <a:effectLst/>
                        </a:rPr>
                        <a:t>1</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211659">
                <a:tc>
                  <a:txBody>
                    <a:bodyPr/>
                    <a:lstStyle/>
                    <a:p>
                      <a:pPr algn="ctr">
                        <a:spcAft>
                          <a:spcPts val="0"/>
                        </a:spcAft>
                      </a:pPr>
                      <a:r>
                        <a:rPr lang="zh-CN" sz="1600" kern="0">
                          <a:effectLst/>
                        </a:rPr>
                        <a:t>管理员</a:t>
                      </a:r>
                      <a:endParaRPr lang="zh-CN" sz="1600" kern="100">
                        <a:effectLst/>
                        <a:latin typeface="Calibri"/>
                        <a:ea typeface="宋体"/>
                        <a:cs typeface="Times New Roman"/>
                      </a:endParaRPr>
                    </a:p>
                  </a:txBody>
                  <a:tcPr marL="68580" marR="68580" marT="0" marB="0"/>
                </a:tc>
                <a:tc>
                  <a:txBody>
                    <a:bodyPr/>
                    <a:lstStyle/>
                    <a:p>
                      <a:pPr algn="ctr">
                        <a:spcAft>
                          <a:spcPts val="0"/>
                        </a:spcAft>
                      </a:pPr>
                      <a:r>
                        <a:rPr lang="en-US" sz="1600" kern="0" dirty="0">
                          <a:effectLst/>
                        </a:rPr>
                        <a:t>1.1</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211659">
                <a:tc>
                  <a:txBody>
                    <a:bodyPr/>
                    <a:lstStyle/>
                    <a:p>
                      <a:pPr algn="ctr">
                        <a:spcAft>
                          <a:spcPts val="0"/>
                        </a:spcAft>
                      </a:pPr>
                      <a:r>
                        <a:rPr lang="zh-CN" sz="1600" kern="0" dirty="0">
                          <a:effectLst/>
                        </a:rPr>
                        <a:t>游客</a:t>
                      </a:r>
                      <a:endParaRPr lang="zh-CN" sz="1600" kern="100" dirty="0">
                        <a:effectLst/>
                        <a:latin typeface="Calibri"/>
                        <a:ea typeface="宋体"/>
                        <a:cs typeface="Times New Roman"/>
                      </a:endParaRPr>
                    </a:p>
                  </a:txBody>
                  <a:tcPr marL="68580" marR="68580" marT="0" marB="0"/>
                </a:tc>
                <a:tc>
                  <a:txBody>
                    <a:bodyPr/>
                    <a:lstStyle/>
                    <a:p>
                      <a:pPr algn="ctr">
                        <a:spcAft>
                          <a:spcPts val="0"/>
                        </a:spcAft>
                      </a:pPr>
                      <a:r>
                        <a:rPr lang="en-US" sz="1600" kern="0" dirty="0">
                          <a:effectLst/>
                        </a:rPr>
                        <a:t>0.2</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623139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用例说明</a:t>
            </a:r>
            <a:endParaRPr lang="zh-CN" altLang="zh-CN" dirty="0">
              <a:solidFill>
                <a:schemeClr val="accent1"/>
              </a:solidFill>
            </a:endParaRPr>
          </a:p>
        </p:txBody>
      </p:sp>
      <p:sp>
        <p:nvSpPr>
          <p:cNvPr id="3" name="文本框 2"/>
          <p:cNvSpPr txBox="1"/>
          <p:nvPr>
            <p:custDataLst>
              <p:tags r:id="rId3"/>
            </p:custDataLst>
          </p:nvPr>
        </p:nvSpPr>
        <p:spPr>
          <a:xfrm>
            <a:off x="838800" y="1429295"/>
            <a:ext cx="10873588" cy="4608433"/>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用例说明主要分四类用户：教师、学生、管理员、游客</a:t>
            </a:r>
            <a:endParaRPr lang="en-US" altLang="zh-CN" dirty="0"/>
          </a:p>
          <a:p>
            <a:r>
              <a:rPr lang="zh-CN" altLang="en-US" dirty="0"/>
              <a:t>教师用例合计</a:t>
            </a:r>
            <a:r>
              <a:rPr lang="en-US" altLang="zh-CN" dirty="0"/>
              <a:t>61</a:t>
            </a:r>
            <a:r>
              <a:rPr lang="zh-CN" altLang="en-US" dirty="0"/>
              <a:t>个</a:t>
            </a:r>
            <a:endParaRPr lang="en-US" altLang="zh-CN" dirty="0"/>
          </a:p>
          <a:p>
            <a:r>
              <a:rPr lang="zh-CN" altLang="en-US" dirty="0"/>
              <a:t>学生用例合计</a:t>
            </a:r>
            <a:r>
              <a:rPr lang="en-US" altLang="zh-CN" dirty="0"/>
              <a:t>46</a:t>
            </a:r>
            <a:r>
              <a:rPr lang="zh-CN" altLang="en-US" dirty="0"/>
              <a:t>个</a:t>
            </a:r>
            <a:endParaRPr lang="en-US" altLang="zh-CN" dirty="0"/>
          </a:p>
          <a:p>
            <a:r>
              <a:rPr lang="zh-CN" altLang="en-US" dirty="0"/>
              <a:t>管理员用例合计</a:t>
            </a:r>
            <a:r>
              <a:rPr lang="en-US" altLang="zh-CN" dirty="0"/>
              <a:t>72</a:t>
            </a:r>
            <a:r>
              <a:rPr lang="zh-CN" altLang="en-US" dirty="0"/>
              <a:t>个</a:t>
            </a:r>
            <a:endParaRPr lang="en-US" altLang="zh-CN" dirty="0"/>
          </a:p>
          <a:p>
            <a:r>
              <a:rPr lang="zh-CN" altLang="en-US" dirty="0"/>
              <a:t>游客用例合计</a:t>
            </a:r>
            <a:r>
              <a:rPr lang="en-US" altLang="zh-CN" dirty="0"/>
              <a:t>3</a:t>
            </a:r>
            <a:r>
              <a:rPr lang="zh-CN" altLang="en-US" dirty="0"/>
              <a:t>个</a:t>
            </a:r>
            <a:endParaRPr lang="zh-CN" altLang="zh-CN" dirty="0"/>
          </a:p>
        </p:txBody>
      </p:sp>
    </p:spTree>
    <p:custDataLst>
      <p:tags r:id="rId1"/>
    </p:custDataLst>
    <p:extLst>
      <p:ext uri="{BB962C8B-B14F-4D97-AF65-F5344CB8AC3E}">
        <p14:creationId xmlns:p14="http://schemas.microsoft.com/office/powerpoint/2010/main" val="3399166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教师用例</a:t>
            </a:r>
            <a:endParaRPr lang="zh-CN" altLang="zh-CN" dirty="0">
              <a:solidFill>
                <a:schemeClr val="accent1"/>
              </a:solidFill>
            </a:endParaRPr>
          </a:p>
        </p:txBody>
      </p:sp>
      <p:sp>
        <p:nvSpPr>
          <p:cNvPr id="5" name="矩形 4"/>
          <p:cNvSpPr/>
          <p:nvPr/>
        </p:nvSpPr>
        <p:spPr>
          <a:xfrm>
            <a:off x="522793" y="2176389"/>
            <a:ext cx="11335871" cy="3139321"/>
          </a:xfrm>
          <a:prstGeom prst="rect">
            <a:avLst/>
          </a:prstGeom>
        </p:spPr>
        <p:txBody>
          <a:bodyPr wrap="square">
            <a:spAutoFit/>
          </a:bodyPr>
          <a:lstStyle/>
          <a:p>
            <a:r>
              <a:rPr lang="zh-CN" altLang="en-US" dirty="0"/>
              <a:t>登录  注销  修改密码  找回</a:t>
            </a:r>
            <a:r>
              <a:rPr lang="en-US" altLang="zh-CN" dirty="0"/>
              <a:t>(</a:t>
            </a:r>
            <a:r>
              <a:rPr lang="zh-CN" altLang="en-US" dirty="0"/>
              <a:t>重置</a:t>
            </a:r>
            <a:r>
              <a:rPr lang="en-US" altLang="zh-CN" dirty="0"/>
              <a:t>)</a:t>
            </a:r>
            <a:r>
              <a:rPr lang="zh-CN" altLang="en-US" dirty="0"/>
              <a:t>密码  上传课程资料  下载我的课程资料  下载其他教师的课程资料 </a:t>
            </a:r>
            <a:endParaRPr lang="en-US" altLang="zh-CN" dirty="0"/>
          </a:p>
          <a:p>
            <a:endParaRPr lang="en-US" altLang="zh-CN" dirty="0"/>
          </a:p>
          <a:p>
            <a:r>
              <a:rPr lang="zh-CN" altLang="en-US" dirty="0"/>
              <a:t>删除课程资料  添加课程链接 删除课程链接  修改课程链接  发布课程通知  查看历史通知 查看通知详细情况</a:t>
            </a:r>
            <a:endParaRPr lang="en-US" altLang="zh-CN" dirty="0"/>
          </a:p>
          <a:p>
            <a:endParaRPr lang="zh-CN" altLang="en-US" dirty="0"/>
          </a:p>
          <a:p>
            <a:r>
              <a:rPr lang="zh-CN" altLang="en-US" dirty="0"/>
              <a:t>删除课程通知  查看我的课程信息  修改我的课程信息  查看其他课程信息  添加课程关注  取消课程关注 </a:t>
            </a:r>
            <a:endParaRPr lang="en-US" altLang="zh-CN" dirty="0"/>
          </a:p>
          <a:p>
            <a:endParaRPr lang="en-US" altLang="zh-CN" dirty="0"/>
          </a:p>
          <a:p>
            <a:r>
              <a:rPr lang="zh-CN" altLang="en-US" dirty="0"/>
              <a:t>查看教师信息  查看网站链接信息  查看课程链接信息  查看课程内论坛交流帖  课程内论坛交流帖排序</a:t>
            </a:r>
            <a:endParaRPr lang="en-US" altLang="zh-CN" dirty="0"/>
          </a:p>
          <a:p>
            <a:endParaRPr lang="en-US" altLang="zh-CN" dirty="0"/>
          </a:p>
          <a:p>
            <a:r>
              <a:rPr lang="zh-CN" altLang="en-US" dirty="0"/>
              <a:t>课程内论坛交流帖置顶  课程内论坛交流帖取消置顶  查看交流论坛交流帖  交流论坛交流帖排序 </a:t>
            </a:r>
            <a:endParaRPr lang="en-US" altLang="zh-CN" dirty="0"/>
          </a:p>
          <a:p>
            <a:endParaRPr lang="en-US" altLang="zh-CN" dirty="0"/>
          </a:p>
          <a:p>
            <a:r>
              <a:rPr lang="zh-CN" altLang="en-US" dirty="0"/>
              <a:t>查看网站通知  新增交流论坛交流贴  新增交流贴时添加附件  新增课程论坛交流帖  课程论坛交流帖发帖时置顶</a:t>
            </a:r>
            <a:endParaRPr lang="en-US" altLang="zh-CN" dirty="0"/>
          </a:p>
        </p:txBody>
      </p:sp>
    </p:spTree>
    <p:custDataLst>
      <p:tags r:id="rId1"/>
    </p:custDataLst>
    <p:extLst>
      <p:ext uri="{BB962C8B-B14F-4D97-AF65-F5344CB8AC3E}">
        <p14:creationId xmlns:p14="http://schemas.microsoft.com/office/powerpoint/2010/main" val="920056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教师用例</a:t>
            </a:r>
            <a:endParaRPr lang="zh-CN" altLang="zh-CN" dirty="0">
              <a:solidFill>
                <a:schemeClr val="accent1"/>
              </a:solidFill>
            </a:endParaRPr>
          </a:p>
        </p:txBody>
      </p:sp>
      <p:sp>
        <p:nvSpPr>
          <p:cNvPr id="5" name="矩形 4"/>
          <p:cNvSpPr/>
          <p:nvPr/>
        </p:nvSpPr>
        <p:spPr>
          <a:xfrm>
            <a:off x="522793" y="2176389"/>
            <a:ext cx="11335871" cy="3139321"/>
          </a:xfrm>
          <a:prstGeom prst="rect">
            <a:avLst/>
          </a:prstGeom>
        </p:spPr>
        <p:txBody>
          <a:bodyPr wrap="square">
            <a:spAutoFit/>
          </a:bodyPr>
          <a:lstStyle/>
          <a:p>
            <a:r>
              <a:rPr lang="zh-CN" altLang="en-US" dirty="0"/>
              <a:t>删除交流论坛交流帖  删除课程论坛交流帖  评论他人交流帖  发帖、评论、回复时发送表情和图片  </a:t>
            </a:r>
            <a:endParaRPr lang="en-US" altLang="zh-CN" dirty="0"/>
          </a:p>
          <a:p>
            <a:endParaRPr lang="en-US" altLang="zh-CN" dirty="0"/>
          </a:p>
          <a:p>
            <a:r>
              <a:rPr lang="zh-CN" altLang="en-US" dirty="0"/>
              <a:t>课程信息搜索  教师信息搜索  论坛信息搜索  课程内信息搜索  创建课程答疑预约  答疑未开始前修改答疑时间</a:t>
            </a:r>
            <a:endParaRPr lang="en-US" altLang="zh-CN" dirty="0"/>
          </a:p>
          <a:p>
            <a:endParaRPr lang="zh-CN" altLang="en-US" dirty="0"/>
          </a:p>
          <a:p>
            <a:r>
              <a:rPr lang="zh-CN" altLang="en-US" dirty="0"/>
              <a:t>答疑未开始前删除答疑时间   开启课程答疑  答疑课堂教师发言  教师发言时发送表情和图片</a:t>
            </a:r>
            <a:endParaRPr lang="en-US" altLang="zh-CN" dirty="0"/>
          </a:p>
          <a:p>
            <a:endParaRPr lang="en-US" altLang="zh-CN" dirty="0"/>
          </a:p>
          <a:p>
            <a:r>
              <a:rPr lang="zh-CN" altLang="en-US" dirty="0"/>
              <a:t>答疑过程中修改答疑结束时间  关闭课程答疑 查看历史答疑记录  下载答疑记录  查看个人信息  修改个人信息</a:t>
            </a:r>
            <a:endParaRPr lang="en-US" altLang="zh-CN" dirty="0"/>
          </a:p>
          <a:p>
            <a:endParaRPr lang="en-US" altLang="zh-CN" dirty="0"/>
          </a:p>
          <a:p>
            <a:r>
              <a:rPr lang="zh-CN" altLang="en-US" dirty="0"/>
              <a:t>修改头像  申请新课程  查看我的关注课程  修改教师资料介绍  查看我的动态</a:t>
            </a:r>
            <a:r>
              <a:rPr lang="en-US" altLang="zh-CN" dirty="0"/>
              <a:t>(</a:t>
            </a:r>
            <a:r>
              <a:rPr lang="zh-CN" altLang="en-US" dirty="0"/>
              <a:t>查看回复我的信息</a:t>
            </a:r>
            <a:r>
              <a:rPr lang="en-US" altLang="zh-CN" dirty="0"/>
              <a:t>)</a:t>
            </a:r>
            <a:r>
              <a:rPr lang="zh-CN" altLang="en-US" dirty="0"/>
              <a:t> 信息回复  </a:t>
            </a:r>
            <a:endParaRPr lang="en-US" altLang="zh-CN" dirty="0"/>
          </a:p>
          <a:p>
            <a:endParaRPr lang="en-US" altLang="zh-CN" dirty="0"/>
          </a:p>
          <a:p>
            <a:r>
              <a:rPr lang="zh-CN" altLang="en-US" dirty="0"/>
              <a:t>删除我的评论</a:t>
            </a:r>
          </a:p>
        </p:txBody>
      </p:sp>
    </p:spTree>
    <p:custDataLst>
      <p:tags r:id="rId1"/>
    </p:custDataLst>
    <p:extLst>
      <p:ext uri="{BB962C8B-B14F-4D97-AF65-F5344CB8AC3E}">
        <p14:creationId xmlns:p14="http://schemas.microsoft.com/office/powerpoint/2010/main" val="805762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学生用例</a:t>
            </a:r>
            <a:endParaRPr lang="zh-CN" altLang="zh-CN" dirty="0">
              <a:solidFill>
                <a:schemeClr val="accent1"/>
              </a:solidFill>
            </a:endParaRPr>
          </a:p>
        </p:txBody>
      </p:sp>
      <p:sp>
        <p:nvSpPr>
          <p:cNvPr id="4" name="矩形 3"/>
          <p:cNvSpPr/>
          <p:nvPr/>
        </p:nvSpPr>
        <p:spPr>
          <a:xfrm>
            <a:off x="838800" y="1398495"/>
            <a:ext cx="9528882" cy="5355312"/>
          </a:xfrm>
          <a:prstGeom prst="rect">
            <a:avLst/>
          </a:prstGeom>
        </p:spPr>
        <p:txBody>
          <a:bodyPr wrap="square">
            <a:spAutoFit/>
          </a:bodyPr>
          <a:lstStyle/>
          <a:p>
            <a:r>
              <a:rPr lang="zh-CN" altLang="en-US" dirty="0"/>
              <a:t>注销  修改密码  找回</a:t>
            </a:r>
            <a:r>
              <a:rPr lang="en-US" altLang="zh-CN" dirty="0"/>
              <a:t>(</a:t>
            </a:r>
            <a:r>
              <a:rPr lang="zh-CN" altLang="en-US" dirty="0"/>
              <a:t>重置</a:t>
            </a:r>
            <a:r>
              <a:rPr lang="en-US" altLang="zh-CN" dirty="0"/>
              <a:t>)</a:t>
            </a:r>
            <a:r>
              <a:rPr lang="zh-CN" altLang="en-US" dirty="0"/>
              <a:t>密码  下载课程资料  查看课程信息  查看我的关注课程信息</a:t>
            </a:r>
            <a:endParaRPr lang="en-US" altLang="zh-CN" dirty="0"/>
          </a:p>
          <a:p>
            <a:endParaRPr lang="zh-CN" altLang="en-US" dirty="0"/>
          </a:p>
          <a:p>
            <a:r>
              <a:rPr lang="zh-CN" altLang="en-US" dirty="0"/>
              <a:t>取消关注  查看其他课程信息  添加关注  查看教师信息  查看历史课程通知</a:t>
            </a:r>
            <a:endParaRPr lang="en-US" altLang="zh-CN" dirty="0"/>
          </a:p>
          <a:p>
            <a:endParaRPr lang="zh-CN" altLang="en-US" dirty="0"/>
          </a:p>
          <a:p>
            <a:r>
              <a:rPr lang="zh-CN" altLang="en-US" dirty="0"/>
              <a:t>查看通知详细情况  查看网站链接信息  查看课程链接信息  查看课程内论坛交流帖</a:t>
            </a:r>
            <a:endParaRPr lang="en-US" altLang="zh-CN" dirty="0"/>
          </a:p>
          <a:p>
            <a:endParaRPr lang="zh-CN" altLang="en-US" dirty="0"/>
          </a:p>
          <a:p>
            <a:r>
              <a:rPr lang="zh-CN" altLang="en-US" dirty="0"/>
              <a:t>课程内论坛交流帖排序  查看交流论坛交流帖  交流论坛交流帖排序  查看网站通知</a:t>
            </a:r>
            <a:endParaRPr lang="en-US" altLang="zh-CN" dirty="0"/>
          </a:p>
          <a:p>
            <a:endParaRPr lang="zh-CN" altLang="en-US" dirty="0"/>
          </a:p>
          <a:p>
            <a:r>
              <a:rPr lang="zh-CN" altLang="en-US" dirty="0"/>
              <a:t>新增交流论坛交流贴  添加附件  新增课程论坛交流帖  删除交流论坛交流帖</a:t>
            </a:r>
            <a:endParaRPr lang="en-US" altLang="zh-CN" dirty="0"/>
          </a:p>
          <a:p>
            <a:endParaRPr lang="zh-CN" altLang="en-US" dirty="0"/>
          </a:p>
          <a:p>
            <a:r>
              <a:rPr lang="zh-CN" altLang="en-US" dirty="0"/>
              <a:t>删除课程论坛交流帖  评论他人交流帖  发帖、评论、回复时发送表情和图片  课程信息搜索</a:t>
            </a:r>
            <a:endParaRPr lang="en-US" altLang="zh-CN" dirty="0"/>
          </a:p>
          <a:p>
            <a:endParaRPr lang="zh-CN" altLang="en-US" dirty="0"/>
          </a:p>
          <a:p>
            <a:r>
              <a:rPr lang="zh-CN" altLang="en-US" dirty="0"/>
              <a:t>教师信息搜索  论坛信息搜索  课程内信息搜索  参加课程答疑  学生发言  </a:t>
            </a:r>
            <a:endParaRPr lang="en-US" altLang="zh-CN" dirty="0"/>
          </a:p>
          <a:p>
            <a:endParaRPr lang="en-US" altLang="zh-CN" dirty="0"/>
          </a:p>
          <a:p>
            <a:r>
              <a:rPr lang="zh-CN" altLang="en-US" dirty="0"/>
              <a:t>学生发言时发送表情和图片  离开课程答疑  查看历史答疑记录  下载答疑记录  查看个人信息</a:t>
            </a:r>
            <a:endParaRPr lang="en-US" altLang="zh-CN" dirty="0"/>
          </a:p>
          <a:p>
            <a:endParaRPr lang="zh-CN" altLang="en-US" dirty="0"/>
          </a:p>
          <a:p>
            <a:r>
              <a:rPr lang="zh-CN" altLang="en-US" dirty="0"/>
              <a:t>修改个人信息  修改头像  查看我关注的课程  从个人中心查看课程通知消息  查看动态消息</a:t>
            </a:r>
            <a:endParaRPr lang="en-US" altLang="zh-CN" dirty="0"/>
          </a:p>
          <a:p>
            <a:endParaRPr lang="zh-CN" altLang="en-US" dirty="0"/>
          </a:p>
          <a:p>
            <a:r>
              <a:rPr lang="zh-CN" altLang="en-US" dirty="0"/>
              <a:t>信息回复  删除我的评论  删除别人的评论</a:t>
            </a:r>
          </a:p>
        </p:txBody>
      </p:sp>
    </p:spTree>
    <p:custDataLst>
      <p:tags r:id="rId1"/>
    </p:custDataLst>
    <p:extLst>
      <p:ext uri="{BB962C8B-B14F-4D97-AF65-F5344CB8AC3E}">
        <p14:creationId xmlns:p14="http://schemas.microsoft.com/office/powerpoint/2010/main" val="2737800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管理员用例</a:t>
            </a:r>
            <a:endParaRPr lang="zh-CN" altLang="zh-CN" dirty="0">
              <a:solidFill>
                <a:schemeClr val="accent1"/>
              </a:solidFill>
            </a:endParaRPr>
          </a:p>
        </p:txBody>
      </p:sp>
      <p:sp>
        <p:nvSpPr>
          <p:cNvPr id="3" name="矩形 2"/>
          <p:cNvSpPr/>
          <p:nvPr/>
        </p:nvSpPr>
        <p:spPr>
          <a:xfrm>
            <a:off x="838800" y="1670544"/>
            <a:ext cx="10120553" cy="3693319"/>
          </a:xfrm>
          <a:prstGeom prst="rect">
            <a:avLst/>
          </a:prstGeom>
        </p:spPr>
        <p:txBody>
          <a:bodyPr wrap="square">
            <a:spAutoFit/>
          </a:bodyPr>
          <a:lstStyle/>
          <a:p>
            <a:r>
              <a:rPr lang="zh-CN" altLang="en-US" dirty="0"/>
              <a:t>登录  注销  修改密码  新增教师信息  删除教师信息  教师密码修改  修改教师信息</a:t>
            </a:r>
            <a:endParaRPr lang="en-US" altLang="zh-CN" dirty="0"/>
          </a:p>
          <a:p>
            <a:endParaRPr lang="zh-CN" altLang="en-US" dirty="0"/>
          </a:p>
          <a:p>
            <a:r>
              <a:rPr lang="zh-CN" altLang="en-US" dirty="0"/>
              <a:t>教师任命为管理员  教师管理员被取消任命  教师信息按特殊身份排序  新增学生信息</a:t>
            </a:r>
            <a:endParaRPr lang="en-US" altLang="zh-CN" dirty="0"/>
          </a:p>
          <a:p>
            <a:endParaRPr lang="zh-CN" altLang="en-US" dirty="0"/>
          </a:p>
          <a:p>
            <a:r>
              <a:rPr lang="zh-CN" altLang="en-US" dirty="0"/>
              <a:t>删除学生信息  学生密码修改  修改学生信息  学生任命为管理员  学生管理员被取消任命</a:t>
            </a:r>
            <a:endParaRPr lang="en-US" altLang="zh-CN" dirty="0"/>
          </a:p>
          <a:p>
            <a:endParaRPr lang="zh-CN" altLang="en-US" dirty="0"/>
          </a:p>
          <a:p>
            <a:r>
              <a:rPr lang="zh-CN" altLang="en-US" dirty="0"/>
              <a:t>学生信息按特殊身份排序  按账号搜索用户信息  按姓名搜索用户信息  按特殊身份搜索用户信息</a:t>
            </a:r>
            <a:endParaRPr lang="en-US" altLang="zh-CN" dirty="0"/>
          </a:p>
          <a:p>
            <a:endParaRPr lang="zh-CN" altLang="en-US" dirty="0"/>
          </a:p>
          <a:p>
            <a:r>
              <a:rPr lang="zh-CN" altLang="en-US" dirty="0"/>
              <a:t>按教工号搜索教师  按学号搜索学生  新增课程  删除课程  修改课程信息  上传课程资料</a:t>
            </a:r>
            <a:endParaRPr lang="en-US" altLang="zh-CN" dirty="0"/>
          </a:p>
          <a:p>
            <a:endParaRPr lang="zh-CN" altLang="en-US" dirty="0"/>
          </a:p>
          <a:p>
            <a:r>
              <a:rPr lang="zh-CN" altLang="en-US" dirty="0"/>
              <a:t>下载课程资料  删除课程资料  教师注册审核  学生注册审核  课程新增审核  课程删除审核</a:t>
            </a:r>
            <a:endParaRPr lang="en-US" altLang="zh-CN" dirty="0"/>
          </a:p>
          <a:p>
            <a:endParaRPr lang="zh-CN" altLang="en-US" dirty="0"/>
          </a:p>
          <a:p>
            <a:r>
              <a:rPr lang="zh-CN" altLang="en-US" dirty="0"/>
              <a:t>删除交流论坛交流帖  置顶交流论坛交流帖  取消置顶交流论坛交流帖  删除课程论坛交流帖</a:t>
            </a:r>
            <a:endParaRPr lang="en-US" altLang="zh-CN" dirty="0"/>
          </a:p>
        </p:txBody>
      </p:sp>
    </p:spTree>
    <p:custDataLst>
      <p:tags r:id="rId1"/>
    </p:custDataLst>
    <p:extLst>
      <p:ext uri="{BB962C8B-B14F-4D97-AF65-F5344CB8AC3E}">
        <p14:creationId xmlns:p14="http://schemas.microsoft.com/office/powerpoint/2010/main" val="43746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a:solidFill>
                  <a:srgbClr val="FBFBFB"/>
                </a:solidFill>
              </a:rPr>
              <a:t>01</a:t>
            </a:r>
          </a:p>
        </p:txBody>
      </p:sp>
      <p:sp>
        <p:nvSpPr>
          <p:cNvPr id="7" name="标题 6"/>
          <p:cNvSpPr>
            <a:spLocks noGrp="1"/>
          </p:cNvSpPr>
          <p:nvPr>
            <p:ph type="title"/>
            <p:custDataLst>
              <p:tags r:id="rId3"/>
            </p:custDataLst>
          </p:nvPr>
        </p:nvSpPr>
        <p:spPr/>
        <p:txBody>
          <a:bodyPr/>
          <a:lstStyle/>
          <a:p>
            <a:r>
              <a:rPr lang="zh-CN" altLang="en-US" dirty="0"/>
              <a:t>目标</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管理员用例</a:t>
            </a:r>
            <a:endParaRPr lang="zh-CN" altLang="zh-CN" dirty="0">
              <a:solidFill>
                <a:schemeClr val="accent1"/>
              </a:solidFill>
            </a:endParaRPr>
          </a:p>
        </p:txBody>
      </p:sp>
      <p:sp>
        <p:nvSpPr>
          <p:cNvPr id="4" name="矩形 3"/>
          <p:cNvSpPr/>
          <p:nvPr/>
        </p:nvSpPr>
        <p:spPr>
          <a:xfrm>
            <a:off x="838800" y="1706314"/>
            <a:ext cx="10120553" cy="4247317"/>
          </a:xfrm>
          <a:prstGeom prst="rect">
            <a:avLst/>
          </a:prstGeom>
        </p:spPr>
        <p:txBody>
          <a:bodyPr wrap="square">
            <a:spAutoFit/>
          </a:bodyPr>
          <a:lstStyle/>
          <a:p>
            <a:r>
              <a:rPr lang="zh-CN" altLang="en-US" dirty="0"/>
              <a:t>置顶课程论坛交流帖  取消置顶课程论坛交流帖  移动链接  新增链接  删除链接  修改链接</a:t>
            </a:r>
            <a:endParaRPr lang="en-US" altLang="zh-CN" dirty="0"/>
          </a:p>
          <a:p>
            <a:endParaRPr lang="zh-CN" altLang="en-US" dirty="0"/>
          </a:p>
          <a:p>
            <a:r>
              <a:rPr lang="zh-CN" altLang="en-US" dirty="0"/>
              <a:t>记录日志查看  记录日志下载   记录日志删除  记录日志在所有时间下搜索  </a:t>
            </a:r>
            <a:endParaRPr lang="en-US" altLang="zh-CN" dirty="0"/>
          </a:p>
          <a:p>
            <a:endParaRPr lang="en-US" altLang="zh-CN" dirty="0"/>
          </a:p>
          <a:p>
            <a:r>
              <a:rPr lang="zh-CN" altLang="en-US" dirty="0"/>
              <a:t>记录日志在预设时间下搜索  查看今日记录日志  发布新通知  通知删除  通知在全部时间下搜索</a:t>
            </a:r>
            <a:endParaRPr lang="en-US" altLang="zh-CN" dirty="0"/>
          </a:p>
          <a:p>
            <a:endParaRPr lang="zh-CN" altLang="en-US" dirty="0"/>
          </a:p>
          <a:p>
            <a:r>
              <a:rPr lang="zh-CN" altLang="en-US" dirty="0"/>
              <a:t>通知在预设时间下搜索  查看通知详情  修改滚动模块  信息备份  查看备份详细信息</a:t>
            </a:r>
            <a:endParaRPr lang="en-US" altLang="zh-CN" dirty="0"/>
          </a:p>
          <a:p>
            <a:endParaRPr lang="zh-CN" altLang="en-US" dirty="0"/>
          </a:p>
          <a:p>
            <a:r>
              <a:rPr lang="zh-CN" altLang="en-US" dirty="0"/>
              <a:t>查看课程信息  查看教师信息  查看课程通知  查看通知详细信息  查看网站通知  查看网站链接信息</a:t>
            </a:r>
            <a:endParaRPr lang="en-US" altLang="zh-CN" dirty="0"/>
          </a:p>
          <a:p>
            <a:endParaRPr lang="zh-CN" altLang="en-US" dirty="0"/>
          </a:p>
          <a:p>
            <a:r>
              <a:rPr lang="zh-CN" altLang="en-US" dirty="0"/>
              <a:t>查看课程链接信息  查看课程内论坛交流帖  课程内论坛交流帖排序  查看交流论坛交流帖</a:t>
            </a:r>
            <a:endParaRPr lang="en-US" altLang="zh-CN" dirty="0"/>
          </a:p>
          <a:p>
            <a:endParaRPr lang="zh-CN" altLang="en-US" dirty="0"/>
          </a:p>
          <a:p>
            <a:r>
              <a:rPr lang="zh-CN" altLang="en-US" dirty="0"/>
              <a:t>交流论坛交流帖排序  查看历史答疑记录  课程信息搜索  教师信息搜索  论坛信息搜索</a:t>
            </a:r>
            <a:endParaRPr lang="en-US" altLang="zh-CN" dirty="0"/>
          </a:p>
          <a:p>
            <a:endParaRPr lang="zh-CN" altLang="en-US" dirty="0"/>
          </a:p>
          <a:p>
            <a:r>
              <a:rPr lang="zh-CN" altLang="en-US" dirty="0"/>
              <a:t>课程内信息搜索</a:t>
            </a:r>
          </a:p>
        </p:txBody>
      </p:sp>
    </p:spTree>
    <p:custDataLst>
      <p:tags r:id="rId1"/>
    </p:custDataLst>
    <p:extLst>
      <p:ext uri="{BB962C8B-B14F-4D97-AF65-F5344CB8AC3E}">
        <p14:creationId xmlns:p14="http://schemas.microsoft.com/office/powerpoint/2010/main" val="1519821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用户界面</a:t>
            </a:r>
            <a:endParaRPr lang="zh-CN" altLang="zh-CN" dirty="0">
              <a:solidFill>
                <a:schemeClr val="accent1"/>
              </a:solidFill>
            </a:endParaRP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dirty="0"/>
              <a:t>按用户划分出普通的登录界面、学生界面、教师界面以及管理员界面</a:t>
            </a:r>
          </a:p>
          <a:p>
            <a:r>
              <a:rPr lang="zh-CN" altLang="zh-CN" dirty="0"/>
              <a:t>本界面内容全采用软件</a:t>
            </a:r>
            <a:r>
              <a:rPr lang="en-US" altLang="zh-CN" dirty="0" err="1"/>
              <a:t>Axure</a:t>
            </a:r>
            <a:r>
              <a:rPr lang="en-US" altLang="zh-CN" dirty="0"/>
              <a:t> RP 7.0 </a:t>
            </a:r>
            <a:r>
              <a:rPr lang="zh-CN" altLang="zh-CN" dirty="0"/>
              <a:t>配合资料进行设计</a:t>
            </a:r>
          </a:p>
          <a:p>
            <a:r>
              <a:rPr lang="zh-CN" altLang="zh-CN" dirty="0"/>
              <a:t>界面中的颜色排版（字体、按钮标签）目前以灰白相间为主，界面中的特殊空间、小图案样式均由</a:t>
            </a:r>
            <a:r>
              <a:rPr lang="en-US" altLang="zh-CN" dirty="0" err="1"/>
              <a:t>Axure</a:t>
            </a:r>
            <a:r>
              <a:rPr lang="zh-CN" altLang="zh-CN" dirty="0"/>
              <a:t>提供</a:t>
            </a:r>
          </a:p>
          <a:p>
            <a:r>
              <a:rPr lang="zh-CN" altLang="zh-CN" dirty="0"/>
              <a:t>界面设有功能快捷栏、搜索、相关网址链接、网站联系方式以及版权声明</a:t>
            </a:r>
          </a:p>
          <a:p>
            <a:r>
              <a:rPr lang="zh-CN" altLang="zh-CN" dirty="0"/>
              <a:t>界面的详细信息请参考</a:t>
            </a:r>
            <a:r>
              <a:rPr lang="en-US" altLang="zh-CN" dirty="0"/>
              <a:t> PRD-2016-G07-</a:t>
            </a:r>
            <a:r>
              <a:rPr lang="zh-CN" altLang="zh-CN" dirty="0"/>
              <a:t>界面原型设计</a:t>
            </a:r>
          </a:p>
        </p:txBody>
      </p:sp>
    </p:spTree>
    <p:custDataLst>
      <p:tags r:id="rId1"/>
    </p:custDataLst>
    <p:extLst>
      <p:ext uri="{BB962C8B-B14F-4D97-AF65-F5344CB8AC3E}">
        <p14:creationId xmlns:p14="http://schemas.microsoft.com/office/powerpoint/2010/main" val="4075694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接口</a:t>
            </a:r>
            <a:endParaRPr lang="zh-CN" altLang="zh-CN" dirty="0">
              <a:solidFill>
                <a:schemeClr val="accent1"/>
              </a:solidFill>
            </a:endParaRPr>
          </a:p>
        </p:txBody>
      </p:sp>
      <p:sp>
        <p:nvSpPr>
          <p:cNvPr id="5" name="文本框 4"/>
          <p:cNvSpPr txBox="1"/>
          <p:nvPr>
            <p:custDataLst>
              <p:tags r:id="rId3"/>
            </p:custDataLst>
          </p:nvPr>
        </p:nvSpPr>
        <p:spPr>
          <a:xfrm>
            <a:off x="838800" y="1421788"/>
            <a:ext cx="3114635" cy="581824"/>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服务器硬件接口</a:t>
            </a:r>
            <a:endParaRPr lang="zh-CN" altLang="zh-CN" dirty="0"/>
          </a:p>
        </p:txBody>
      </p:sp>
      <p:graphicFrame>
        <p:nvGraphicFramePr>
          <p:cNvPr id="3" name="表格 2"/>
          <p:cNvGraphicFramePr>
            <a:graphicFrameLocks noGrp="1"/>
          </p:cNvGraphicFramePr>
          <p:nvPr>
            <p:extLst>
              <p:ext uri="{D42A27DB-BD31-4B8C-83A1-F6EECF244321}">
                <p14:modId xmlns:p14="http://schemas.microsoft.com/office/powerpoint/2010/main" val="593167726"/>
              </p:ext>
            </p:extLst>
          </p:nvPr>
        </p:nvGraphicFramePr>
        <p:xfrm>
          <a:off x="1539086" y="2003612"/>
          <a:ext cx="7618360" cy="2035268"/>
        </p:xfrm>
        <a:graphic>
          <a:graphicData uri="http://schemas.openxmlformats.org/drawingml/2006/table">
            <a:tbl>
              <a:tblPr firstRow="1" firstCol="1" bandRow="1">
                <a:tableStyleId>{5C22544A-7EE6-4342-B048-85BDC9FD1C3A}</a:tableStyleId>
              </a:tblPr>
              <a:tblGrid>
                <a:gridCol w="3809180">
                  <a:extLst>
                    <a:ext uri="{9D8B030D-6E8A-4147-A177-3AD203B41FA5}">
                      <a16:colId xmlns:a16="http://schemas.microsoft.com/office/drawing/2014/main" val="20000"/>
                    </a:ext>
                  </a:extLst>
                </a:gridCol>
                <a:gridCol w="3809180">
                  <a:extLst>
                    <a:ext uri="{9D8B030D-6E8A-4147-A177-3AD203B41FA5}">
                      <a16:colId xmlns:a16="http://schemas.microsoft.com/office/drawing/2014/main" val="20001"/>
                    </a:ext>
                  </a:extLst>
                </a:gridCol>
              </a:tblGrid>
              <a:tr h="505817">
                <a:tc>
                  <a:txBody>
                    <a:bodyPr/>
                    <a:lstStyle/>
                    <a:p>
                      <a:pPr algn="just">
                        <a:spcAft>
                          <a:spcPts val="0"/>
                        </a:spcAft>
                      </a:pPr>
                      <a:r>
                        <a:rPr lang="zh-CN" sz="1800" kern="0" dirty="0">
                          <a:effectLst/>
                        </a:rPr>
                        <a:t>项目</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zh-CN" sz="1800" kern="0">
                          <a:effectLst/>
                        </a:rPr>
                        <a:t>信息</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505817">
                <a:tc>
                  <a:txBody>
                    <a:bodyPr/>
                    <a:lstStyle/>
                    <a:p>
                      <a:pPr algn="just">
                        <a:spcAft>
                          <a:spcPts val="0"/>
                        </a:spcAft>
                      </a:pPr>
                      <a:r>
                        <a:rPr lang="en-US" sz="1800" kern="0" dirty="0">
                          <a:effectLst/>
                        </a:rPr>
                        <a:t>CPU</a:t>
                      </a:r>
                      <a:endParaRPr lang="zh-CN" sz="1800" kern="100" dirty="0">
                        <a:effectLst/>
                        <a:latin typeface="Calibri"/>
                        <a:ea typeface="宋体"/>
                        <a:cs typeface="Times New Roman"/>
                      </a:endParaRPr>
                    </a:p>
                  </a:txBody>
                  <a:tcPr marL="68580" marR="68580" marT="0" marB="0"/>
                </a:tc>
                <a:tc>
                  <a:txBody>
                    <a:bodyPr/>
                    <a:lstStyle/>
                    <a:p>
                      <a:pPr algn="just">
                        <a:spcAft>
                          <a:spcPts val="0"/>
                        </a:spcAft>
                      </a:pPr>
                      <a:r>
                        <a:rPr lang="en-US" sz="1800" kern="0">
                          <a:effectLst/>
                        </a:rPr>
                        <a:t>8</a:t>
                      </a:r>
                      <a:r>
                        <a:rPr lang="zh-CN" sz="1800" kern="0">
                          <a:effectLst/>
                        </a:rPr>
                        <a:t>核</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505817">
                <a:tc>
                  <a:txBody>
                    <a:bodyPr/>
                    <a:lstStyle/>
                    <a:p>
                      <a:pPr algn="just">
                        <a:spcAft>
                          <a:spcPts val="0"/>
                        </a:spcAft>
                      </a:pPr>
                      <a:r>
                        <a:rPr lang="zh-CN" sz="1800" kern="0">
                          <a:effectLst/>
                        </a:rPr>
                        <a:t>硬盘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0" dirty="0">
                          <a:effectLst/>
                        </a:rPr>
                        <a:t>4T</a:t>
                      </a:r>
                      <a:r>
                        <a:rPr lang="zh-CN" sz="1800" kern="0" dirty="0">
                          <a:effectLst/>
                        </a:rPr>
                        <a:t>硬盘</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517817">
                <a:tc>
                  <a:txBody>
                    <a:bodyPr/>
                    <a:lstStyle/>
                    <a:p>
                      <a:pPr algn="just">
                        <a:spcAft>
                          <a:spcPts val="0"/>
                        </a:spcAft>
                      </a:pPr>
                      <a:r>
                        <a:rPr lang="zh-CN" sz="1800" kern="0">
                          <a:effectLst/>
                        </a:rPr>
                        <a:t>内容</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0" dirty="0">
                          <a:effectLst/>
                        </a:rPr>
                        <a:t>16G</a:t>
                      </a:r>
                      <a:r>
                        <a:rPr lang="zh-CN" sz="1800" kern="0" dirty="0">
                          <a:effectLst/>
                        </a:rPr>
                        <a:t>内存</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6" name="文本框 4"/>
          <p:cNvSpPr txBox="1"/>
          <p:nvPr>
            <p:custDataLst>
              <p:tags r:id="rId4"/>
            </p:custDataLst>
          </p:nvPr>
        </p:nvSpPr>
        <p:spPr>
          <a:xfrm>
            <a:off x="838800" y="4277046"/>
            <a:ext cx="3114635" cy="581824"/>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通信接口</a:t>
            </a:r>
            <a:endParaRPr lang="zh-CN" altLang="zh-CN" dirty="0"/>
          </a:p>
        </p:txBody>
      </p:sp>
      <p:graphicFrame>
        <p:nvGraphicFramePr>
          <p:cNvPr id="4" name="表格 3"/>
          <p:cNvGraphicFramePr>
            <a:graphicFrameLocks noGrp="1"/>
          </p:cNvGraphicFramePr>
          <p:nvPr>
            <p:extLst>
              <p:ext uri="{D42A27DB-BD31-4B8C-83A1-F6EECF244321}">
                <p14:modId xmlns:p14="http://schemas.microsoft.com/office/powerpoint/2010/main" val="3970537409"/>
              </p:ext>
            </p:extLst>
          </p:nvPr>
        </p:nvGraphicFramePr>
        <p:xfrm>
          <a:off x="1524000" y="4858869"/>
          <a:ext cx="7646894" cy="1192307"/>
        </p:xfrm>
        <a:graphic>
          <a:graphicData uri="http://schemas.openxmlformats.org/drawingml/2006/table">
            <a:tbl>
              <a:tblPr firstRow="1" firstCol="1" bandRow="1">
                <a:tableStyleId>{5C22544A-7EE6-4342-B048-85BDC9FD1C3A}</a:tableStyleId>
              </a:tblPr>
              <a:tblGrid>
                <a:gridCol w="3823447">
                  <a:extLst>
                    <a:ext uri="{9D8B030D-6E8A-4147-A177-3AD203B41FA5}">
                      <a16:colId xmlns:a16="http://schemas.microsoft.com/office/drawing/2014/main" val="20000"/>
                    </a:ext>
                  </a:extLst>
                </a:gridCol>
                <a:gridCol w="3823447">
                  <a:extLst>
                    <a:ext uri="{9D8B030D-6E8A-4147-A177-3AD203B41FA5}">
                      <a16:colId xmlns:a16="http://schemas.microsoft.com/office/drawing/2014/main" val="20001"/>
                    </a:ext>
                  </a:extLst>
                </a:gridCol>
              </a:tblGrid>
              <a:tr h="397435">
                <a:tc>
                  <a:txBody>
                    <a:bodyPr/>
                    <a:lstStyle/>
                    <a:p>
                      <a:pPr algn="just">
                        <a:spcAft>
                          <a:spcPts val="0"/>
                        </a:spcAft>
                      </a:pPr>
                      <a:r>
                        <a:rPr lang="zh-CN" sz="1800" kern="0" dirty="0">
                          <a:effectLst/>
                        </a:rPr>
                        <a:t>项目</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a:effectLst/>
                        </a:rPr>
                        <a:t>接口信息</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794872">
                <a:tc>
                  <a:txBody>
                    <a:bodyPr/>
                    <a:lstStyle/>
                    <a:p>
                      <a:pPr algn="just">
                        <a:spcAft>
                          <a:spcPts val="0"/>
                        </a:spcAft>
                      </a:pPr>
                      <a:r>
                        <a:rPr lang="zh-CN" sz="1800" kern="0" dirty="0">
                          <a:effectLst/>
                        </a:rPr>
                        <a:t>网络环境</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0" dirty="0">
                          <a:effectLst/>
                        </a:rPr>
                        <a:t>浙江大学城市学院校园网（</a:t>
                      </a:r>
                      <a:r>
                        <a:rPr lang="en-US" sz="1800" kern="0" dirty="0">
                          <a:effectLst/>
                        </a:rPr>
                        <a:t>L2TP</a:t>
                      </a:r>
                      <a:r>
                        <a:rPr lang="zh-CN" sz="1800" kern="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540760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非功能性需求</a:t>
            </a:r>
            <a:r>
              <a:rPr lang="en-US" altLang="zh-CN" dirty="0">
                <a:solidFill>
                  <a:schemeClr val="accent1"/>
                </a:solidFill>
              </a:rPr>
              <a:t>-</a:t>
            </a:r>
            <a:r>
              <a:rPr lang="zh-CN" altLang="en-US" dirty="0">
                <a:solidFill>
                  <a:schemeClr val="accent1"/>
                </a:solidFill>
              </a:rPr>
              <a:t>性能需求</a:t>
            </a:r>
            <a:endParaRPr lang="zh-CN" altLang="zh-CN" dirty="0">
              <a:solidFill>
                <a:schemeClr val="accent1"/>
              </a:solidFill>
            </a:endParaRP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dirty="0"/>
              <a:t>客户需求：</a:t>
            </a:r>
          </a:p>
          <a:p>
            <a:r>
              <a:rPr lang="zh-CN" altLang="zh-CN" dirty="0"/>
              <a:t>下载的速度能够得到保证：要求同时可容纳10人下载，并且人均速度能达到基本的校网速度。</a:t>
            </a:r>
          </a:p>
          <a:p>
            <a:r>
              <a:rPr lang="zh-CN" altLang="zh-CN" dirty="0"/>
              <a:t>提供对外服务的能力</a:t>
            </a:r>
            <a:r>
              <a:rPr lang="en-US" altLang="zh-CN" dirty="0"/>
              <a:t>,</a:t>
            </a:r>
            <a:r>
              <a:rPr lang="zh-CN" altLang="zh-CN" dirty="0"/>
              <a:t>保证至少</a:t>
            </a:r>
            <a:r>
              <a:rPr lang="en-US" altLang="zh-CN" dirty="0"/>
              <a:t>200</a:t>
            </a:r>
            <a:r>
              <a:rPr lang="zh-CN" altLang="zh-CN" dirty="0"/>
              <a:t>名同学上课辅助服务的要求。包括数据存储能力，网络服务吞吐能力</a:t>
            </a:r>
            <a:r>
              <a:rPr lang="en-US" altLang="zh-CN" dirty="0"/>
              <a:t>,</a:t>
            </a:r>
            <a:r>
              <a:rPr lang="zh-CN" altLang="zh-CN" dirty="0"/>
              <a:t>数据安全特性等。</a:t>
            </a:r>
          </a:p>
          <a:p>
            <a:r>
              <a:rPr lang="zh-CN" altLang="zh-CN" dirty="0"/>
              <a:t>系统能达到至少每周</a:t>
            </a:r>
            <a:r>
              <a:rPr lang="en-US" altLang="zh-CN" dirty="0"/>
              <a:t>7*12</a:t>
            </a:r>
            <a:r>
              <a:rPr lang="zh-CN" altLang="zh-CN" dirty="0"/>
              <a:t>小时的运转。</a:t>
            </a:r>
          </a:p>
        </p:txBody>
      </p:sp>
    </p:spTree>
    <p:custDataLst>
      <p:tags r:id="rId1"/>
    </p:custDataLst>
    <p:extLst>
      <p:ext uri="{BB962C8B-B14F-4D97-AF65-F5344CB8AC3E}">
        <p14:creationId xmlns:p14="http://schemas.microsoft.com/office/powerpoint/2010/main" val="530379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非功能性需求</a:t>
            </a:r>
            <a:r>
              <a:rPr lang="en-US" altLang="zh-CN" dirty="0">
                <a:solidFill>
                  <a:schemeClr val="accent1"/>
                </a:solidFill>
              </a:rPr>
              <a:t>-</a:t>
            </a:r>
            <a:r>
              <a:rPr lang="zh-CN" altLang="en-US" dirty="0">
                <a:solidFill>
                  <a:schemeClr val="accent1"/>
                </a:solidFill>
              </a:rPr>
              <a:t>防护性需求</a:t>
            </a:r>
            <a:endParaRPr lang="zh-CN" altLang="zh-CN" dirty="0">
              <a:solidFill>
                <a:schemeClr val="accent1"/>
              </a:solidFill>
            </a:endParaRPr>
          </a:p>
        </p:txBody>
      </p:sp>
      <p:sp>
        <p:nvSpPr>
          <p:cNvPr id="3" name="文本框 2"/>
          <p:cNvSpPr txBox="1"/>
          <p:nvPr>
            <p:custDataLst>
              <p:tags r:id="rId3"/>
            </p:custDataLst>
          </p:nvPr>
        </p:nvSpPr>
        <p:spPr>
          <a:xfrm>
            <a:off x="838800" y="1825200"/>
            <a:ext cx="10515600" cy="3468253"/>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dirty="0"/>
              <a:t>客户需求：</a:t>
            </a:r>
          </a:p>
          <a:p>
            <a:r>
              <a:rPr lang="zh-CN" altLang="zh-CN" dirty="0"/>
              <a:t>服务器有防火墙保护，定期有人员进行服务器检测。服务器机房有设置防火设备。</a:t>
            </a:r>
          </a:p>
          <a:p>
            <a:r>
              <a:rPr lang="zh-CN" altLang="zh-CN" dirty="0"/>
              <a:t>数据库内容（学生教师信息、论坛信息等）、课程课件资料等需要进行备份。</a:t>
            </a:r>
          </a:p>
        </p:txBody>
      </p:sp>
    </p:spTree>
    <p:custDataLst>
      <p:tags r:id="rId1"/>
    </p:custDataLst>
    <p:extLst>
      <p:ext uri="{BB962C8B-B14F-4D97-AF65-F5344CB8AC3E}">
        <p14:creationId xmlns:p14="http://schemas.microsoft.com/office/powerpoint/2010/main" val="2770701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非功能性需求</a:t>
            </a:r>
            <a:r>
              <a:rPr lang="en-US" altLang="zh-CN" dirty="0">
                <a:solidFill>
                  <a:schemeClr val="accent1"/>
                </a:solidFill>
              </a:rPr>
              <a:t>-</a:t>
            </a:r>
            <a:r>
              <a:rPr lang="zh-CN" altLang="en-US" dirty="0">
                <a:solidFill>
                  <a:schemeClr val="accent1"/>
                </a:solidFill>
              </a:rPr>
              <a:t>安全性需求</a:t>
            </a:r>
            <a:endParaRPr lang="zh-CN" altLang="zh-CN" dirty="0">
              <a:solidFill>
                <a:schemeClr val="accent1"/>
              </a:solidFill>
            </a:endParaRPr>
          </a:p>
        </p:txBody>
      </p:sp>
      <p:sp>
        <p:nvSpPr>
          <p:cNvPr id="3" name="文本框 2"/>
          <p:cNvSpPr txBox="1"/>
          <p:nvPr>
            <p:custDataLst>
              <p:tags r:id="rId3"/>
            </p:custDataLst>
          </p:nvPr>
        </p:nvSpPr>
        <p:spPr>
          <a:xfrm>
            <a:off x="838800" y="1825200"/>
            <a:ext cx="10515600" cy="4352400"/>
          </a:xfrm>
          <a:prstGeom prst="rect">
            <a:avLst/>
          </a:prstGeom>
        </p:spPr>
        <p:txBody>
          <a:bodyPr>
            <a:normAutofit fontScale="92500"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dirty="0"/>
              <a:t>客户需求：</a:t>
            </a:r>
          </a:p>
          <a:p>
            <a:r>
              <a:rPr lang="zh-CN" altLang="zh-CN" dirty="0"/>
              <a:t>保证网站新用户要进行实名认证</a:t>
            </a:r>
          </a:p>
          <a:p>
            <a:r>
              <a:rPr lang="zh-CN" altLang="zh-CN" dirty="0"/>
              <a:t>网站内容要进行备份，并能做到数据恢复</a:t>
            </a:r>
          </a:p>
          <a:p>
            <a:r>
              <a:rPr lang="en-US" altLang="zh-CN" dirty="0"/>
              <a:t> </a:t>
            </a:r>
            <a:endParaRPr lang="zh-CN" altLang="zh-CN" dirty="0"/>
          </a:p>
          <a:p>
            <a:r>
              <a:rPr lang="zh-CN" altLang="zh-CN" dirty="0"/>
              <a:t>其他需求：</a:t>
            </a:r>
          </a:p>
          <a:p>
            <a:r>
              <a:rPr lang="zh-CN" altLang="zh-CN" dirty="0"/>
              <a:t>注册、登录、修改个人信息的输入信息要进行准确验证</a:t>
            </a:r>
          </a:p>
          <a:p>
            <a:r>
              <a:rPr lang="zh-CN" altLang="zh-CN" dirty="0"/>
              <a:t>注册之后要由管理员进行检测</a:t>
            </a:r>
          </a:p>
          <a:p>
            <a:r>
              <a:rPr lang="zh-CN" altLang="zh-CN" dirty="0"/>
              <a:t>仅有管理员可以查看用户的详细个人信息</a:t>
            </a:r>
          </a:p>
          <a:p>
            <a:r>
              <a:rPr lang="zh-CN" altLang="zh-CN" dirty="0"/>
              <a:t>数据库内容、课程课件、学生教师信息、论坛信息等资料需要由管理员进行备份</a:t>
            </a:r>
          </a:p>
        </p:txBody>
      </p:sp>
    </p:spTree>
    <p:custDataLst>
      <p:tags r:id="rId1"/>
    </p:custDataLst>
    <p:extLst>
      <p:ext uri="{BB962C8B-B14F-4D97-AF65-F5344CB8AC3E}">
        <p14:creationId xmlns:p14="http://schemas.microsoft.com/office/powerpoint/2010/main" val="937339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软件质量属性</a:t>
            </a:r>
            <a:endParaRPr lang="zh-CN" altLang="zh-CN" dirty="0">
              <a:solidFill>
                <a:schemeClr val="accent1"/>
              </a:solidFill>
            </a:endParaRPr>
          </a:p>
        </p:txBody>
      </p:sp>
      <p:sp>
        <p:nvSpPr>
          <p:cNvPr id="3" name="文本框 2"/>
          <p:cNvSpPr txBox="1"/>
          <p:nvPr>
            <p:custDataLst>
              <p:tags r:id="rId3"/>
            </p:custDataLst>
          </p:nvPr>
        </p:nvSpPr>
        <p:spPr>
          <a:xfrm>
            <a:off x="838800" y="1825200"/>
            <a:ext cx="10515600" cy="4352400"/>
          </a:xfrm>
          <a:prstGeom prst="rect">
            <a:avLst/>
          </a:prstGeom>
        </p:spPr>
        <p:txBody>
          <a:bodyPr>
            <a:normAutofit fontScale="85000"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dirty="0"/>
              <a:t>可维护性：</a:t>
            </a:r>
          </a:p>
          <a:p>
            <a:r>
              <a:rPr lang="zh-CN" altLang="zh-CN" dirty="0"/>
              <a:t>程序维护人员可通过界面原型设计软件</a:t>
            </a:r>
            <a:r>
              <a:rPr lang="en-US" altLang="zh-CN" dirty="0" err="1"/>
              <a:t>Axure</a:t>
            </a:r>
            <a:r>
              <a:rPr lang="en-US" altLang="zh-CN" dirty="0"/>
              <a:t> RP</a:t>
            </a:r>
            <a:r>
              <a:rPr lang="zh-CN" altLang="zh-CN" dirty="0"/>
              <a:t>对现有版本的界面原</a:t>
            </a:r>
            <a:endParaRPr lang="en-US" altLang="zh-CN" dirty="0"/>
          </a:p>
          <a:p>
            <a:pPr marL="0" indent="0">
              <a:buNone/>
            </a:pPr>
            <a:r>
              <a:rPr lang="zh-CN" altLang="zh-CN" dirty="0"/>
              <a:t>型进行维护更新。</a:t>
            </a:r>
          </a:p>
          <a:p>
            <a:r>
              <a:rPr lang="en-US" altLang="zh-CN" dirty="0"/>
              <a:t> </a:t>
            </a:r>
            <a:endParaRPr lang="zh-CN" altLang="zh-CN" dirty="0"/>
          </a:p>
          <a:p>
            <a:r>
              <a:rPr lang="zh-CN" altLang="zh-CN" dirty="0"/>
              <a:t>可重用性：</a:t>
            </a:r>
          </a:p>
          <a:p>
            <a:r>
              <a:rPr lang="zh-CN" altLang="zh-CN" dirty="0"/>
              <a:t>保留备份网站开发与更新的各版本界面以及设计说明，可用于之后其</a:t>
            </a:r>
            <a:endParaRPr lang="en-US" altLang="zh-CN" dirty="0"/>
          </a:p>
          <a:p>
            <a:pPr marL="0" indent="0">
              <a:buNone/>
            </a:pPr>
            <a:r>
              <a:rPr lang="zh-CN" altLang="zh-CN" dirty="0"/>
              <a:t>他项目的开发。</a:t>
            </a:r>
          </a:p>
          <a:p>
            <a:pPr marL="0" indent="0">
              <a:buNone/>
            </a:pPr>
            <a:endParaRPr lang="zh-CN" altLang="zh-CN" dirty="0"/>
          </a:p>
          <a:p>
            <a:r>
              <a:rPr lang="zh-CN" altLang="zh-CN" dirty="0"/>
              <a:t>可测试性：</a:t>
            </a:r>
          </a:p>
          <a:p>
            <a:r>
              <a:rPr lang="zh-CN" altLang="zh-CN" dirty="0"/>
              <a:t>允许在网站上进行实际运行操作进行测试，并设计了测试用例进行相</a:t>
            </a:r>
            <a:endParaRPr lang="en-US" altLang="zh-CN" dirty="0"/>
          </a:p>
          <a:p>
            <a:pPr marL="0" indent="0">
              <a:buNone/>
            </a:pPr>
            <a:r>
              <a:rPr lang="zh-CN" altLang="zh-CN" dirty="0"/>
              <a:t>应测试。详细测试情况也可参照已有的《</a:t>
            </a:r>
            <a:r>
              <a:rPr lang="en-US" altLang="zh-CN" dirty="0"/>
              <a:t>PRD-2016-G07-</a:t>
            </a:r>
            <a:r>
              <a:rPr lang="zh-CN" altLang="zh-CN" dirty="0"/>
              <a:t>测试用例》。</a:t>
            </a:r>
          </a:p>
        </p:txBody>
      </p:sp>
    </p:spTree>
    <p:custDataLst>
      <p:tags r:id="rId1"/>
    </p:custDataLst>
    <p:extLst>
      <p:ext uri="{BB962C8B-B14F-4D97-AF65-F5344CB8AC3E}">
        <p14:creationId xmlns:p14="http://schemas.microsoft.com/office/powerpoint/2010/main" val="1370659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sym typeface="+mn-ea"/>
              </a:rPr>
              <a:t>E-R</a:t>
            </a:r>
            <a:r>
              <a:rPr lang="zh-CN" altLang="en-US" dirty="0">
                <a:solidFill>
                  <a:schemeClr val="accent1"/>
                </a:solidFill>
                <a:sym typeface="+mn-ea"/>
              </a:rPr>
              <a:t>图</a:t>
            </a:r>
            <a:endParaRPr lang="zh-CN" altLang="en-US" dirty="0">
              <a:solidFill>
                <a:schemeClr val="accent1"/>
              </a:solidFill>
            </a:endParaRPr>
          </a:p>
        </p:txBody>
      </p:sp>
      <p:pic>
        <p:nvPicPr>
          <p:cNvPr id="5" name="图片 4"/>
          <p:cNvPicPr/>
          <p:nvPr/>
        </p:nvPicPr>
        <p:blipFill>
          <a:blip r:embed="rId5">
            <a:extLst>
              <a:ext uri="{28A0092B-C50C-407E-A947-70E740481C1C}">
                <a14:useLocalDpi xmlns:a14="http://schemas.microsoft.com/office/drawing/2010/main" val="0"/>
              </a:ext>
            </a:extLst>
          </a:blip>
          <a:stretch>
            <a:fillRect/>
          </a:stretch>
        </p:blipFill>
        <p:spPr>
          <a:xfrm>
            <a:off x="2583570" y="0"/>
            <a:ext cx="8174077" cy="4518212"/>
          </a:xfrm>
          <a:prstGeom prst="rect">
            <a:avLst/>
          </a:prstGeom>
        </p:spPr>
      </p:pic>
      <p:pic>
        <p:nvPicPr>
          <p:cNvPr id="8" name="图片 7"/>
          <p:cNvPicPr/>
          <p:nvPr/>
        </p:nvPicPr>
        <p:blipFill>
          <a:blip r:embed="rId6">
            <a:extLst>
              <a:ext uri="{28A0092B-C50C-407E-A947-70E740481C1C}">
                <a14:useLocalDpi xmlns:a14="http://schemas.microsoft.com/office/drawing/2010/main" val="0"/>
              </a:ext>
            </a:extLst>
          </a:blip>
          <a:stretch>
            <a:fillRect/>
          </a:stretch>
        </p:blipFill>
        <p:spPr>
          <a:xfrm>
            <a:off x="2502884" y="2815878"/>
            <a:ext cx="8240228" cy="4082465"/>
          </a:xfrm>
          <a:prstGeom prst="rect">
            <a:avLst/>
          </a:prstGeom>
        </p:spPr>
      </p:pic>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04</a:t>
            </a:r>
          </a:p>
        </p:txBody>
      </p:sp>
      <p:sp>
        <p:nvSpPr>
          <p:cNvPr id="7" name="标题 6"/>
          <p:cNvSpPr>
            <a:spLocks noGrp="1"/>
          </p:cNvSpPr>
          <p:nvPr>
            <p:ph type="title"/>
            <p:custDataLst>
              <p:tags r:id="rId3"/>
            </p:custDataLst>
          </p:nvPr>
        </p:nvSpPr>
        <p:spPr/>
        <p:txBody>
          <a:bodyPr/>
          <a:lstStyle/>
          <a:p>
            <a:r>
              <a:rPr lang="zh-CN" altLang="en-US" dirty="0"/>
              <a:t>需求变更分析</a:t>
            </a:r>
          </a:p>
        </p:txBody>
      </p:sp>
    </p:spTree>
    <p:custDataLst>
      <p:tags r:id="rId1"/>
    </p:custDataLst>
    <p:extLst>
      <p:ext uri="{BB962C8B-B14F-4D97-AF65-F5344CB8AC3E}">
        <p14:creationId xmlns:p14="http://schemas.microsoft.com/office/powerpoint/2010/main" val="3284315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01000" y="1840800"/>
            <a:ext cx="6096000" cy="646331"/>
          </a:xfrm>
          <a:prstGeom prst="rect">
            <a:avLst/>
          </a:prstGeom>
        </p:spPr>
        <p:txBody>
          <a:bodyPr>
            <a:spAutoFit/>
          </a:bodyPr>
          <a:lstStyle/>
          <a:p>
            <a:r>
              <a:rPr lang="zh-CN" altLang="zh-CN" dirty="0"/>
              <a:t>客户要求发表论坛时在原本只能添加一个附件的基础上变成可添加三个附件。</a:t>
            </a:r>
            <a:endParaRPr lang="zh-CN" altLang="en-US" dirty="0"/>
          </a:p>
        </p:txBody>
      </p:sp>
      <p:sp>
        <p:nvSpPr>
          <p:cNvPr id="3" name="文本框 8"/>
          <p:cNvSpPr txBox="1"/>
          <p:nvPr>
            <p:custDataLst>
              <p:tags r:id="rId1"/>
            </p:custDataLst>
          </p:nvPr>
        </p:nvSpPr>
        <p:spPr>
          <a:xfrm>
            <a:off x="991200" y="5160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变更内容</a:t>
            </a:r>
            <a:endParaRPr lang="zh-CN" altLang="zh-CN" dirty="0">
              <a:solidFill>
                <a:schemeClr val="accent1"/>
              </a:solidFill>
            </a:endParaRPr>
          </a:p>
        </p:txBody>
      </p:sp>
    </p:spTree>
    <p:extLst>
      <p:ext uri="{BB962C8B-B14F-4D97-AF65-F5344CB8AC3E}">
        <p14:creationId xmlns:p14="http://schemas.microsoft.com/office/powerpoint/2010/main" val="133548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目标</a:t>
            </a:r>
            <a:endParaRPr lang="zh-CN" altLang="zh-CN" dirty="0">
              <a:solidFill>
                <a:schemeClr val="accent1"/>
              </a:solidFill>
            </a:endParaRPr>
          </a:p>
        </p:txBody>
      </p:sp>
      <p:sp>
        <p:nvSpPr>
          <p:cNvPr id="3" name="文本框 2"/>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zh-CN" dirty="0"/>
              <a:t>目标为开发出一个</a:t>
            </a:r>
            <a:r>
              <a:rPr lang="zh-CN" altLang="en-US" dirty="0"/>
              <a:t>面向软件工程专业</a:t>
            </a:r>
            <a:r>
              <a:rPr lang="en-US" altLang="zh-CN" dirty="0"/>
              <a:t>(</a:t>
            </a:r>
            <a:r>
              <a:rPr lang="zh-CN" altLang="en-US" dirty="0"/>
              <a:t>或对本专业有兴趣的</a:t>
            </a:r>
            <a:r>
              <a:rPr lang="en-US" altLang="zh-CN" dirty="0"/>
              <a:t>)</a:t>
            </a:r>
            <a:r>
              <a:rPr lang="zh-CN" altLang="en-US" dirty="0"/>
              <a:t>学生与教师，</a:t>
            </a:r>
            <a:r>
              <a:rPr lang="zh-CN" altLang="zh-CN" dirty="0"/>
              <a:t>偏重交流的社区型课程指导网站</a:t>
            </a:r>
            <a:r>
              <a:rPr lang="zh-CN" altLang="en-US" dirty="0"/>
              <a:t>。</a:t>
            </a:r>
            <a:endParaRPr lang="en-US" altLang="zh-CN" dirty="0"/>
          </a:p>
          <a:p>
            <a:r>
              <a:rPr lang="zh-CN" altLang="en-US" dirty="0"/>
              <a:t>安排计划</a:t>
            </a:r>
            <a:endParaRPr lang="en-US" altLang="zh-CN" dirty="0"/>
          </a:p>
          <a:p>
            <a:r>
              <a:rPr lang="zh-CN" altLang="en-US" dirty="0"/>
              <a:t>获取需求</a:t>
            </a:r>
            <a:endParaRPr lang="en-US" altLang="zh-CN" dirty="0"/>
          </a:p>
          <a:p>
            <a:r>
              <a:rPr lang="zh-CN" altLang="en-US" dirty="0"/>
              <a:t>设计开发</a:t>
            </a:r>
            <a:endParaRPr lang="en-US" altLang="zh-CN" dirty="0"/>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p:cNvSpPr txBox="1"/>
          <p:nvPr>
            <p:custDataLst>
              <p:tags r:id="rId1"/>
            </p:custDataLst>
          </p:nvPr>
        </p:nvSpPr>
        <p:spPr>
          <a:xfrm>
            <a:off x="991200" y="5160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zh-CN" dirty="0">
                <a:solidFill>
                  <a:schemeClr val="accent1"/>
                </a:solidFill>
              </a:rPr>
              <a:t>CCB</a:t>
            </a:r>
            <a:r>
              <a:rPr lang="zh-CN" altLang="en-US" dirty="0">
                <a:solidFill>
                  <a:schemeClr val="accent1"/>
                </a:solidFill>
              </a:rPr>
              <a:t>任命</a:t>
            </a:r>
            <a:endParaRPr lang="zh-CN" altLang="zh-CN" dirty="0">
              <a:solidFill>
                <a:schemeClr val="accent1"/>
              </a:solidFill>
            </a:endParaRPr>
          </a:p>
        </p:txBody>
      </p:sp>
      <p:sp>
        <p:nvSpPr>
          <p:cNvPr id="3" name="矩形 2"/>
          <p:cNvSpPr/>
          <p:nvPr/>
        </p:nvSpPr>
        <p:spPr>
          <a:xfrm>
            <a:off x="991200" y="2003177"/>
            <a:ext cx="6096000" cy="646331"/>
          </a:xfrm>
          <a:prstGeom prst="rect">
            <a:avLst/>
          </a:prstGeom>
        </p:spPr>
        <p:txBody>
          <a:bodyPr>
            <a:spAutoFit/>
          </a:bodyPr>
          <a:lstStyle/>
          <a:p>
            <a:r>
              <a:rPr lang="zh-CN" altLang="zh-CN" dirty="0"/>
              <a:t>委员会组长：王家南</a:t>
            </a:r>
          </a:p>
          <a:p>
            <a:r>
              <a:rPr lang="zh-CN" altLang="zh-CN" dirty="0"/>
              <a:t>委员会成员：王家南、杨余华、秦文明</a:t>
            </a:r>
          </a:p>
        </p:txBody>
      </p:sp>
      <p:sp>
        <p:nvSpPr>
          <p:cNvPr id="4" name="矩形 3"/>
          <p:cNvSpPr/>
          <p:nvPr/>
        </p:nvSpPr>
        <p:spPr>
          <a:xfrm>
            <a:off x="991200" y="3290501"/>
            <a:ext cx="6633882" cy="369332"/>
          </a:xfrm>
          <a:prstGeom prst="rect">
            <a:avLst/>
          </a:prstGeom>
        </p:spPr>
        <p:txBody>
          <a:bodyPr wrap="square">
            <a:spAutoFit/>
          </a:bodyPr>
          <a:lstStyle/>
          <a:p>
            <a:r>
              <a:rPr lang="zh-CN" altLang="en-US" dirty="0"/>
              <a:t>且最终该变更内容的申请审核结果为：通过，执行需求变更</a:t>
            </a:r>
            <a:endParaRPr lang="zh-CN" altLang="zh-CN" dirty="0"/>
          </a:p>
        </p:txBody>
      </p:sp>
    </p:spTree>
    <p:extLst>
      <p:ext uri="{BB962C8B-B14F-4D97-AF65-F5344CB8AC3E}">
        <p14:creationId xmlns:p14="http://schemas.microsoft.com/office/powerpoint/2010/main" val="5853377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097020199"/>
              </p:ext>
            </p:extLst>
          </p:nvPr>
        </p:nvGraphicFramePr>
        <p:xfrm>
          <a:off x="2387513" y="1718048"/>
          <a:ext cx="7722973" cy="4600136"/>
        </p:xfrm>
        <a:graphic>
          <a:graphicData uri="http://schemas.openxmlformats.org/drawingml/2006/table">
            <a:tbl>
              <a:tblPr firstRow="1" firstCol="1" bandRow="1">
                <a:tableStyleId>{5C22544A-7EE6-4342-B048-85BDC9FD1C3A}</a:tableStyleId>
              </a:tblPr>
              <a:tblGrid>
                <a:gridCol w="3365783">
                  <a:extLst>
                    <a:ext uri="{9D8B030D-6E8A-4147-A177-3AD203B41FA5}">
                      <a16:colId xmlns:a16="http://schemas.microsoft.com/office/drawing/2014/main" val="20000"/>
                    </a:ext>
                  </a:extLst>
                </a:gridCol>
                <a:gridCol w="4357190">
                  <a:extLst>
                    <a:ext uri="{9D8B030D-6E8A-4147-A177-3AD203B41FA5}">
                      <a16:colId xmlns:a16="http://schemas.microsoft.com/office/drawing/2014/main" val="20001"/>
                    </a:ext>
                  </a:extLst>
                </a:gridCol>
              </a:tblGrid>
              <a:tr h="575017">
                <a:tc>
                  <a:txBody>
                    <a:bodyPr/>
                    <a:lstStyle/>
                    <a:p>
                      <a:pPr algn="just">
                        <a:spcAft>
                          <a:spcPts val="0"/>
                        </a:spcAft>
                      </a:pPr>
                      <a:r>
                        <a:rPr lang="zh-CN" sz="2400" kern="100" dirty="0">
                          <a:effectLst/>
                        </a:rPr>
                        <a:t>工作量</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工时</a:t>
                      </a:r>
                      <a:r>
                        <a:rPr lang="en-US" sz="2400" kern="100" dirty="0">
                          <a:effectLst/>
                        </a:rPr>
                        <a:t>/</a:t>
                      </a:r>
                      <a:r>
                        <a:rPr lang="zh-CN" sz="2400" kern="100" dirty="0">
                          <a:effectLst/>
                        </a:rPr>
                        <a:t>工时</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75017">
                <a:tc>
                  <a:txBody>
                    <a:bodyPr/>
                    <a:lstStyle/>
                    <a:p>
                      <a:pPr algn="just">
                        <a:spcAft>
                          <a:spcPts val="0"/>
                        </a:spcAft>
                      </a:pPr>
                      <a:r>
                        <a:rPr lang="zh-CN" sz="2400" kern="100" dirty="0">
                          <a:effectLst/>
                        </a:rPr>
                        <a:t>重新获取需求</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0.5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75017">
                <a:tc>
                  <a:txBody>
                    <a:bodyPr/>
                    <a:lstStyle/>
                    <a:p>
                      <a:pPr algn="just">
                        <a:spcAft>
                          <a:spcPts val="0"/>
                        </a:spcAft>
                      </a:pPr>
                      <a:r>
                        <a:rPr lang="zh-CN" sz="2400" kern="100" dirty="0">
                          <a:effectLst/>
                        </a:rPr>
                        <a:t>重新获取</a:t>
                      </a:r>
                      <a:r>
                        <a:rPr lang="en-US" sz="2400" kern="100" dirty="0">
                          <a:effectLst/>
                        </a:rPr>
                        <a:t>QFD</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a:effectLst/>
                        </a:rPr>
                        <a:t>0.5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75017">
                <a:tc>
                  <a:txBody>
                    <a:bodyPr/>
                    <a:lstStyle/>
                    <a:p>
                      <a:pPr algn="just">
                        <a:spcAft>
                          <a:spcPts val="0"/>
                        </a:spcAft>
                      </a:pPr>
                      <a:r>
                        <a:rPr lang="zh-CN" sz="2400" kern="100" dirty="0">
                          <a:effectLst/>
                        </a:rPr>
                        <a:t>修改用例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0.5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75017">
                <a:tc>
                  <a:txBody>
                    <a:bodyPr/>
                    <a:lstStyle/>
                    <a:p>
                      <a:pPr algn="just">
                        <a:spcAft>
                          <a:spcPts val="0"/>
                        </a:spcAft>
                      </a:pPr>
                      <a:r>
                        <a:rPr lang="zh-CN" sz="2400" kern="100">
                          <a:effectLst/>
                        </a:rPr>
                        <a:t>修改测试用例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0.5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75017">
                <a:tc>
                  <a:txBody>
                    <a:bodyPr/>
                    <a:lstStyle/>
                    <a:p>
                      <a:pPr algn="just">
                        <a:spcAft>
                          <a:spcPts val="0"/>
                        </a:spcAft>
                      </a:pPr>
                      <a:r>
                        <a:rPr lang="zh-CN" sz="2400" kern="100">
                          <a:effectLst/>
                        </a:rPr>
                        <a:t>修改界面</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0.5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575017">
                <a:tc>
                  <a:txBody>
                    <a:bodyPr/>
                    <a:lstStyle/>
                    <a:p>
                      <a:pPr algn="just">
                        <a:spcAft>
                          <a:spcPts val="0"/>
                        </a:spcAft>
                      </a:pPr>
                      <a:r>
                        <a:rPr lang="zh-CN" sz="2400" kern="100">
                          <a:effectLst/>
                        </a:rPr>
                        <a:t>维护需求变更控制文档</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0.5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575017">
                <a:tc>
                  <a:txBody>
                    <a:bodyPr/>
                    <a:lstStyle/>
                    <a:p>
                      <a:pPr algn="just">
                        <a:spcAft>
                          <a:spcPts val="0"/>
                        </a:spcAft>
                      </a:pPr>
                      <a:r>
                        <a:rPr lang="zh-CN" sz="2400" kern="100">
                          <a:effectLst/>
                        </a:rPr>
                        <a:t>总计</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kern="100" dirty="0">
                          <a:effectLst/>
                        </a:rPr>
                        <a:t>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
        <p:nvSpPr>
          <p:cNvPr id="3" name="文本框 8"/>
          <p:cNvSpPr txBox="1"/>
          <p:nvPr>
            <p:custDataLst>
              <p:tags r:id="rId1"/>
            </p:custDataLst>
          </p:nvPr>
        </p:nvSpPr>
        <p:spPr>
          <a:xfrm>
            <a:off x="991200" y="5160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变更影响内容</a:t>
            </a:r>
            <a:endParaRPr lang="zh-CN" altLang="zh-CN" dirty="0">
              <a:solidFill>
                <a:schemeClr val="accent1"/>
              </a:solidFill>
            </a:endParaRPr>
          </a:p>
        </p:txBody>
      </p:sp>
    </p:spTree>
    <p:extLst>
      <p:ext uri="{BB962C8B-B14F-4D97-AF65-F5344CB8AC3E}">
        <p14:creationId xmlns:p14="http://schemas.microsoft.com/office/powerpoint/2010/main" val="2953808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05</a:t>
            </a:r>
          </a:p>
        </p:txBody>
      </p:sp>
      <p:sp>
        <p:nvSpPr>
          <p:cNvPr id="7" name="标题 6"/>
          <p:cNvSpPr>
            <a:spLocks noGrp="1"/>
          </p:cNvSpPr>
          <p:nvPr>
            <p:ph type="title"/>
            <p:custDataLst>
              <p:tags r:id="rId3"/>
            </p:custDataLst>
          </p:nvPr>
        </p:nvSpPr>
        <p:spPr/>
        <p:txBody>
          <a:bodyPr/>
          <a:lstStyle/>
          <a:p>
            <a:r>
              <a:rPr lang="zh-CN" altLang="en-US" dirty="0"/>
              <a:t>项目总结报告</a:t>
            </a:r>
          </a:p>
        </p:txBody>
      </p:sp>
    </p:spTree>
    <p:custDataLst>
      <p:tags r:id="rId1"/>
    </p:custDataLst>
    <p:extLst>
      <p:ext uri="{BB962C8B-B14F-4D97-AF65-F5344CB8AC3E}">
        <p14:creationId xmlns:p14="http://schemas.microsoft.com/office/powerpoint/2010/main" val="1915434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991200" y="5160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主要的完成内容</a:t>
            </a:r>
            <a:endParaRPr lang="zh-CN" altLang="zh-CN" dirty="0">
              <a:solidFill>
                <a:schemeClr val="accent1"/>
              </a:solidFill>
            </a:endParaRPr>
          </a:p>
        </p:txBody>
      </p:sp>
      <p:sp>
        <p:nvSpPr>
          <p:cNvPr id="2" name="矩形 1"/>
          <p:cNvSpPr/>
          <p:nvPr/>
        </p:nvSpPr>
        <p:spPr>
          <a:xfrm>
            <a:off x="991200" y="2083964"/>
            <a:ext cx="4656565" cy="2862322"/>
          </a:xfrm>
          <a:prstGeom prst="rect">
            <a:avLst/>
          </a:prstGeom>
        </p:spPr>
        <p:txBody>
          <a:bodyPr wrap="square">
            <a:spAutoFit/>
          </a:bodyPr>
          <a:lstStyle/>
          <a:p>
            <a:r>
              <a:rPr lang="zh-CN" altLang="zh-CN" dirty="0"/>
              <a:t>《</a:t>
            </a:r>
            <a:r>
              <a:rPr lang="en-US" altLang="zh-CN" dirty="0"/>
              <a:t>PRD-2016-G07-</a:t>
            </a:r>
            <a:r>
              <a:rPr lang="zh-CN" altLang="zh-CN" dirty="0"/>
              <a:t>可行性分析》</a:t>
            </a:r>
          </a:p>
          <a:p>
            <a:r>
              <a:rPr lang="zh-CN" altLang="zh-CN" dirty="0"/>
              <a:t>《</a:t>
            </a:r>
            <a:r>
              <a:rPr lang="en-US" altLang="zh-CN" dirty="0"/>
              <a:t>PRD-2016-G07-</a:t>
            </a:r>
            <a:r>
              <a:rPr lang="zh-CN" altLang="zh-CN" dirty="0"/>
              <a:t>项目章程》</a:t>
            </a:r>
          </a:p>
          <a:p>
            <a:r>
              <a:rPr lang="zh-CN" altLang="zh-CN" dirty="0"/>
              <a:t>《</a:t>
            </a:r>
            <a:r>
              <a:rPr lang="en-US" altLang="zh-CN" dirty="0"/>
              <a:t>PRD-2016-G07-</a:t>
            </a:r>
            <a:r>
              <a:rPr lang="zh-CN" altLang="zh-CN" dirty="0"/>
              <a:t>项目总体计划》</a:t>
            </a:r>
          </a:p>
          <a:p>
            <a:r>
              <a:rPr lang="zh-CN" altLang="zh-CN" dirty="0"/>
              <a:t>《</a:t>
            </a:r>
            <a:r>
              <a:rPr lang="en-US" altLang="zh-CN" dirty="0"/>
              <a:t>PRD-2016-G07-</a:t>
            </a:r>
            <a:r>
              <a:rPr lang="zh-CN" altLang="zh-CN" dirty="0"/>
              <a:t>需求工程项目计划》</a:t>
            </a:r>
          </a:p>
          <a:p>
            <a:r>
              <a:rPr lang="zh-CN" altLang="zh-CN" dirty="0"/>
              <a:t>《</a:t>
            </a:r>
            <a:r>
              <a:rPr lang="en-US" altLang="zh-CN" dirty="0"/>
              <a:t>PRD-2016-G07-QA</a:t>
            </a:r>
            <a:r>
              <a:rPr lang="zh-CN" altLang="zh-CN" dirty="0"/>
              <a:t>计划》</a:t>
            </a:r>
          </a:p>
          <a:p>
            <a:r>
              <a:rPr lang="zh-CN" altLang="zh-CN" dirty="0"/>
              <a:t>《</a:t>
            </a:r>
            <a:r>
              <a:rPr lang="en-US" altLang="zh-CN" dirty="0"/>
              <a:t>PRD-2016-G07-</a:t>
            </a:r>
            <a:r>
              <a:rPr lang="zh-CN" altLang="zh-CN" dirty="0"/>
              <a:t>前景与范围》</a:t>
            </a:r>
          </a:p>
          <a:p>
            <a:r>
              <a:rPr lang="zh-CN" altLang="zh-CN" dirty="0"/>
              <a:t>《</a:t>
            </a:r>
            <a:r>
              <a:rPr lang="en-US" altLang="zh-CN" dirty="0"/>
              <a:t>PRD-2016-G07-</a:t>
            </a:r>
            <a:r>
              <a:rPr lang="zh-CN" altLang="zh-CN" dirty="0"/>
              <a:t>用户群分类》</a:t>
            </a:r>
          </a:p>
          <a:p>
            <a:r>
              <a:rPr lang="zh-CN" altLang="zh-CN" dirty="0"/>
              <a:t>《</a:t>
            </a:r>
            <a:r>
              <a:rPr lang="en-US" altLang="zh-CN" dirty="0"/>
              <a:t>PRD-2016-G07-</a:t>
            </a:r>
            <a:r>
              <a:rPr lang="zh-CN" altLang="zh-CN" dirty="0"/>
              <a:t>用户代表确立》</a:t>
            </a:r>
          </a:p>
          <a:p>
            <a:r>
              <a:rPr lang="zh-CN" altLang="zh-CN" dirty="0"/>
              <a:t>网站初步界面原型设计</a:t>
            </a:r>
          </a:p>
          <a:p>
            <a:r>
              <a:rPr lang="zh-CN" altLang="zh-CN" dirty="0"/>
              <a:t>《</a:t>
            </a:r>
            <a:r>
              <a:rPr lang="en-US" altLang="zh-CN" dirty="0"/>
              <a:t>PRD-2016-G07-</a:t>
            </a:r>
            <a:r>
              <a:rPr lang="zh-CN" altLang="zh-CN" dirty="0"/>
              <a:t>软件需求规格说明书》</a:t>
            </a:r>
          </a:p>
        </p:txBody>
      </p:sp>
      <p:sp>
        <p:nvSpPr>
          <p:cNvPr id="3" name="矩形 2"/>
          <p:cNvSpPr/>
          <p:nvPr/>
        </p:nvSpPr>
        <p:spPr>
          <a:xfrm>
            <a:off x="5899376" y="2083964"/>
            <a:ext cx="6096000" cy="2862322"/>
          </a:xfrm>
          <a:prstGeom prst="rect">
            <a:avLst/>
          </a:prstGeom>
        </p:spPr>
        <p:txBody>
          <a:bodyPr>
            <a:spAutoFit/>
          </a:bodyPr>
          <a:lstStyle/>
          <a:p>
            <a:r>
              <a:rPr lang="zh-CN" altLang="zh-CN" dirty="0"/>
              <a:t>《</a:t>
            </a:r>
            <a:r>
              <a:rPr lang="en-US" altLang="zh-CN" dirty="0"/>
              <a:t>PRD-2016-G07-</a:t>
            </a:r>
            <a:r>
              <a:rPr lang="zh-CN" altLang="zh-CN" dirty="0"/>
              <a:t>用户手册》</a:t>
            </a:r>
          </a:p>
          <a:p>
            <a:r>
              <a:rPr lang="zh-CN" altLang="zh-CN" dirty="0"/>
              <a:t>《</a:t>
            </a:r>
            <a:r>
              <a:rPr lang="en-US" altLang="zh-CN" dirty="0"/>
              <a:t>PRD-2016-G07-</a:t>
            </a:r>
            <a:r>
              <a:rPr lang="zh-CN" altLang="zh-CN" dirty="0"/>
              <a:t>测试用例》</a:t>
            </a:r>
          </a:p>
          <a:p>
            <a:r>
              <a:rPr lang="zh-CN" altLang="zh-CN" dirty="0"/>
              <a:t>《</a:t>
            </a:r>
            <a:r>
              <a:rPr lang="en-US" altLang="zh-CN" dirty="0"/>
              <a:t>PRD-2016-G07-</a:t>
            </a:r>
            <a:r>
              <a:rPr lang="zh-CN" altLang="zh-CN" dirty="0"/>
              <a:t>需求变更委员会任命章程》</a:t>
            </a:r>
          </a:p>
          <a:p>
            <a:r>
              <a:rPr lang="zh-CN" altLang="zh-CN" dirty="0"/>
              <a:t>《</a:t>
            </a:r>
            <a:r>
              <a:rPr lang="en-US" altLang="zh-CN" dirty="0"/>
              <a:t>PRD-2016-G07-</a:t>
            </a:r>
            <a:r>
              <a:rPr lang="zh-CN" altLang="zh-CN" dirty="0"/>
              <a:t>需求变更请求报告》</a:t>
            </a:r>
          </a:p>
          <a:p>
            <a:r>
              <a:rPr lang="zh-CN" altLang="zh-CN" dirty="0"/>
              <a:t>《</a:t>
            </a:r>
            <a:r>
              <a:rPr lang="en-US" altLang="zh-CN" dirty="0"/>
              <a:t>PRD-2016-G07-</a:t>
            </a:r>
            <a:r>
              <a:rPr lang="zh-CN" altLang="zh-CN" dirty="0"/>
              <a:t>变更影响分析报告》</a:t>
            </a:r>
          </a:p>
          <a:p>
            <a:r>
              <a:rPr lang="zh-CN" altLang="zh-CN" dirty="0"/>
              <a:t>《</a:t>
            </a:r>
            <a:r>
              <a:rPr lang="en-US" altLang="zh-CN" dirty="0"/>
              <a:t>PRD-2016-G07-</a:t>
            </a:r>
            <a:r>
              <a:rPr lang="zh-CN" altLang="zh-CN" dirty="0"/>
              <a:t>系统设计与实现计划》</a:t>
            </a:r>
          </a:p>
          <a:p>
            <a:r>
              <a:rPr lang="zh-CN" altLang="zh-CN" dirty="0"/>
              <a:t>《</a:t>
            </a:r>
            <a:r>
              <a:rPr lang="en-US" altLang="zh-CN" dirty="0"/>
              <a:t>PRD-2016-G07-</a:t>
            </a:r>
            <a:r>
              <a:rPr lang="zh-CN" altLang="zh-CN" dirty="0"/>
              <a:t>安装与部署计划》</a:t>
            </a:r>
          </a:p>
          <a:p>
            <a:r>
              <a:rPr lang="zh-CN" altLang="zh-CN" dirty="0"/>
              <a:t>《</a:t>
            </a:r>
            <a:r>
              <a:rPr lang="en-US" altLang="zh-CN" dirty="0"/>
              <a:t>PRD-2016-G07-</a:t>
            </a:r>
            <a:r>
              <a:rPr lang="zh-CN" altLang="zh-CN" dirty="0"/>
              <a:t>测试计划》</a:t>
            </a:r>
          </a:p>
          <a:p>
            <a:r>
              <a:rPr lang="zh-CN" altLang="zh-CN" dirty="0"/>
              <a:t>《</a:t>
            </a:r>
            <a:r>
              <a:rPr lang="en-US" altLang="zh-CN" dirty="0"/>
              <a:t>PRD-2016-G07-</a:t>
            </a:r>
            <a:r>
              <a:rPr lang="zh-CN" altLang="zh-CN" dirty="0"/>
              <a:t>培训计划》</a:t>
            </a:r>
          </a:p>
          <a:p>
            <a:r>
              <a:rPr lang="zh-CN" altLang="zh-CN" dirty="0"/>
              <a:t>《</a:t>
            </a:r>
            <a:r>
              <a:rPr lang="en-US" altLang="zh-CN" dirty="0"/>
              <a:t>PRD-2016-G07-</a:t>
            </a:r>
            <a:r>
              <a:rPr lang="zh-CN" altLang="zh-CN" dirty="0"/>
              <a:t>系统维护计划》</a:t>
            </a:r>
          </a:p>
        </p:txBody>
      </p:sp>
    </p:spTree>
    <p:custDataLst>
      <p:tags r:id="rId1"/>
    </p:custDataLst>
    <p:extLst>
      <p:ext uri="{BB962C8B-B14F-4D97-AF65-F5344CB8AC3E}">
        <p14:creationId xmlns:p14="http://schemas.microsoft.com/office/powerpoint/2010/main" val="4141752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91200" y="5160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进度计划偏差</a:t>
            </a:r>
            <a:endParaRPr lang="zh-CN" altLang="zh-CN" dirty="0">
              <a:solidFill>
                <a:schemeClr val="accent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563223530"/>
              </p:ext>
            </p:extLst>
          </p:nvPr>
        </p:nvGraphicFramePr>
        <p:xfrm>
          <a:off x="307039" y="1445464"/>
          <a:ext cx="5461749" cy="3619826"/>
        </p:xfrm>
        <a:graphic>
          <a:graphicData uri="http://schemas.openxmlformats.org/drawingml/2006/table">
            <a:tbl>
              <a:tblPr firstRow="1" firstCol="1" bandRow="1">
                <a:tableStyleId>{5C22544A-7EE6-4342-B048-85BDC9FD1C3A}</a:tableStyleId>
              </a:tblPr>
              <a:tblGrid>
                <a:gridCol w="493043">
                  <a:extLst>
                    <a:ext uri="{9D8B030D-6E8A-4147-A177-3AD203B41FA5}">
                      <a16:colId xmlns:a16="http://schemas.microsoft.com/office/drawing/2014/main" val="20000"/>
                    </a:ext>
                  </a:extLst>
                </a:gridCol>
                <a:gridCol w="1192014">
                  <a:extLst>
                    <a:ext uri="{9D8B030D-6E8A-4147-A177-3AD203B41FA5}">
                      <a16:colId xmlns:a16="http://schemas.microsoft.com/office/drawing/2014/main" val="20001"/>
                    </a:ext>
                  </a:extLst>
                </a:gridCol>
                <a:gridCol w="2237502">
                  <a:extLst>
                    <a:ext uri="{9D8B030D-6E8A-4147-A177-3AD203B41FA5}">
                      <a16:colId xmlns:a16="http://schemas.microsoft.com/office/drawing/2014/main" val="20002"/>
                    </a:ext>
                  </a:extLst>
                </a:gridCol>
                <a:gridCol w="440240">
                  <a:extLst>
                    <a:ext uri="{9D8B030D-6E8A-4147-A177-3AD203B41FA5}">
                      <a16:colId xmlns:a16="http://schemas.microsoft.com/office/drawing/2014/main" val="20003"/>
                    </a:ext>
                  </a:extLst>
                </a:gridCol>
                <a:gridCol w="1098950">
                  <a:extLst>
                    <a:ext uri="{9D8B030D-6E8A-4147-A177-3AD203B41FA5}">
                      <a16:colId xmlns:a16="http://schemas.microsoft.com/office/drawing/2014/main" val="20004"/>
                    </a:ext>
                  </a:extLst>
                </a:gridCol>
              </a:tblGrid>
              <a:tr h="189703">
                <a:tc>
                  <a:txBody>
                    <a:bodyPr/>
                    <a:lstStyle/>
                    <a:p>
                      <a:pPr algn="ctr" fontAlgn="ctr">
                        <a:spcAft>
                          <a:spcPts val="0"/>
                        </a:spcAft>
                      </a:pPr>
                      <a:r>
                        <a:rPr lang="zh-CN" sz="1100" kern="100" dirty="0">
                          <a:effectLst/>
                        </a:rPr>
                        <a:t>序号</a:t>
                      </a:r>
                      <a:endParaRPr lang="zh-CN" sz="1100" kern="100" dirty="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日期</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内容</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周数</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负责人</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79405">
                <a:tc>
                  <a:txBody>
                    <a:bodyPr/>
                    <a:lstStyle/>
                    <a:p>
                      <a:pPr algn="ctr" fontAlgn="ctr">
                        <a:spcAft>
                          <a:spcPts val="0"/>
                        </a:spcAft>
                      </a:pPr>
                      <a:r>
                        <a:rPr lang="en-US" sz="1100" kern="100">
                          <a:effectLst/>
                        </a:rPr>
                        <a:t>M0</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16.9.28-16.10.16</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dirty="0">
                          <a:effectLst/>
                        </a:rPr>
                        <a:t>《可行性研究报告》</a:t>
                      </a:r>
                      <a:endParaRPr lang="zh-CN" sz="1100" kern="100" dirty="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3</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79405">
                <a:tc>
                  <a:txBody>
                    <a:bodyPr/>
                    <a:lstStyle/>
                    <a:p>
                      <a:pPr algn="ctr" fontAlgn="ctr">
                        <a:spcAft>
                          <a:spcPts val="0"/>
                        </a:spcAft>
                      </a:pPr>
                      <a:r>
                        <a:rPr lang="en-US" sz="1100" kern="100">
                          <a:effectLst/>
                        </a:rPr>
                        <a:t>M1</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16.10.17-16.10.30</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《项目章程》《项目总体计划》</a:t>
                      </a:r>
                    </a:p>
                    <a:p>
                      <a:pPr algn="ctr" fontAlgn="ctr">
                        <a:spcAft>
                          <a:spcPts val="0"/>
                        </a:spcAft>
                      </a:pPr>
                      <a:r>
                        <a:rPr lang="zh-CN" sz="1100" kern="100">
                          <a:effectLst/>
                        </a:rPr>
                        <a:t>《需求工程计划</a:t>
                      </a:r>
                      <a:r>
                        <a:rPr lang="en-US" sz="1100" kern="100">
                          <a:effectLst/>
                        </a:rPr>
                        <a:t>-</a:t>
                      </a:r>
                      <a:r>
                        <a:rPr lang="zh-CN" sz="1100" kern="100">
                          <a:effectLst/>
                        </a:rPr>
                        <a:t>初步》《</a:t>
                      </a:r>
                      <a:r>
                        <a:rPr lang="en-US" sz="1100" kern="100">
                          <a:effectLst/>
                        </a:rPr>
                        <a:t>QA</a:t>
                      </a:r>
                      <a:r>
                        <a:rPr lang="zh-CN" sz="1100" kern="100">
                          <a:effectLst/>
                        </a:rPr>
                        <a:t>计划》</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4-5</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林初煌、谢蕾</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198736">
                <a:tc>
                  <a:txBody>
                    <a:bodyPr/>
                    <a:lstStyle/>
                    <a:p>
                      <a:pPr algn="ctr" fontAlgn="ctr">
                        <a:spcAft>
                          <a:spcPts val="0"/>
                        </a:spcAft>
                      </a:pPr>
                      <a:r>
                        <a:rPr lang="en-US" sz="1100" kern="100">
                          <a:effectLst/>
                        </a:rPr>
                        <a:t>M2</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16.10.23-16.11.6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《需求工程计划》修改及评审</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5-6</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198736">
                <a:tc>
                  <a:txBody>
                    <a:bodyPr/>
                    <a:lstStyle/>
                    <a:p>
                      <a:pPr algn="ctr" fontAlgn="ctr">
                        <a:spcAft>
                          <a:spcPts val="0"/>
                        </a:spcAft>
                      </a:pPr>
                      <a:r>
                        <a:rPr lang="en-US" sz="1100" kern="100">
                          <a:effectLst/>
                        </a:rPr>
                        <a:t>M3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16.11.7-16.11.13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计划评审《需求工程计划》讲解</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7</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198736">
                <a:tc>
                  <a:txBody>
                    <a:bodyPr/>
                    <a:lstStyle/>
                    <a:p>
                      <a:pPr algn="ctr" fontAlgn="ctr">
                        <a:spcAft>
                          <a:spcPts val="0"/>
                        </a:spcAft>
                      </a:pPr>
                      <a:r>
                        <a:rPr lang="en-US" sz="1100" kern="100">
                          <a:effectLst/>
                        </a:rPr>
                        <a:t>M4</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16.12.5-16.12.11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《需求规格说明书》修改及评审</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596209">
                <a:tc>
                  <a:txBody>
                    <a:bodyPr/>
                    <a:lstStyle/>
                    <a:p>
                      <a:pPr algn="ctr" fontAlgn="ctr">
                        <a:spcAft>
                          <a:spcPts val="0"/>
                        </a:spcAft>
                      </a:pPr>
                      <a:r>
                        <a:rPr lang="en-US" sz="1100" kern="100">
                          <a:effectLst/>
                        </a:rPr>
                        <a:t>M5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16.12.12-17.1.1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《软件需求变更文档》 《软件需求变更文档》修改及评审、系统设计与实现计划</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12-14</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黄令成、陈宣帆</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r h="198736">
                <a:tc>
                  <a:txBody>
                    <a:bodyPr/>
                    <a:lstStyle/>
                    <a:p>
                      <a:pPr algn="ctr" fontAlgn="ctr">
                        <a:spcAft>
                          <a:spcPts val="0"/>
                        </a:spcAft>
                      </a:pPr>
                      <a:r>
                        <a:rPr lang="en-US" sz="1100" kern="100">
                          <a:effectLst/>
                        </a:rPr>
                        <a:t>M6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17.1.1-17.1.8</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《软件概要设计说明》</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黄令成</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7"/>
                  </a:ext>
                </a:extLst>
              </a:tr>
              <a:tr h="397472">
                <a:tc>
                  <a:txBody>
                    <a:bodyPr/>
                    <a:lstStyle/>
                    <a:p>
                      <a:pPr algn="ctr" fontAlgn="ctr">
                        <a:spcAft>
                          <a:spcPts val="0"/>
                        </a:spcAft>
                      </a:pPr>
                      <a:r>
                        <a:rPr lang="en-US" sz="1100" kern="100">
                          <a:effectLst/>
                        </a:rPr>
                        <a:t>M7</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17.1.8-17.1.15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《测试计划》《安装部署计划》</a:t>
                      </a:r>
                      <a:endParaRPr lang="zh-CN" sz="1100" kern="100">
                        <a:effectLst/>
                      </a:endParaRPr>
                    </a:p>
                    <a:p>
                      <a:pPr algn="ctr">
                        <a:spcAft>
                          <a:spcPts val="0"/>
                        </a:spcAft>
                      </a:pPr>
                      <a:r>
                        <a:rPr lang="zh-CN" sz="1200" kern="100">
                          <a:effectLst/>
                        </a:rPr>
                        <a:t>《培训计划》《系统维护计划》</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黄昕晰</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8"/>
                  </a:ext>
                </a:extLst>
              </a:tr>
              <a:tr h="397472">
                <a:tc>
                  <a:txBody>
                    <a:bodyPr/>
                    <a:lstStyle/>
                    <a:p>
                      <a:pPr algn="ctr" fontAlgn="ctr">
                        <a:spcAft>
                          <a:spcPts val="0"/>
                        </a:spcAft>
                      </a:pPr>
                      <a:r>
                        <a:rPr lang="en-US" sz="1100" kern="100">
                          <a:effectLst/>
                        </a:rPr>
                        <a:t>M8</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17.1.16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《项目总结报告》、《项目总结报告》答辩并评审、经验总结</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dirty="0">
                          <a:effectLst/>
                        </a:rPr>
                        <a:t>林初煌</a:t>
                      </a:r>
                      <a:endParaRPr lang="zh-CN" sz="11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9"/>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760713013"/>
              </p:ext>
            </p:extLst>
          </p:nvPr>
        </p:nvGraphicFramePr>
        <p:xfrm>
          <a:off x="6249000" y="1412295"/>
          <a:ext cx="5544072" cy="3624980"/>
        </p:xfrm>
        <a:graphic>
          <a:graphicData uri="http://schemas.openxmlformats.org/drawingml/2006/table">
            <a:tbl>
              <a:tblPr firstRow="1" firstCol="1" bandRow="1">
                <a:tableStyleId>{5C22544A-7EE6-4342-B048-85BDC9FD1C3A}</a:tableStyleId>
              </a:tblPr>
              <a:tblGrid>
                <a:gridCol w="500474">
                  <a:extLst>
                    <a:ext uri="{9D8B030D-6E8A-4147-A177-3AD203B41FA5}">
                      <a16:colId xmlns:a16="http://schemas.microsoft.com/office/drawing/2014/main" val="20000"/>
                    </a:ext>
                  </a:extLst>
                </a:gridCol>
                <a:gridCol w="1209981">
                  <a:extLst>
                    <a:ext uri="{9D8B030D-6E8A-4147-A177-3AD203B41FA5}">
                      <a16:colId xmlns:a16="http://schemas.microsoft.com/office/drawing/2014/main" val="20001"/>
                    </a:ext>
                  </a:extLst>
                </a:gridCol>
                <a:gridCol w="2271227">
                  <a:extLst>
                    <a:ext uri="{9D8B030D-6E8A-4147-A177-3AD203B41FA5}">
                      <a16:colId xmlns:a16="http://schemas.microsoft.com/office/drawing/2014/main" val="20002"/>
                    </a:ext>
                  </a:extLst>
                </a:gridCol>
                <a:gridCol w="446876">
                  <a:extLst>
                    <a:ext uri="{9D8B030D-6E8A-4147-A177-3AD203B41FA5}">
                      <a16:colId xmlns:a16="http://schemas.microsoft.com/office/drawing/2014/main" val="20003"/>
                    </a:ext>
                  </a:extLst>
                </a:gridCol>
                <a:gridCol w="1115514">
                  <a:extLst>
                    <a:ext uri="{9D8B030D-6E8A-4147-A177-3AD203B41FA5}">
                      <a16:colId xmlns:a16="http://schemas.microsoft.com/office/drawing/2014/main" val="20004"/>
                    </a:ext>
                  </a:extLst>
                </a:gridCol>
              </a:tblGrid>
              <a:tr h="171874">
                <a:tc>
                  <a:txBody>
                    <a:bodyPr/>
                    <a:lstStyle/>
                    <a:p>
                      <a:pPr algn="ctr" fontAlgn="ctr">
                        <a:spcAft>
                          <a:spcPts val="0"/>
                        </a:spcAft>
                      </a:pPr>
                      <a:r>
                        <a:rPr lang="zh-CN" sz="1100" kern="100" dirty="0">
                          <a:effectLst/>
                        </a:rPr>
                        <a:t>序号</a:t>
                      </a:r>
                      <a:endParaRPr lang="zh-CN" sz="1100" kern="100" dirty="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日期</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内容</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周数</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负责人</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43748">
                <a:tc>
                  <a:txBody>
                    <a:bodyPr/>
                    <a:lstStyle/>
                    <a:p>
                      <a:pPr algn="ctr" fontAlgn="ctr">
                        <a:spcAft>
                          <a:spcPts val="0"/>
                        </a:spcAft>
                      </a:pPr>
                      <a:r>
                        <a:rPr lang="en-US" sz="1100" kern="100">
                          <a:effectLst/>
                        </a:rPr>
                        <a:t>M0</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dirty="0">
                          <a:effectLst/>
                        </a:rPr>
                        <a:t>16.9.28-16.10.16</a:t>
                      </a:r>
                      <a:endParaRPr lang="zh-CN" sz="1100" kern="100" dirty="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《可行性研究报告》</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3</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515622">
                <a:tc>
                  <a:txBody>
                    <a:bodyPr/>
                    <a:lstStyle/>
                    <a:p>
                      <a:pPr algn="ctr" fontAlgn="ctr">
                        <a:spcAft>
                          <a:spcPts val="0"/>
                        </a:spcAft>
                      </a:pPr>
                      <a:r>
                        <a:rPr lang="en-US" sz="1100" kern="100">
                          <a:effectLst/>
                        </a:rPr>
                        <a:t>M1</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16.10.17-16.10.30</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《项目章程》《项目总体计划》</a:t>
                      </a:r>
                    </a:p>
                    <a:p>
                      <a:pPr algn="ctr" fontAlgn="ctr">
                        <a:spcAft>
                          <a:spcPts val="0"/>
                        </a:spcAft>
                      </a:pPr>
                      <a:r>
                        <a:rPr lang="zh-CN" sz="1100" kern="100">
                          <a:effectLst/>
                        </a:rPr>
                        <a:t>《需求工程计划</a:t>
                      </a:r>
                      <a:r>
                        <a:rPr lang="en-US" sz="1100" kern="100">
                          <a:effectLst/>
                        </a:rPr>
                        <a:t>-</a:t>
                      </a:r>
                      <a:r>
                        <a:rPr lang="zh-CN" sz="1100" kern="100">
                          <a:effectLst/>
                        </a:rPr>
                        <a:t>初步》《</a:t>
                      </a:r>
                      <a:r>
                        <a:rPr lang="en-US" sz="1100" kern="100">
                          <a:effectLst/>
                        </a:rPr>
                        <a:t>QA</a:t>
                      </a:r>
                      <a:r>
                        <a:rPr lang="zh-CN" sz="1100" kern="100">
                          <a:effectLst/>
                        </a:rPr>
                        <a:t>计划》</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en-US" sz="1100" kern="100">
                          <a:effectLst/>
                        </a:rPr>
                        <a:t>4-5</a:t>
                      </a:r>
                      <a:endParaRPr lang="zh-CN" sz="1100" kern="100">
                        <a:effectLst/>
                        <a:latin typeface="Calibri"/>
                        <a:ea typeface="宋体"/>
                        <a:cs typeface="Times New Roman"/>
                      </a:endParaRPr>
                    </a:p>
                  </a:txBody>
                  <a:tcPr marL="68580" marR="68580" marT="0" marB="0" anchor="ctr"/>
                </a:tc>
                <a:tc>
                  <a:txBody>
                    <a:bodyPr/>
                    <a:lstStyle/>
                    <a:p>
                      <a:pPr algn="ctr" fontAlgn="ctr">
                        <a:spcAft>
                          <a:spcPts val="0"/>
                        </a:spcAft>
                      </a:pPr>
                      <a:r>
                        <a:rPr lang="zh-CN" sz="1100" kern="100">
                          <a:effectLst/>
                        </a:rPr>
                        <a:t>林初煌、谢蕾</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43748">
                <a:tc>
                  <a:txBody>
                    <a:bodyPr/>
                    <a:lstStyle/>
                    <a:p>
                      <a:pPr algn="ctr" fontAlgn="ctr">
                        <a:spcAft>
                          <a:spcPts val="0"/>
                        </a:spcAft>
                      </a:pPr>
                      <a:r>
                        <a:rPr lang="en-US" sz="1100" kern="100">
                          <a:effectLst/>
                        </a:rPr>
                        <a:t>M2</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16.10.23-16.11.6</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《需求工程计划》修改及评审</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5-6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74998">
                <a:tc>
                  <a:txBody>
                    <a:bodyPr/>
                    <a:lstStyle/>
                    <a:p>
                      <a:pPr algn="ctr" fontAlgn="ctr">
                        <a:spcAft>
                          <a:spcPts val="0"/>
                        </a:spcAft>
                      </a:pPr>
                      <a:r>
                        <a:rPr lang="en-US" sz="1100" kern="100">
                          <a:effectLst/>
                        </a:rPr>
                        <a:t>M3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dirty="0">
                          <a:effectLst/>
                        </a:rPr>
                        <a:t>16.11.7-16.11.13</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计划评审《需求工程计划》讲解</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7</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374998">
                <a:tc>
                  <a:txBody>
                    <a:bodyPr/>
                    <a:lstStyle/>
                    <a:p>
                      <a:pPr algn="ctr" fontAlgn="ctr">
                        <a:spcAft>
                          <a:spcPts val="0"/>
                        </a:spcAft>
                      </a:pPr>
                      <a:r>
                        <a:rPr lang="en-US" sz="1100" kern="100">
                          <a:effectLst/>
                        </a:rPr>
                        <a:t>M4</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16.12.5-16.12.11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dirty="0">
                          <a:effectLst/>
                        </a:rPr>
                        <a:t>《需求规格说明书》修改及评审</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11</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林初煌</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562497">
                <a:tc>
                  <a:txBody>
                    <a:bodyPr/>
                    <a:lstStyle/>
                    <a:p>
                      <a:pPr algn="ctr" fontAlgn="ctr">
                        <a:spcAft>
                          <a:spcPts val="0"/>
                        </a:spcAft>
                      </a:pPr>
                      <a:r>
                        <a:rPr lang="en-US" sz="1100" kern="100">
                          <a:effectLst/>
                        </a:rPr>
                        <a:t>M5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16.12.12-17.1.3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dirty="0">
                          <a:effectLst/>
                        </a:rPr>
                        <a:t>《软件需求变更文档》 《软件需求变更文档》修改及评审、《系统设计与实现计划》</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12-15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黄令成、陈宣帆</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r h="374998">
                <a:tc>
                  <a:txBody>
                    <a:bodyPr/>
                    <a:lstStyle/>
                    <a:p>
                      <a:pPr algn="ctr" fontAlgn="ctr">
                        <a:spcAft>
                          <a:spcPts val="0"/>
                        </a:spcAft>
                      </a:pPr>
                      <a:r>
                        <a:rPr lang="en-US" sz="1100" kern="100">
                          <a:effectLst/>
                        </a:rPr>
                        <a:t>M6</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截止至</a:t>
                      </a:r>
                      <a:r>
                        <a:rPr lang="en-US" sz="1100" kern="100">
                          <a:effectLst/>
                        </a:rPr>
                        <a:t>17.1.3</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dirty="0">
                          <a:effectLst/>
                        </a:rPr>
                        <a:t>《测试计划》《安装部署计划》</a:t>
                      </a:r>
                      <a:endParaRPr lang="zh-CN" sz="1100" kern="100" dirty="0">
                        <a:effectLst/>
                      </a:endParaRPr>
                    </a:p>
                    <a:p>
                      <a:pPr algn="ctr">
                        <a:spcAft>
                          <a:spcPts val="0"/>
                        </a:spcAft>
                      </a:pPr>
                      <a:r>
                        <a:rPr lang="zh-CN" sz="1200" kern="100" dirty="0">
                          <a:effectLst/>
                        </a:rPr>
                        <a:t>《培训计划》《系统维护计划》</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a:effectLst/>
                        </a:rPr>
                        <a:t>黄昕晰</a:t>
                      </a:r>
                      <a:endParaRPr lang="zh-CN" sz="1100" kern="100">
                        <a:effectLst/>
                        <a:latin typeface="Calibri"/>
                        <a:ea typeface="宋体"/>
                        <a:cs typeface="Times New Roman"/>
                      </a:endParaRPr>
                    </a:p>
                  </a:txBody>
                  <a:tcPr marL="68580" marR="68580" marT="0" marB="0" anchor="ctr"/>
                </a:tc>
                <a:extLst>
                  <a:ext uri="{0D108BD9-81ED-4DB2-BD59-A6C34878D82A}">
                    <a16:rowId xmlns:a16="http://schemas.microsoft.com/office/drawing/2014/main" val="10007"/>
                  </a:ext>
                </a:extLst>
              </a:tr>
              <a:tr h="562497">
                <a:tc>
                  <a:txBody>
                    <a:bodyPr/>
                    <a:lstStyle/>
                    <a:p>
                      <a:pPr algn="ctr" fontAlgn="ctr">
                        <a:spcAft>
                          <a:spcPts val="0"/>
                        </a:spcAft>
                      </a:pPr>
                      <a:r>
                        <a:rPr lang="en-US" sz="1100" kern="100" dirty="0">
                          <a:effectLst/>
                        </a:rPr>
                        <a:t>M7</a:t>
                      </a:r>
                      <a:endParaRPr lang="zh-CN" sz="1100" kern="100" dirty="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17.1.3-17.1.4</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200" kern="100">
                          <a:effectLst/>
                        </a:rPr>
                        <a:t>《项目总结报告》、《项目总结报告》答辩并评审、经验总结</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en-US" sz="1100" kern="100">
                          <a:effectLst/>
                        </a:rPr>
                        <a:t>15</a:t>
                      </a:r>
                      <a:endParaRPr lang="zh-CN" sz="1100" kern="100">
                        <a:effectLst/>
                        <a:latin typeface="Calibri"/>
                        <a:ea typeface="宋体"/>
                        <a:cs typeface="Times New Roman"/>
                      </a:endParaRPr>
                    </a:p>
                  </a:txBody>
                  <a:tcPr marL="68580" marR="68580" marT="0" marB="0" anchor="ctr"/>
                </a:tc>
                <a:tc>
                  <a:txBody>
                    <a:bodyPr/>
                    <a:lstStyle/>
                    <a:p>
                      <a:pPr algn="ctr">
                        <a:spcAft>
                          <a:spcPts val="0"/>
                        </a:spcAft>
                      </a:pPr>
                      <a:r>
                        <a:rPr lang="zh-CN" sz="1100" kern="100" dirty="0">
                          <a:effectLst/>
                        </a:rPr>
                        <a:t>林初煌</a:t>
                      </a:r>
                      <a:endParaRPr lang="zh-CN" sz="1100" kern="1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5" name="TextBox 4"/>
          <p:cNvSpPr txBox="1"/>
          <p:nvPr/>
        </p:nvSpPr>
        <p:spPr>
          <a:xfrm>
            <a:off x="2366683" y="5238982"/>
            <a:ext cx="1909482" cy="369332"/>
          </a:xfrm>
          <a:prstGeom prst="rect">
            <a:avLst/>
          </a:prstGeom>
          <a:noFill/>
        </p:spPr>
        <p:txBody>
          <a:bodyPr wrap="square" rtlCol="0">
            <a:spAutoFit/>
          </a:bodyPr>
          <a:lstStyle/>
          <a:p>
            <a:r>
              <a:rPr lang="zh-CN" altLang="en-US" dirty="0"/>
              <a:t>原定计划</a:t>
            </a:r>
          </a:p>
        </p:txBody>
      </p:sp>
      <p:sp>
        <p:nvSpPr>
          <p:cNvPr id="7" name="TextBox 6"/>
          <p:cNvSpPr txBox="1"/>
          <p:nvPr/>
        </p:nvSpPr>
        <p:spPr>
          <a:xfrm>
            <a:off x="8543365" y="5243465"/>
            <a:ext cx="1909482" cy="369332"/>
          </a:xfrm>
          <a:prstGeom prst="rect">
            <a:avLst/>
          </a:prstGeom>
          <a:noFill/>
        </p:spPr>
        <p:txBody>
          <a:bodyPr wrap="square" rtlCol="0">
            <a:spAutoFit/>
          </a:bodyPr>
          <a:lstStyle/>
          <a:p>
            <a:r>
              <a:rPr lang="zh-CN" altLang="en-US" dirty="0"/>
              <a:t>实际情况</a:t>
            </a:r>
          </a:p>
        </p:txBody>
      </p:sp>
      <p:sp>
        <p:nvSpPr>
          <p:cNvPr id="8" name="矩形 7"/>
          <p:cNvSpPr/>
          <p:nvPr/>
        </p:nvSpPr>
        <p:spPr>
          <a:xfrm>
            <a:off x="2043953" y="5608314"/>
            <a:ext cx="7992035" cy="923330"/>
          </a:xfrm>
          <a:prstGeom prst="rect">
            <a:avLst/>
          </a:prstGeom>
        </p:spPr>
        <p:txBody>
          <a:bodyPr wrap="square">
            <a:spAutoFit/>
          </a:bodyPr>
          <a:lstStyle/>
          <a:p>
            <a:r>
              <a:rPr lang="zh-CN" altLang="zh-CN" dirty="0"/>
              <a:t>总体进度周数相比原计划减少一周。原进度预计在十二周进行软件需求规格说明书的审核与基线发布，现进度将该内容延迟了两周至第十四周。去除了《软件概要设计》，其后的内容都提前一周。</a:t>
            </a:r>
          </a:p>
        </p:txBody>
      </p:sp>
    </p:spTree>
    <p:custDataLst>
      <p:tags r:id="rId1"/>
    </p:custDataLst>
    <p:extLst>
      <p:ext uri="{BB962C8B-B14F-4D97-AF65-F5344CB8AC3E}">
        <p14:creationId xmlns:p14="http://schemas.microsoft.com/office/powerpoint/2010/main" val="165966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991200" y="5160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经费预算偏差</a:t>
            </a:r>
            <a:endParaRPr lang="zh-CN" altLang="zh-CN" dirty="0">
              <a:solidFill>
                <a:schemeClr val="accent1"/>
              </a:solidFill>
            </a:endParaRPr>
          </a:p>
        </p:txBody>
      </p:sp>
      <p:sp>
        <p:nvSpPr>
          <p:cNvPr id="5" name="TextBox 4"/>
          <p:cNvSpPr txBox="1"/>
          <p:nvPr/>
        </p:nvSpPr>
        <p:spPr>
          <a:xfrm>
            <a:off x="2510717" y="4230452"/>
            <a:ext cx="1909482" cy="369332"/>
          </a:xfrm>
          <a:prstGeom prst="rect">
            <a:avLst/>
          </a:prstGeom>
          <a:noFill/>
        </p:spPr>
        <p:txBody>
          <a:bodyPr wrap="square" rtlCol="0">
            <a:spAutoFit/>
          </a:bodyPr>
          <a:lstStyle/>
          <a:p>
            <a:r>
              <a:rPr lang="zh-CN" altLang="en-US" dirty="0"/>
              <a:t>原定预算</a:t>
            </a:r>
          </a:p>
        </p:txBody>
      </p:sp>
      <p:graphicFrame>
        <p:nvGraphicFramePr>
          <p:cNvPr id="4" name="表格 3"/>
          <p:cNvGraphicFramePr>
            <a:graphicFrameLocks noGrp="1"/>
          </p:cNvGraphicFramePr>
          <p:nvPr>
            <p:extLst>
              <p:ext uri="{D42A27DB-BD31-4B8C-83A1-F6EECF244321}">
                <p14:modId xmlns:p14="http://schemas.microsoft.com/office/powerpoint/2010/main" val="3592745261"/>
              </p:ext>
            </p:extLst>
          </p:nvPr>
        </p:nvGraphicFramePr>
        <p:xfrm>
          <a:off x="991200" y="2402082"/>
          <a:ext cx="4926666" cy="1463040"/>
        </p:xfrm>
        <a:graphic>
          <a:graphicData uri="http://schemas.openxmlformats.org/drawingml/2006/table">
            <a:tbl>
              <a:tblPr firstRow="1" firstCol="1" bandRow="1">
                <a:tableStyleId>{5C22544A-7EE6-4342-B048-85BDC9FD1C3A}</a:tableStyleId>
              </a:tblPr>
              <a:tblGrid>
                <a:gridCol w="3039035">
                  <a:extLst>
                    <a:ext uri="{9D8B030D-6E8A-4147-A177-3AD203B41FA5}">
                      <a16:colId xmlns:a16="http://schemas.microsoft.com/office/drawing/2014/main" val="20000"/>
                    </a:ext>
                  </a:extLst>
                </a:gridCol>
                <a:gridCol w="1887631">
                  <a:extLst>
                    <a:ext uri="{9D8B030D-6E8A-4147-A177-3AD203B41FA5}">
                      <a16:colId xmlns:a16="http://schemas.microsoft.com/office/drawing/2014/main" val="20001"/>
                    </a:ext>
                  </a:extLst>
                </a:gridCol>
              </a:tblGrid>
              <a:tr h="0">
                <a:tc>
                  <a:txBody>
                    <a:bodyPr/>
                    <a:lstStyle/>
                    <a:p>
                      <a:pPr marL="716915" indent="83185" algn="just">
                        <a:spcAft>
                          <a:spcPts val="0"/>
                        </a:spcAft>
                      </a:pPr>
                      <a:r>
                        <a:rPr lang="en-US" sz="1600" kern="100" dirty="0">
                          <a:effectLst/>
                        </a:rPr>
                        <a:t> </a:t>
                      </a:r>
                      <a:endParaRPr lang="zh-CN" sz="1600" kern="100" dirty="0">
                        <a:effectLst/>
                        <a:latin typeface="Calibri"/>
                        <a:ea typeface="宋体"/>
                        <a:cs typeface="Times New Roman"/>
                      </a:endParaRPr>
                    </a:p>
                  </a:txBody>
                  <a:tcPr marL="68580" marR="68580" marT="0" marB="0"/>
                </a:tc>
                <a:tc>
                  <a:txBody>
                    <a:bodyPr/>
                    <a:lstStyle/>
                    <a:p>
                      <a:pPr marL="716915" indent="83185" algn="just">
                        <a:spcAft>
                          <a:spcPts val="0"/>
                        </a:spcAft>
                      </a:pPr>
                      <a:r>
                        <a:rPr lang="zh-CN" sz="1600" kern="100" dirty="0">
                          <a:effectLst/>
                        </a:rPr>
                        <a:t>价格</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716915" indent="83185" algn="just">
                        <a:spcAft>
                          <a:spcPts val="0"/>
                        </a:spcAft>
                      </a:pPr>
                      <a:r>
                        <a:rPr lang="zh-CN" sz="1600" kern="100" dirty="0">
                          <a:effectLst/>
                        </a:rPr>
                        <a:t>服务器域名采购</a:t>
                      </a:r>
                      <a:endParaRPr lang="zh-CN" sz="1600" kern="100" dirty="0">
                        <a:effectLst/>
                        <a:latin typeface="Calibri"/>
                        <a:ea typeface="宋体"/>
                        <a:cs typeface="Times New Roman"/>
                      </a:endParaRPr>
                    </a:p>
                  </a:txBody>
                  <a:tcPr marL="68580" marR="68580" marT="0" marB="0"/>
                </a:tc>
                <a:tc>
                  <a:txBody>
                    <a:bodyPr/>
                    <a:lstStyle/>
                    <a:p>
                      <a:pPr marL="716915" indent="83185" algn="just">
                        <a:spcAft>
                          <a:spcPts val="0"/>
                        </a:spcAft>
                      </a:pPr>
                      <a:r>
                        <a:rPr lang="en-US" sz="1600" kern="100" dirty="0">
                          <a:effectLst/>
                        </a:rPr>
                        <a:t>800</a:t>
                      </a:r>
                      <a:r>
                        <a:rPr lang="zh-CN" sz="1600" kern="100" dirty="0">
                          <a:effectLst/>
                        </a:rPr>
                        <a:t>元</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716915" indent="83185" algn="just">
                        <a:spcAft>
                          <a:spcPts val="0"/>
                        </a:spcAft>
                      </a:pPr>
                      <a:r>
                        <a:rPr lang="zh-CN" sz="1600" kern="100" dirty="0">
                          <a:effectLst/>
                        </a:rPr>
                        <a:t>需求部分支出</a:t>
                      </a:r>
                      <a:endParaRPr lang="zh-CN" sz="1600" kern="100" dirty="0">
                        <a:effectLst/>
                        <a:latin typeface="Calibri"/>
                        <a:ea typeface="宋体"/>
                        <a:cs typeface="Times New Roman"/>
                      </a:endParaRPr>
                    </a:p>
                  </a:txBody>
                  <a:tcPr marL="68580" marR="68580" marT="0" marB="0"/>
                </a:tc>
                <a:tc>
                  <a:txBody>
                    <a:bodyPr/>
                    <a:lstStyle/>
                    <a:p>
                      <a:pPr marL="716915" indent="83185" algn="just">
                        <a:spcAft>
                          <a:spcPts val="0"/>
                        </a:spcAft>
                      </a:pPr>
                      <a:r>
                        <a:rPr lang="en-US" sz="1600" kern="100">
                          <a:effectLst/>
                        </a:rPr>
                        <a:t>800</a:t>
                      </a:r>
                      <a:r>
                        <a:rPr lang="zh-CN" sz="1600" kern="100">
                          <a:effectLst/>
                        </a:rPr>
                        <a:t>元</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716915" indent="83185" algn="just">
                        <a:spcAft>
                          <a:spcPts val="0"/>
                        </a:spcAft>
                      </a:pPr>
                      <a:r>
                        <a:rPr lang="zh-CN" sz="1600" kern="100" dirty="0">
                          <a:effectLst/>
                        </a:rPr>
                        <a:t>风险资金</a:t>
                      </a:r>
                      <a:endParaRPr lang="zh-CN" sz="1600" kern="100" dirty="0">
                        <a:effectLst/>
                        <a:latin typeface="Calibri"/>
                        <a:ea typeface="宋体"/>
                        <a:cs typeface="Times New Roman"/>
                      </a:endParaRPr>
                    </a:p>
                  </a:txBody>
                  <a:tcPr marL="68580" marR="68580" marT="0" marB="0"/>
                </a:tc>
                <a:tc>
                  <a:txBody>
                    <a:bodyPr/>
                    <a:lstStyle/>
                    <a:p>
                      <a:pPr marL="716915" indent="83185" algn="just">
                        <a:spcAft>
                          <a:spcPts val="0"/>
                        </a:spcAft>
                      </a:pPr>
                      <a:r>
                        <a:rPr lang="en-US" sz="1600" kern="100">
                          <a:effectLst/>
                        </a:rPr>
                        <a:t>500</a:t>
                      </a:r>
                      <a:r>
                        <a:rPr lang="zh-CN" sz="1600" kern="100">
                          <a:effectLst/>
                        </a:rPr>
                        <a:t>元</a:t>
                      </a:r>
                      <a:endParaRPr lang="zh-CN" sz="1600" kern="10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0">
                <a:tc>
                  <a:txBody>
                    <a:bodyPr/>
                    <a:lstStyle/>
                    <a:p>
                      <a:pPr marL="716915" indent="83185" algn="just">
                        <a:spcAft>
                          <a:spcPts val="0"/>
                        </a:spcAft>
                      </a:pPr>
                      <a:r>
                        <a:rPr lang="zh-CN" sz="1600" kern="100" dirty="0">
                          <a:effectLst/>
                        </a:rPr>
                        <a:t>软件费用</a:t>
                      </a:r>
                      <a:endParaRPr lang="zh-CN" sz="1600" kern="100" dirty="0">
                        <a:effectLst/>
                        <a:latin typeface="Calibri"/>
                        <a:ea typeface="宋体"/>
                        <a:cs typeface="Times New Roman"/>
                      </a:endParaRPr>
                    </a:p>
                  </a:txBody>
                  <a:tcPr marL="68580" marR="68580" marT="0" marB="0"/>
                </a:tc>
                <a:tc>
                  <a:txBody>
                    <a:bodyPr/>
                    <a:lstStyle/>
                    <a:p>
                      <a:pPr marL="716915" indent="83185" algn="just">
                        <a:spcAft>
                          <a:spcPts val="0"/>
                        </a:spcAft>
                      </a:pPr>
                      <a:r>
                        <a:rPr lang="en-US" sz="1600" kern="100" dirty="0">
                          <a:effectLst/>
                        </a:rPr>
                        <a:t>300</a:t>
                      </a:r>
                      <a:r>
                        <a:rPr lang="zh-CN" sz="1600" kern="100" dirty="0">
                          <a:effectLst/>
                        </a:rPr>
                        <a:t>元</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0">
                <a:tc>
                  <a:txBody>
                    <a:bodyPr/>
                    <a:lstStyle/>
                    <a:p>
                      <a:pPr marL="716915" indent="83185" algn="just">
                        <a:spcAft>
                          <a:spcPts val="0"/>
                        </a:spcAft>
                      </a:pPr>
                      <a:r>
                        <a:rPr lang="zh-CN" sz="1600" kern="100">
                          <a:effectLst/>
                        </a:rPr>
                        <a:t>总价</a:t>
                      </a:r>
                      <a:endParaRPr lang="zh-CN" sz="1600" kern="100">
                        <a:effectLst/>
                        <a:latin typeface="Calibri"/>
                        <a:ea typeface="宋体"/>
                        <a:cs typeface="Times New Roman"/>
                      </a:endParaRPr>
                    </a:p>
                  </a:txBody>
                  <a:tcPr marL="68580" marR="68580" marT="0" marB="0"/>
                </a:tc>
                <a:tc>
                  <a:txBody>
                    <a:bodyPr/>
                    <a:lstStyle/>
                    <a:p>
                      <a:pPr marL="716915" indent="83185" algn="just">
                        <a:spcAft>
                          <a:spcPts val="0"/>
                        </a:spcAft>
                      </a:pPr>
                      <a:r>
                        <a:rPr lang="en-US" sz="1600" kern="100" dirty="0">
                          <a:effectLst/>
                        </a:rPr>
                        <a:t>2400</a:t>
                      </a:r>
                      <a:r>
                        <a:rPr lang="zh-CN" sz="1600" kern="100" dirty="0">
                          <a:effectLst/>
                        </a:rPr>
                        <a:t>元</a:t>
                      </a:r>
                      <a:endParaRPr lang="zh-CN" sz="16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9" name="矩形 8"/>
          <p:cNvSpPr/>
          <p:nvPr/>
        </p:nvSpPr>
        <p:spPr>
          <a:xfrm>
            <a:off x="6568888" y="2537953"/>
            <a:ext cx="3883959" cy="1200329"/>
          </a:xfrm>
          <a:prstGeom prst="rect">
            <a:avLst/>
          </a:prstGeom>
        </p:spPr>
        <p:txBody>
          <a:bodyPr wrap="square">
            <a:spAutoFit/>
          </a:bodyPr>
          <a:lstStyle/>
          <a:p>
            <a:r>
              <a:rPr lang="zh-CN" altLang="zh-CN" dirty="0"/>
              <a:t>实际成本支出：</a:t>
            </a:r>
            <a:r>
              <a:rPr lang="en-US" altLang="zh-CN" dirty="0"/>
              <a:t>0</a:t>
            </a:r>
            <a:r>
              <a:rPr lang="zh-CN" altLang="zh-CN" dirty="0"/>
              <a:t>元</a:t>
            </a:r>
          </a:p>
          <a:p>
            <a:r>
              <a:rPr lang="zh-CN" altLang="zh-CN" dirty="0"/>
              <a:t>主要花费为人员成本，除去团队建设交流花去的经费，再无其他费用</a:t>
            </a:r>
          </a:p>
          <a:p>
            <a:r>
              <a:rPr lang="zh-CN" altLang="zh-CN" dirty="0"/>
              <a:t>这方面与原先的预计相同，或说更少。</a:t>
            </a:r>
          </a:p>
        </p:txBody>
      </p:sp>
    </p:spTree>
    <p:custDataLst>
      <p:tags r:id="rId1"/>
    </p:custDataLst>
    <p:extLst>
      <p:ext uri="{BB962C8B-B14F-4D97-AF65-F5344CB8AC3E}">
        <p14:creationId xmlns:p14="http://schemas.microsoft.com/office/powerpoint/2010/main" val="17266228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效率评价</a:t>
            </a:r>
            <a:endParaRPr lang="zh-CN" altLang="zh-CN" dirty="0">
              <a:solidFill>
                <a:schemeClr val="accent1"/>
              </a:solidFill>
            </a:endParaRPr>
          </a:p>
        </p:txBody>
      </p:sp>
      <p:sp>
        <p:nvSpPr>
          <p:cNvPr id="5" name="矩形 4"/>
          <p:cNvSpPr/>
          <p:nvPr/>
        </p:nvSpPr>
        <p:spPr>
          <a:xfrm>
            <a:off x="2557782" y="1695918"/>
            <a:ext cx="7077636" cy="2862322"/>
          </a:xfrm>
          <a:prstGeom prst="rect">
            <a:avLst/>
          </a:prstGeom>
        </p:spPr>
        <p:txBody>
          <a:bodyPr wrap="square">
            <a:spAutoFit/>
          </a:bodyPr>
          <a:lstStyle/>
          <a:p>
            <a:r>
              <a:rPr lang="zh-CN" altLang="zh-CN" dirty="0"/>
              <a:t>总体工作量挺多的，但并不是按预计的每日两小时工作量，多是工作时间都花费在周末，对浮动时间的把握不足。所以常会出现无法在预期时间内完成给定任务的情况，或是超时到第二天或是第三天才完成内容的情况。</a:t>
            </a:r>
            <a:endParaRPr lang="en-US" altLang="zh-CN" dirty="0"/>
          </a:p>
          <a:p>
            <a:endParaRPr lang="zh-CN" altLang="zh-CN" dirty="0"/>
          </a:p>
          <a:p>
            <a:r>
              <a:rPr lang="zh-CN" altLang="zh-CN" dirty="0"/>
              <a:t>组内存在工作时间不合理分配的情况，会出现一边忙一边闲的情况。</a:t>
            </a:r>
            <a:endParaRPr lang="en-US" altLang="zh-CN" dirty="0"/>
          </a:p>
          <a:p>
            <a:endParaRPr lang="zh-CN" altLang="zh-CN" dirty="0"/>
          </a:p>
          <a:p>
            <a:r>
              <a:rPr lang="zh-CN" altLang="zh-CN" dirty="0"/>
              <a:t>成员常无法专注于一个任务，常会分心。</a:t>
            </a:r>
            <a:endParaRPr lang="en-US" altLang="zh-CN" dirty="0"/>
          </a:p>
          <a:p>
            <a:endParaRPr lang="zh-CN" altLang="zh-CN" dirty="0"/>
          </a:p>
          <a:p>
            <a:r>
              <a:rPr lang="zh-CN" altLang="zh-CN" dirty="0"/>
              <a:t>所以综合效率，并不高，只能算一般。</a:t>
            </a:r>
          </a:p>
        </p:txBody>
      </p:sp>
    </p:spTree>
    <p:custDataLst>
      <p:tags r:id="rId1"/>
    </p:custDataLst>
    <p:extLst>
      <p:ext uri="{BB962C8B-B14F-4D97-AF65-F5344CB8AC3E}">
        <p14:creationId xmlns:p14="http://schemas.microsoft.com/office/powerpoint/2010/main" val="3921414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88840" y="1695918"/>
            <a:ext cx="7615519" cy="1754326"/>
          </a:xfrm>
          <a:prstGeom prst="rect">
            <a:avLst/>
          </a:prstGeom>
        </p:spPr>
        <p:txBody>
          <a:bodyPr wrap="square">
            <a:spAutoFit/>
          </a:bodyPr>
          <a:lstStyle/>
          <a:p>
            <a:r>
              <a:rPr lang="zh-CN" altLang="zh-CN" dirty="0"/>
              <a:t>在从用户那获取需求后，我们按照需求制作了相对应的界面原型，以及用例设计，测试用例设计，并对较复杂的模块进行了时序图的设计。但其中存在两个需求并没能完成。但总体目标达成。</a:t>
            </a:r>
            <a:endParaRPr lang="en-US" altLang="zh-CN" dirty="0"/>
          </a:p>
          <a:p>
            <a:endParaRPr lang="zh-CN" altLang="zh-CN" dirty="0"/>
          </a:p>
          <a:p>
            <a:r>
              <a:rPr lang="zh-CN" altLang="zh-CN" dirty="0"/>
              <a:t>在文档的攒写方面，一开始写的内容相当糟糕，返工修改了很多次，但随着进度，文档质量有所提高，但任需多次改进。总体质量一般。</a:t>
            </a:r>
          </a:p>
        </p:txBody>
      </p:sp>
      <p:sp>
        <p:nvSpPr>
          <p:cNvPr id="5"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产品质量评价</a:t>
            </a:r>
            <a:endParaRPr lang="zh-CN" altLang="zh-CN" dirty="0">
              <a:solidFill>
                <a:schemeClr val="accent1"/>
              </a:solidFill>
            </a:endParaRPr>
          </a:p>
        </p:txBody>
      </p:sp>
    </p:spTree>
    <p:custDataLst>
      <p:tags r:id="rId1"/>
    </p:custDataLst>
    <p:extLst>
      <p:ext uri="{BB962C8B-B14F-4D97-AF65-F5344CB8AC3E}">
        <p14:creationId xmlns:p14="http://schemas.microsoft.com/office/powerpoint/2010/main" val="3403530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79908" y="1915796"/>
            <a:ext cx="7433383" cy="2308324"/>
          </a:xfrm>
          <a:prstGeom prst="rect">
            <a:avLst/>
          </a:prstGeom>
        </p:spPr>
        <p:txBody>
          <a:bodyPr wrap="square">
            <a:spAutoFit/>
          </a:bodyPr>
          <a:lstStyle/>
          <a:p>
            <a:r>
              <a:rPr lang="zh-CN" altLang="zh-CN" dirty="0"/>
              <a:t>在这次项目开发过程中用到了很多新的方法和工具。</a:t>
            </a:r>
            <a:endParaRPr lang="en-US" altLang="zh-CN" dirty="0"/>
          </a:p>
          <a:p>
            <a:endParaRPr lang="zh-CN" altLang="zh-CN" dirty="0"/>
          </a:p>
          <a:p>
            <a:r>
              <a:rPr lang="zh-CN" altLang="zh-CN" dirty="0"/>
              <a:t>包括</a:t>
            </a:r>
            <a:r>
              <a:rPr lang="en-US" altLang="zh-CN" dirty="0"/>
              <a:t>Microsoft Visio</a:t>
            </a:r>
            <a:r>
              <a:rPr lang="zh-CN" altLang="zh-CN" dirty="0"/>
              <a:t>、</a:t>
            </a:r>
            <a:r>
              <a:rPr lang="en-US" altLang="zh-CN" dirty="0" err="1"/>
              <a:t>Axure</a:t>
            </a:r>
            <a:r>
              <a:rPr lang="en-US" altLang="zh-CN" dirty="0"/>
              <a:t> RP</a:t>
            </a:r>
            <a:r>
              <a:rPr lang="zh-CN" altLang="zh-CN" dirty="0"/>
              <a:t>、</a:t>
            </a:r>
            <a:r>
              <a:rPr lang="en-US" altLang="zh-CN" dirty="0"/>
              <a:t>Microsoft Project</a:t>
            </a:r>
            <a:r>
              <a:rPr lang="zh-CN" altLang="zh-CN" dirty="0"/>
              <a:t>、</a:t>
            </a:r>
            <a:r>
              <a:rPr lang="en-US" altLang="zh-CN" dirty="0"/>
              <a:t>IBM Rational Rose</a:t>
            </a:r>
            <a:r>
              <a:rPr lang="zh-CN" altLang="zh-CN" dirty="0"/>
              <a:t>、</a:t>
            </a:r>
            <a:r>
              <a:rPr lang="en-US" altLang="zh-CN" dirty="0"/>
              <a:t>IBM Rational </a:t>
            </a:r>
            <a:r>
              <a:rPr lang="en-US" altLang="zh-CN" dirty="0" err="1"/>
              <a:t>requiresitePro</a:t>
            </a:r>
            <a:r>
              <a:rPr lang="zh-CN" altLang="zh-CN" dirty="0"/>
              <a:t>、</a:t>
            </a:r>
            <a:r>
              <a:rPr lang="en-US" altLang="zh-CN" dirty="0" err="1"/>
              <a:t>WBScharPro</a:t>
            </a:r>
            <a:r>
              <a:rPr lang="zh-CN" altLang="zh-CN" dirty="0"/>
              <a:t>、</a:t>
            </a:r>
            <a:r>
              <a:rPr lang="en-US" altLang="zh-CN" dirty="0" err="1"/>
              <a:t>PowerDesigner</a:t>
            </a:r>
            <a:r>
              <a:rPr lang="zh-CN" altLang="zh-CN" dirty="0"/>
              <a:t>、版本管理工具</a:t>
            </a:r>
            <a:r>
              <a:rPr lang="en-US" altLang="zh-CN" dirty="0"/>
              <a:t>SVN</a:t>
            </a:r>
            <a:r>
              <a:rPr lang="zh-CN" altLang="zh-CN" dirty="0"/>
              <a:t>等。</a:t>
            </a:r>
            <a:endParaRPr lang="en-US" altLang="zh-CN" dirty="0"/>
          </a:p>
          <a:p>
            <a:endParaRPr lang="zh-CN" altLang="zh-CN" dirty="0"/>
          </a:p>
          <a:p>
            <a:r>
              <a:rPr lang="zh-CN" altLang="zh-CN" dirty="0"/>
              <a:t>对这些新的工具进行多次使用之后，我们目前已基本能掌握使用方法，并能将他们运用到项目的开发过程中，并对项目开发有不错的帮助作用。</a:t>
            </a:r>
          </a:p>
        </p:txBody>
      </p:sp>
      <p:sp>
        <p:nvSpPr>
          <p:cNvPr id="6"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技术方法评价</a:t>
            </a:r>
            <a:endParaRPr lang="zh-CN" altLang="zh-CN" dirty="0">
              <a:solidFill>
                <a:schemeClr val="accent1"/>
              </a:solidFill>
            </a:endParaRPr>
          </a:p>
        </p:txBody>
      </p:sp>
    </p:spTree>
    <p:custDataLst>
      <p:tags r:id="rId1"/>
    </p:custDataLst>
    <p:extLst>
      <p:ext uri="{BB962C8B-B14F-4D97-AF65-F5344CB8AC3E}">
        <p14:creationId xmlns:p14="http://schemas.microsoft.com/office/powerpoint/2010/main" val="38035169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2793" y="2176389"/>
            <a:ext cx="11335871" cy="3139321"/>
          </a:xfrm>
          <a:prstGeom prst="rect">
            <a:avLst/>
          </a:prstGeom>
        </p:spPr>
        <p:txBody>
          <a:bodyPr wrap="square">
            <a:spAutoFit/>
          </a:bodyPr>
          <a:lstStyle/>
          <a:p>
            <a:r>
              <a:rPr lang="en-US" altLang="zh-CN" dirty="0"/>
              <a:t>1.</a:t>
            </a:r>
            <a:r>
              <a:rPr lang="zh-CN" altLang="zh-CN" dirty="0"/>
              <a:t>部分任务没能在给定时间内完成。</a:t>
            </a:r>
          </a:p>
          <a:p>
            <a:r>
              <a:rPr lang="zh-CN" altLang="zh-CN" dirty="0"/>
              <a:t>项目组成员拖沓，无法专注于项目开发。说明团队的管理不够严格，管理方式还需改进。</a:t>
            </a:r>
          </a:p>
          <a:p>
            <a:r>
              <a:rPr lang="en-US" altLang="zh-CN" dirty="0"/>
              <a:t> </a:t>
            </a:r>
            <a:endParaRPr lang="zh-CN" altLang="zh-CN" dirty="0"/>
          </a:p>
          <a:p>
            <a:r>
              <a:rPr lang="en-US" altLang="zh-CN" dirty="0"/>
              <a:t>2.</a:t>
            </a:r>
            <a:r>
              <a:rPr lang="zh-CN" altLang="zh-CN" dirty="0"/>
              <a:t>部分文档在攒写时无从下手，没有给定标准模板，不会写。</a:t>
            </a:r>
          </a:p>
          <a:p>
            <a:r>
              <a:rPr lang="zh-CN" altLang="zh-CN" dirty="0"/>
              <a:t>没有收集整理好所需的模板内容，课程中记录的内容不够详细。</a:t>
            </a:r>
          </a:p>
          <a:p>
            <a:r>
              <a:rPr lang="en-US" altLang="zh-CN" dirty="0"/>
              <a:t> </a:t>
            </a:r>
            <a:endParaRPr lang="zh-CN" altLang="zh-CN" dirty="0"/>
          </a:p>
          <a:p>
            <a:r>
              <a:rPr lang="en-US" altLang="zh-CN" dirty="0"/>
              <a:t>3.</a:t>
            </a:r>
            <a:r>
              <a:rPr lang="zh-CN" altLang="zh-CN" dirty="0"/>
              <a:t>存在任务分配不均匀的情况</a:t>
            </a:r>
          </a:p>
          <a:p>
            <a:r>
              <a:rPr lang="zh-CN" altLang="zh-CN" dirty="0"/>
              <a:t>部分组员有拖沓习惯，项目经理自负，对组员不信任，因而分配不均匀。项目经理不称职，团队关系不够稳固。</a:t>
            </a:r>
          </a:p>
          <a:p>
            <a:r>
              <a:rPr lang="en-US" altLang="zh-CN" dirty="0"/>
              <a:t> </a:t>
            </a:r>
            <a:endParaRPr lang="zh-CN" altLang="zh-CN" dirty="0"/>
          </a:p>
          <a:p>
            <a:r>
              <a:rPr lang="en-US" altLang="zh-CN" dirty="0"/>
              <a:t>4.</a:t>
            </a:r>
            <a:r>
              <a:rPr lang="zh-CN" altLang="zh-CN" dirty="0"/>
              <a:t>团队曾出现过内部矛盾争吵</a:t>
            </a:r>
          </a:p>
          <a:p>
            <a:r>
              <a:rPr lang="zh-CN" altLang="zh-CN" dirty="0"/>
              <a:t>组员私下评论对方，以及未尽到自己的指责，造成内部矛盾。之后成员内部交流，各自分析原因，已解决问题。</a:t>
            </a:r>
          </a:p>
        </p:txBody>
      </p:sp>
      <p:sp>
        <p:nvSpPr>
          <p:cNvPr id="4" name="文本框 1"/>
          <p:cNvSpPr txBox="1"/>
          <p:nvPr>
            <p:custDataLst>
              <p:tags r:id="rId2"/>
            </p:custDataLst>
          </p:nvPr>
        </p:nvSpPr>
        <p:spPr>
          <a:xfrm>
            <a:off x="838800" y="371118"/>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出错原因与分析</a:t>
            </a:r>
            <a:endParaRPr lang="zh-CN" altLang="zh-CN" dirty="0">
              <a:solidFill>
                <a:schemeClr val="accent1"/>
              </a:solidFill>
            </a:endParaRPr>
          </a:p>
        </p:txBody>
      </p:sp>
    </p:spTree>
    <p:custDataLst>
      <p:tags r:id="rId1"/>
    </p:custDataLst>
    <p:extLst>
      <p:ext uri="{BB962C8B-B14F-4D97-AF65-F5344CB8AC3E}">
        <p14:creationId xmlns:p14="http://schemas.microsoft.com/office/powerpoint/2010/main" val="202410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02</a:t>
            </a:r>
          </a:p>
        </p:txBody>
      </p:sp>
      <p:sp>
        <p:nvSpPr>
          <p:cNvPr id="7" name="标题 6"/>
          <p:cNvSpPr>
            <a:spLocks noGrp="1"/>
          </p:cNvSpPr>
          <p:nvPr>
            <p:ph type="title"/>
            <p:custDataLst>
              <p:tags r:id="rId3"/>
            </p:custDataLst>
          </p:nvPr>
        </p:nvSpPr>
        <p:spPr/>
        <p:txBody>
          <a:bodyPr/>
          <a:lstStyle/>
          <a:p>
            <a:pPr fontAlgn="base">
              <a:spcBef>
                <a:spcPct val="50000"/>
              </a:spcBef>
              <a:spcAft>
                <a:spcPct val="0"/>
              </a:spcAft>
            </a:pPr>
            <a:r>
              <a:rPr lang="zh-CN" altLang="en-US" b="1" dirty="0">
                <a:solidFill>
                  <a:srgbClr val="FBFBFB"/>
                </a:solidFill>
              </a:rPr>
              <a:t>需求工程项目计划</a:t>
            </a:r>
          </a:p>
        </p:txBody>
      </p:sp>
    </p:spTree>
    <p:custDataLst>
      <p:tags r:id="rId1"/>
    </p:custDataLst>
    <p:extLst>
      <p:ext uri="{BB962C8B-B14F-4D97-AF65-F5344CB8AC3E}">
        <p14:creationId xmlns:p14="http://schemas.microsoft.com/office/powerpoint/2010/main" val="116743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开发团队评价</a:t>
            </a:r>
            <a:endParaRPr lang="zh-CN" altLang="zh-CN" dirty="0">
              <a:solidFill>
                <a:schemeClr val="accent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853754432"/>
              </p:ext>
            </p:extLst>
          </p:nvPr>
        </p:nvGraphicFramePr>
        <p:xfrm>
          <a:off x="2863385" y="1792483"/>
          <a:ext cx="6466430" cy="2456789"/>
        </p:xfrm>
        <a:graphic>
          <a:graphicData uri="http://schemas.openxmlformats.org/drawingml/2006/table">
            <a:tbl>
              <a:tblPr firstRow="1" firstCol="1" bandRow="1">
                <a:tableStyleId>{5C22544A-7EE6-4342-B048-85BDC9FD1C3A}</a:tableStyleId>
              </a:tblPr>
              <a:tblGrid>
                <a:gridCol w="1077486">
                  <a:extLst>
                    <a:ext uri="{9D8B030D-6E8A-4147-A177-3AD203B41FA5}">
                      <a16:colId xmlns:a16="http://schemas.microsoft.com/office/drawing/2014/main" val="20000"/>
                    </a:ext>
                  </a:extLst>
                </a:gridCol>
                <a:gridCol w="833154">
                  <a:extLst>
                    <a:ext uri="{9D8B030D-6E8A-4147-A177-3AD203B41FA5}">
                      <a16:colId xmlns:a16="http://schemas.microsoft.com/office/drawing/2014/main" val="20001"/>
                    </a:ext>
                  </a:extLst>
                </a:gridCol>
                <a:gridCol w="1321816">
                  <a:extLst>
                    <a:ext uri="{9D8B030D-6E8A-4147-A177-3AD203B41FA5}">
                      <a16:colId xmlns:a16="http://schemas.microsoft.com/office/drawing/2014/main" val="20002"/>
                    </a:ext>
                  </a:extLst>
                </a:gridCol>
                <a:gridCol w="1077486">
                  <a:extLst>
                    <a:ext uri="{9D8B030D-6E8A-4147-A177-3AD203B41FA5}">
                      <a16:colId xmlns:a16="http://schemas.microsoft.com/office/drawing/2014/main" val="20003"/>
                    </a:ext>
                  </a:extLst>
                </a:gridCol>
                <a:gridCol w="1078244">
                  <a:extLst>
                    <a:ext uri="{9D8B030D-6E8A-4147-A177-3AD203B41FA5}">
                      <a16:colId xmlns:a16="http://schemas.microsoft.com/office/drawing/2014/main" val="20004"/>
                    </a:ext>
                  </a:extLst>
                </a:gridCol>
                <a:gridCol w="1078244">
                  <a:extLst>
                    <a:ext uri="{9D8B030D-6E8A-4147-A177-3AD203B41FA5}">
                      <a16:colId xmlns:a16="http://schemas.microsoft.com/office/drawing/2014/main" val="20005"/>
                    </a:ext>
                  </a:extLst>
                </a:gridCol>
              </a:tblGrid>
              <a:tr h="701939">
                <a:tc>
                  <a:txBody>
                    <a:bodyPr/>
                    <a:lstStyle/>
                    <a:p>
                      <a:pPr algn="just">
                        <a:spcAft>
                          <a:spcPts val="0"/>
                        </a:spcAft>
                      </a:pPr>
                      <a:r>
                        <a:rPr lang="zh-CN" sz="1800" kern="100">
                          <a:effectLst/>
                        </a:rPr>
                        <a:t>成员</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沟通</a:t>
                      </a:r>
                      <a:r>
                        <a:rPr lang="en-US" sz="1800" kern="100">
                          <a:effectLst/>
                        </a:rPr>
                        <a:t>(25)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质量完成情况</a:t>
                      </a:r>
                      <a:r>
                        <a:rPr lang="en-US" sz="1800" kern="100">
                          <a:effectLst/>
                        </a:rPr>
                        <a:t>(25)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工作态度</a:t>
                      </a:r>
                      <a:r>
                        <a:rPr lang="en-US" sz="1800" kern="100">
                          <a:effectLst/>
                        </a:rPr>
                        <a:t>(25)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工作量</a:t>
                      </a:r>
                      <a:r>
                        <a:rPr lang="en-US" sz="1800" kern="100">
                          <a:effectLst/>
                        </a:rPr>
                        <a:t>(25)</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zh-CN" sz="1800" kern="100">
                          <a:effectLst/>
                        </a:rPr>
                        <a:t>总分</a:t>
                      </a:r>
                      <a:r>
                        <a:rPr lang="en-US" sz="1800" kern="100">
                          <a:effectLst/>
                        </a:rPr>
                        <a:t>(100)</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350970">
                <a:tc>
                  <a:txBody>
                    <a:bodyPr/>
                    <a:lstStyle/>
                    <a:p>
                      <a:pPr algn="just">
                        <a:spcAft>
                          <a:spcPts val="0"/>
                        </a:spcAft>
                      </a:pPr>
                      <a:r>
                        <a:rPr lang="zh-CN" sz="1800" kern="100">
                          <a:effectLst/>
                        </a:rPr>
                        <a:t>林初煌</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85</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350970">
                <a:tc>
                  <a:txBody>
                    <a:bodyPr/>
                    <a:lstStyle/>
                    <a:p>
                      <a:pPr algn="just">
                        <a:spcAft>
                          <a:spcPts val="0"/>
                        </a:spcAft>
                      </a:pPr>
                      <a:r>
                        <a:rPr lang="zh-CN" sz="1800" kern="100">
                          <a:effectLst/>
                        </a:rPr>
                        <a:t>黄昕晰</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84</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350970">
                <a:tc>
                  <a:txBody>
                    <a:bodyPr/>
                    <a:lstStyle/>
                    <a:p>
                      <a:pPr algn="just">
                        <a:spcAft>
                          <a:spcPts val="0"/>
                        </a:spcAft>
                      </a:pPr>
                      <a:r>
                        <a:rPr lang="zh-CN" sz="1800" kern="100">
                          <a:effectLst/>
                        </a:rPr>
                        <a:t>黄令成</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19</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17</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18</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70</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350970">
                <a:tc>
                  <a:txBody>
                    <a:bodyPr/>
                    <a:lstStyle/>
                    <a:p>
                      <a:pPr algn="just">
                        <a:spcAft>
                          <a:spcPts val="0"/>
                        </a:spcAft>
                      </a:pPr>
                      <a:r>
                        <a:rPr lang="zh-CN" sz="1800" kern="100">
                          <a:effectLst/>
                        </a:rPr>
                        <a:t>陈宣帆</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21</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23</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89</a:t>
                      </a:r>
                      <a:endParaRPr lang="zh-CN" sz="1800" kern="10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350970">
                <a:tc>
                  <a:txBody>
                    <a:bodyPr/>
                    <a:lstStyle/>
                    <a:p>
                      <a:pPr algn="just">
                        <a:spcAft>
                          <a:spcPts val="0"/>
                        </a:spcAft>
                      </a:pPr>
                      <a:r>
                        <a:rPr lang="zh-CN" sz="1800" kern="100">
                          <a:effectLst/>
                        </a:rPr>
                        <a:t>谢蕾</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22</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a:effectLst/>
                        </a:rPr>
                        <a:t>20</a:t>
                      </a:r>
                      <a:endParaRPr lang="zh-CN" sz="1800" kern="100">
                        <a:effectLst/>
                        <a:latin typeface="Calibri"/>
                        <a:ea typeface="宋体"/>
                        <a:cs typeface="Times New Roman"/>
                      </a:endParaRPr>
                    </a:p>
                  </a:txBody>
                  <a:tcPr marL="68580" marR="68580" marT="0" marB="0"/>
                </a:tc>
                <a:tc>
                  <a:txBody>
                    <a:bodyPr/>
                    <a:lstStyle/>
                    <a:p>
                      <a:pPr algn="just">
                        <a:spcAft>
                          <a:spcPts val="0"/>
                        </a:spcAft>
                      </a:pPr>
                      <a:r>
                        <a:rPr lang="en-US" sz="1800" kern="100" dirty="0">
                          <a:effectLst/>
                        </a:rPr>
                        <a:t>82</a:t>
                      </a:r>
                      <a:endParaRPr lang="zh-CN" sz="18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760052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开发团队评价</a:t>
            </a:r>
            <a:endParaRPr lang="zh-CN" altLang="zh-CN" dirty="0">
              <a:solidFill>
                <a:schemeClr val="accent1"/>
              </a:solidFill>
            </a:endParaRPr>
          </a:p>
        </p:txBody>
      </p:sp>
      <p:sp>
        <p:nvSpPr>
          <p:cNvPr id="6" name="矩形 5"/>
          <p:cNvSpPr/>
          <p:nvPr/>
        </p:nvSpPr>
        <p:spPr>
          <a:xfrm>
            <a:off x="5885330" y="4228691"/>
            <a:ext cx="6096000" cy="1477328"/>
          </a:xfrm>
          <a:prstGeom prst="rect">
            <a:avLst/>
          </a:prstGeom>
        </p:spPr>
        <p:txBody>
          <a:bodyPr>
            <a:spAutoFit/>
          </a:bodyPr>
          <a:lstStyle/>
          <a:p>
            <a:r>
              <a:rPr lang="zh-CN" altLang="zh-CN" dirty="0"/>
              <a:t>谢蕾：</a:t>
            </a:r>
          </a:p>
          <a:p>
            <a:r>
              <a:rPr lang="zh-CN" altLang="zh-CN" dirty="0"/>
              <a:t>项目组内唯一的女生，沟通相对其他人不方便些，但也常在团队内发表意见，有问题也会常提。质量完成情况一般。工作量中偏上，是测试用例、复杂模块流程设计的主要负责人。</a:t>
            </a:r>
          </a:p>
        </p:txBody>
      </p:sp>
      <p:sp>
        <p:nvSpPr>
          <p:cNvPr id="7" name="矩形 6"/>
          <p:cNvSpPr/>
          <p:nvPr/>
        </p:nvSpPr>
        <p:spPr>
          <a:xfrm>
            <a:off x="5885330" y="2197366"/>
            <a:ext cx="6096000" cy="1477328"/>
          </a:xfrm>
          <a:prstGeom prst="rect">
            <a:avLst/>
          </a:prstGeom>
        </p:spPr>
        <p:txBody>
          <a:bodyPr>
            <a:spAutoFit/>
          </a:bodyPr>
          <a:lstStyle/>
          <a:p>
            <a:r>
              <a:rPr lang="zh-CN" altLang="zh-CN" dirty="0"/>
              <a:t>陈宣帆：</a:t>
            </a:r>
          </a:p>
          <a:p>
            <a:r>
              <a:rPr lang="zh-CN" altLang="zh-CN" dirty="0"/>
              <a:t>项目经理的另外一个主要沟通对象，性格开朗，在组内积极交流，常发起提议。质量完成情况还不错。工作态度认真，一般都能提前完成任务，但那样熬夜做可不好。工作量挺多的，是甘特图和需求用例的主要负责人。</a:t>
            </a:r>
          </a:p>
        </p:txBody>
      </p:sp>
      <p:sp>
        <p:nvSpPr>
          <p:cNvPr id="8" name="矩形 7"/>
          <p:cNvSpPr/>
          <p:nvPr/>
        </p:nvSpPr>
        <p:spPr>
          <a:xfrm>
            <a:off x="5885330" y="708824"/>
            <a:ext cx="6096000" cy="1477328"/>
          </a:xfrm>
          <a:prstGeom prst="rect">
            <a:avLst/>
          </a:prstGeom>
        </p:spPr>
        <p:txBody>
          <a:bodyPr>
            <a:spAutoFit/>
          </a:bodyPr>
          <a:lstStyle/>
          <a:p>
            <a:r>
              <a:rPr lang="zh-CN" altLang="zh-CN" dirty="0"/>
              <a:t>黄令成：</a:t>
            </a:r>
          </a:p>
          <a:p>
            <a:r>
              <a:rPr lang="zh-CN" altLang="zh-CN" dirty="0"/>
              <a:t>团队内贡献度偏低。偶尔会主动提议。质量完成情况一般，常需多次修改。态度一般般，也有拖延症，有出现过任务没有完成而延期的情况。总体工作量偏少，数据字典的主要负责人。</a:t>
            </a:r>
          </a:p>
        </p:txBody>
      </p:sp>
      <p:sp>
        <p:nvSpPr>
          <p:cNvPr id="9" name="矩形 8"/>
          <p:cNvSpPr/>
          <p:nvPr/>
        </p:nvSpPr>
        <p:spPr>
          <a:xfrm>
            <a:off x="0" y="4228691"/>
            <a:ext cx="6096000" cy="1754326"/>
          </a:xfrm>
          <a:prstGeom prst="rect">
            <a:avLst/>
          </a:prstGeom>
        </p:spPr>
        <p:txBody>
          <a:bodyPr>
            <a:spAutoFit/>
          </a:bodyPr>
          <a:lstStyle/>
          <a:p>
            <a:r>
              <a:rPr lang="zh-CN" altLang="zh-CN" dirty="0"/>
              <a:t>黄昕晰：</a:t>
            </a:r>
          </a:p>
          <a:p>
            <a:r>
              <a:rPr lang="zh-CN" altLang="zh-CN" dirty="0"/>
              <a:t>项目经理的主要沟通对象之一，常协助沟通交流，提出意见。态度认真，基本能在给定的时间范围内完成任务。工作量中偏上，会议记录的主要负责人，界面原型的前期负责人，需求变更软件的主要使用者，用户手册的负责人。</a:t>
            </a:r>
          </a:p>
          <a:p>
            <a:endParaRPr lang="zh-CN" altLang="zh-CN" dirty="0"/>
          </a:p>
        </p:txBody>
      </p:sp>
      <p:sp>
        <p:nvSpPr>
          <p:cNvPr id="10" name="矩形 9"/>
          <p:cNvSpPr/>
          <p:nvPr/>
        </p:nvSpPr>
        <p:spPr>
          <a:xfrm>
            <a:off x="0" y="2197366"/>
            <a:ext cx="6096000" cy="2031325"/>
          </a:xfrm>
          <a:prstGeom prst="rect">
            <a:avLst/>
          </a:prstGeom>
        </p:spPr>
        <p:txBody>
          <a:bodyPr>
            <a:spAutoFit/>
          </a:bodyPr>
          <a:lstStyle/>
          <a:p>
            <a:r>
              <a:rPr lang="zh-CN" altLang="zh-CN" dirty="0"/>
              <a:t>林初煌：</a:t>
            </a:r>
          </a:p>
          <a:p>
            <a:r>
              <a:rPr lang="zh-CN" altLang="zh-CN" dirty="0"/>
              <a:t>项目经理，有拖延症，沟通方面不主动，多是组员发起要求，但一谈起来状态会好很多。质量完成情况相对不错，认真写过很多文档内容。前期工作态度一般，后期工作态度还不错，会认真对待，但拖延的情况仍有发生。前期工作量一般，后期收尾工作量大，界面原型的主要负责人，项目汇总的负责人。</a:t>
            </a:r>
            <a:endParaRPr lang="zh-CN" altLang="en-US" dirty="0"/>
          </a:p>
        </p:txBody>
      </p:sp>
    </p:spTree>
    <p:custDataLst>
      <p:tags r:id="rId1"/>
    </p:custDataLst>
    <p:extLst>
      <p:ext uri="{BB962C8B-B14F-4D97-AF65-F5344CB8AC3E}">
        <p14:creationId xmlns:p14="http://schemas.microsoft.com/office/powerpoint/2010/main" val="2835522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经验与教训 收货与感想</a:t>
            </a:r>
            <a:endParaRPr lang="zh-CN" altLang="zh-CN" dirty="0">
              <a:solidFill>
                <a:schemeClr val="accent1"/>
              </a:solidFill>
            </a:endParaRPr>
          </a:p>
        </p:txBody>
      </p:sp>
      <p:sp>
        <p:nvSpPr>
          <p:cNvPr id="3" name="文本框 2"/>
          <p:cNvSpPr txBox="1"/>
          <p:nvPr>
            <p:custDataLst>
              <p:tags r:id="rId3"/>
            </p:custDataLst>
          </p:nvPr>
        </p:nvSpPr>
        <p:spPr>
          <a:xfrm>
            <a:off x="2407923" y="1821600"/>
            <a:ext cx="7377353"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dirty="0"/>
              <a:t>详细的经验与教训，收获与感想内容，请参照</a:t>
            </a:r>
            <a:r>
              <a:rPr lang="en-US" altLang="zh-CN" dirty="0"/>
              <a:t>《PRD-2016-G07-</a:t>
            </a:r>
            <a:r>
              <a:rPr lang="zh-CN" altLang="en-US" dirty="0"/>
              <a:t>项目总结报告</a:t>
            </a:r>
            <a:r>
              <a:rPr lang="en-US" altLang="zh-CN" dirty="0"/>
              <a:t>》</a:t>
            </a:r>
            <a:endParaRPr lang="zh-CN" altLang="zh-CN" dirty="0"/>
          </a:p>
        </p:txBody>
      </p:sp>
    </p:spTree>
    <p:custDataLst>
      <p:tags r:id="rId1"/>
    </p:custDataLst>
    <p:extLst>
      <p:ext uri="{BB962C8B-B14F-4D97-AF65-F5344CB8AC3E}">
        <p14:creationId xmlns:p14="http://schemas.microsoft.com/office/powerpoint/2010/main" val="4165049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菱形 1"/>
          <p:cNvSpPr/>
          <p:nvPr>
            <p:custDataLst>
              <p:tags r:id="rId2"/>
            </p:custDataLst>
          </p:nvPr>
        </p:nvSpPr>
        <p:spPr>
          <a:xfrm>
            <a:off x="1849119" y="1689809"/>
            <a:ext cx="2801258" cy="2801258"/>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r>
              <a:rPr lang="en-US" altLang="zh-CN" sz="7200" dirty="0">
                <a:solidFill>
                  <a:srgbClr val="FBFBFB"/>
                </a:solidFill>
              </a:rPr>
              <a:t>06</a:t>
            </a:r>
          </a:p>
        </p:txBody>
      </p:sp>
      <p:sp>
        <p:nvSpPr>
          <p:cNvPr id="7" name="标题 6"/>
          <p:cNvSpPr>
            <a:spLocks noGrp="1"/>
          </p:cNvSpPr>
          <p:nvPr>
            <p:ph type="title"/>
            <p:custDataLst>
              <p:tags r:id="rId3"/>
            </p:custDataLst>
          </p:nvPr>
        </p:nvSpPr>
        <p:spPr/>
        <p:txBody>
          <a:bodyPr/>
          <a:lstStyle/>
          <a:p>
            <a:r>
              <a:rPr lang="en-US" altLang="zh-CN" dirty="0"/>
              <a:t>Reference</a:t>
            </a:r>
            <a:endParaRPr lang="zh-CN" altLang="en-US" dirty="0"/>
          </a:p>
        </p:txBody>
      </p:sp>
    </p:spTree>
    <p:custDataLst>
      <p:tags r:id="rId1"/>
    </p:custDataLst>
    <p:extLst>
      <p:ext uri="{BB962C8B-B14F-4D97-AF65-F5344CB8AC3E}">
        <p14:creationId xmlns:p14="http://schemas.microsoft.com/office/powerpoint/2010/main" val="332128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参考资料（reference） </a:t>
            </a:r>
          </a:p>
        </p:txBody>
      </p:sp>
      <p:sp>
        <p:nvSpPr>
          <p:cNvPr id="3" name="文本框 2"/>
          <p:cNvSpPr txBox="1"/>
          <p:nvPr>
            <p:custDataLst>
              <p:tags r:id="rId3"/>
            </p:custDataLst>
          </p:nvPr>
        </p:nvSpPr>
        <p:spPr>
          <a:xfrm>
            <a:off x="838165" y="1842345"/>
            <a:ext cx="10515600" cy="4352400"/>
          </a:xfrm>
          <a:prstGeom prst="rect">
            <a:avLst/>
          </a:prstGeom>
        </p:spPr>
        <p:txBody>
          <a:bodyPr>
            <a:normAutofit lnSpcReduction="1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PRD-2016-G07-</a:t>
            </a:r>
            <a:r>
              <a:rPr lang="zh-CN" altLang="en-US" dirty="0"/>
              <a:t>前景与范围</a:t>
            </a:r>
            <a:endParaRPr lang="en-US" altLang="zh-CN" dirty="0"/>
          </a:p>
          <a:p>
            <a:r>
              <a:rPr lang="en-US" altLang="zh-CN" dirty="0"/>
              <a:t>PRD-2016-G07-</a:t>
            </a:r>
            <a:r>
              <a:rPr lang="zh-CN" altLang="en-US" dirty="0"/>
              <a:t>需求工程项目计划</a:t>
            </a:r>
            <a:endParaRPr lang="en-US" altLang="zh-CN" dirty="0"/>
          </a:p>
          <a:p>
            <a:r>
              <a:rPr lang="en-US" altLang="zh-CN" dirty="0"/>
              <a:t>PRD-2016-G07-</a:t>
            </a:r>
            <a:r>
              <a:rPr lang="zh-CN" altLang="en-US" dirty="0"/>
              <a:t>软件需求规格说明书</a:t>
            </a:r>
            <a:endParaRPr lang="en-US" altLang="zh-CN" dirty="0"/>
          </a:p>
          <a:p>
            <a:r>
              <a:rPr lang="en-US" altLang="zh-CN" dirty="0"/>
              <a:t>PRD-2016-G07-</a:t>
            </a:r>
            <a:r>
              <a:rPr lang="zh-CN" altLang="en-US" dirty="0"/>
              <a:t>需求变更影响报告</a:t>
            </a:r>
            <a:endParaRPr lang="en-US" altLang="zh-CN" dirty="0"/>
          </a:p>
          <a:p>
            <a:r>
              <a:rPr lang="en-US" altLang="zh-CN" dirty="0"/>
              <a:t>PRD-2016-G07-</a:t>
            </a:r>
            <a:r>
              <a:rPr lang="zh-CN" altLang="en-US" dirty="0"/>
              <a:t>项目总结报告</a:t>
            </a:r>
            <a:endParaRPr lang="en-US" altLang="zh-CN" dirty="0"/>
          </a:p>
          <a:p>
            <a:r>
              <a:rPr lang="en-US" altLang="zh-CN" dirty="0"/>
              <a:t>PRD-2016-G07-</a:t>
            </a:r>
            <a:r>
              <a:rPr lang="zh-CN" altLang="en-US" dirty="0"/>
              <a:t>需求工程项目计划</a:t>
            </a:r>
            <a:r>
              <a:rPr lang="en-US" altLang="zh-CN" dirty="0" err="1"/>
              <a:t>ppt</a:t>
            </a:r>
            <a:endParaRPr lang="en-US" altLang="zh-CN" dirty="0"/>
          </a:p>
          <a:p>
            <a:r>
              <a:rPr lang="en-US" altLang="zh-CN" dirty="0"/>
              <a:t>PRD-2016-G07-</a:t>
            </a:r>
            <a:r>
              <a:rPr lang="zh-CN" altLang="en-US" dirty="0"/>
              <a:t>软件需求规格说明书</a:t>
            </a:r>
            <a:r>
              <a:rPr lang="en-US" altLang="zh-CN" dirty="0" err="1"/>
              <a:t>ppt</a:t>
            </a:r>
            <a:endParaRPr lang="en-US" altLang="zh-CN" dirty="0"/>
          </a:p>
          <a:p>
            <a:r>
              <a:rPr lang="en-US" altLang="zh-CN" dirty="0"/>
              <a:t>PRD-2016-G07-</a:t>
            </a:r>
            <a:r>
              <a:rPr lang="zh-CN" altLang="en-US" dirty="0"/>
              <a:t>需求变更影响报告</a:t>
            </a:r>
            <a:r>
              <a:rPr lang="en-US" altLang="zh-CN" dirty="0" err="1"/>
              <a:t>ppt</a:t>
            </a:r>
            <a:endParaRPr lang="en-US" altLang="zh-CN" dirty="0"/>
          </a:p>
          <a:p>
            <a:r>
              <a:rPr lang="en-US" altLang="zh-CN" dirty="0"/>
              <a:t>PRD-2016-G07-</a:t>
            </a:r>
            <a:r>
              <a:rPr lang="zh-CN" altLang="en-US" dirty="0"/>
              <a:t>项目总结报告</a:t>
            </a:r>
            <a:r>
              <a:rPr lang="en-US" altLang="zh-CN" dirty="0" err="1"/>
              <a:t>ppt</a:t>
            </a:r>
            <a:endParaRPr lang="en-US" altLang="zh-CN" dirty="0"/>
          </a:p>
          <a:p>
            <a:endParaRPr lang="en-US" altLang="zh-CN" dirty="0"/>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lstStyle/>
          <a:p>
            <a:r>
              <a:rPr lang="en-US" altLang="zh-CN"/>
              <a:t>THANKS</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359" y="1956130"/>
            <a:ext cx="4449535" cy="2595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范围管理子计划</a:t>
            </a:r>
            <a:r>
              <a:rPr lang="en-US" altLang="zh-CN" dirty="0">
                <a:solidFill>
                  <a:schemeClr val="accent1"/>
                </a:solidFill>
              </a:rPr>
              <a:t>-WBS</a:t>
            </a:r>
            <a:endParaRPr lang="zh-CN" altLang="zh-CN" dirty="0">
              <a:solidFill>
                <a:schemeClr val="accent1"/>
              </a:solidFill>
            </a:endParaRPr>
          </a:p>
        </p:txBody>
      </p:sp>
    </p:spTree>
    <p:extLst>
      <p:ext uri="{BB962C8B-B14F-4D97-AF65-F5344CB8AC3E}">
        <p14:creationId xmlns:p14="http://schemas.microsoft.com/office/powerpoint/2010/main" val="139304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487" y="1308389"/>
            <a:ext cx="6675437" cy="521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范围管理子计划</a:t>
            </a:r>
            <a:r>
              <a:rPr lang="en-US" altLang="zh-CN" dirty="0">
                <a:solidFill>
                  <a:schemeClr val="accent1"/>
                </a:solidFill>
              </a:rPr>
              <a:t>-WBS</a:t>
            </a:r>
            <a:endParaRPr lang="zh-CN" altLang="zh-CN" dirty="0">
              <a:solidFill>
                <a:schemeClr val="accent1"/>
              </a:solidFill>
            </a:endParaRPr>
          </a:p>
        </p:txBody>
      </p:sp>
    </p:spTree>
    <p:extLst>
      <p:ext uri="{BB962C8B-B14F-4D97-AF65-F5344CB8AC3E}">
        <p14:creationId xmlns:p14="http://schemas.microsoft.com/office/powerpoint/2010/main" val="147260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2073" y="1363752"/>
            <a:ext cx="8789053" cy="4808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范围管理子计划</a:t>
            </a:r>
            <a:r>
              <a:rPr lang="en-US" altLang="zh-CN" dirty="0">
                <a:solidFill>
                  <a:schemeClr val="accent1"/>
                </a:solidFill>
              </a:rPr>
              <a:t>-WBS</a:t>
            </a:r>
            <a:endParaRPr lang="zh-CN" altLang="zh-CN" dirty="0">
              <a:solidFill>
                <a:schemeClr val="accent1"/>
              </a:solidFill>
            </a:endParaRPr>
          </a:p>
        </p:txBody>
      </p:sp>
    </p:spTree>
    <p:extLst>
      <p:ext uri="{BB962C8B-B14F-4D97-AF65-F5344CB8AC3E}">
        <p14:creationId xmlns:p14="http://schemas.microsoft.com/office/powerpoint/2010/main" val="147260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406" y="1378884"/>
            <a:ext cx="7085013"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1"/>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dirty="0">
                <a:solidFill>
                  <a:schemeClr val="accent1"/>
                </a:solidFill>
              </a:rPr>
              <a:t>范围管理子计划</a:t>
            </a:r>
            <a:r>
              <a:rPr lang="en-US" altLang="zh-CN" dirty="0">
                <a:solidFill>
                  <a:schemeClr val="accent1"/>
                </a:solidFill>
              </a:rPr>
              <a:t>-WBS</a:t>
            </a:r>
            <a:endParaRPr lang="zh-CN" altLang="zh-CN" dirty="0">
              <a:solidFill>
                <a:schemeClr val="accent1"/>
              </a:solidFill>
            </a:endParaRPr>
          </a:p>
        </p:txBody>
      </p:sp>
    </p:spTree>
    <p:extLst>
      <p:ext uri="{BB962C8B-B14F-4D97-AF65-F5344CB8AC3E}">
        <p14:creationId xmlns:p14="http://schemas.microsoft.com/office/powerpoint/2010/main" val="1472606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1_9*i*4"/>
  <p:tag name="KSO_WM_TEMPLATE_CATEGORY" val="custom"/>
  <p:tag name="KSO_WM_TEMPLATE_INDEX" val="160161"/>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1_9*i*5"/>
  <p:tag name="KSO_WM_TEMPLATE_CATEGORY" val="custom"/>
  <p:tag name="KSO_WM_TEMPLATE_INDEX" val="160161"/>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d"/>
  <p:tag name="KSO_WM_UNIT_INDEX" val="1"/>
  <p:tag name="KSO_WM_UNIT_ID" val="custom160161_9*d*1"/>
  <p:tag name="KSO_WM_UNIT_CLEAR" val="0"/>
  <p:tag name="KSO_WM_UNIT_LAYERLEVEL" val="1"/>
  <p:tag name="KSO_WM_UNIT_VALUE" val="904*626"/>
  <p:tag name="KSO_WM_UNIT_HIGHLIGHT" val="0"/>
  <p:tag name="KSO_WM_UNIT_COMPATIBLE" val="0"/>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2_1"/>
  <p:tag name="KSO_WM_UNIT_ID" val="custom160161_9*l_h_f*1_2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9"/>
  <p:tag name="KSO_WM_SLIDE_INDEX" val="29"/>
  <p:tag name="KSO_WM_SLIDE_ITEM_CNT" val="1"/>
  <p:tag name="KSO_WM_SLIDE_LAYOUT" val="a"/>
  <p:tag name="KSO_WM_SLIDE_LAYOUT_CNT" val="1"/>
  <p:tag name="KSO_WM_SLIDE_TYPE" val="endPage"/>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30*a*1"/>
  <p:tag name="KSO_WM_UNIT_CLEAR" val="1"/>
  <p:tag name="KSO_WM_UNIT_LAYERLEVEL" val="1"/>
  <p:tag name="KSO_WM_UNIT_VALUE" val="10"/>
  <p:tag name="KSO_WM_UNIT_ISCONTENTSTITLE" val="0"/>
  <p:tag name="KSO_WM_UNIT_HIGHLIGHT" val="0"/>
  <p:tag name="KSO_WM_UNIT_COMPATIBLE" val="0"/>
  <p:tag name="KSO_WM_UNIT_PRESET_TEXT" val="THANKS"/>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2"/>
  <p:tag name="KSO_WM_UNIT_ID" val="custom160161_9*l_i*1_2"/>
  <p:tag name="KSO_WM_UNIT_CLEAR" val="1"/>
  <p:tag name="KSO_WM_UNIT_LAYERLEVEL" val="1_1"/>
  <p:tag name="KSO_WM_DIAGRAM_GROUP_CODE" val="l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3_1"/>
  <p:tag name="KSO_WM_UNIT_ID" val="custom160161_9*l_h_f*1_3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3"/>
  <p:tag name="KSO_WM_UNIT_ID" val="custom160161_9*l_i*1_3"/>
  <p:tag name="KSO_WM_UNIT_CLEAR" val="1"/>
  <p:tag name="KSO_WM_UNIT_LAYERLEVEL" val="1_1"/>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9*a*1"/>
  <p:tag name="KSO_WM_UNIT_CLEAR" val="1"/>
  <p:tag name="KSO_WM_UNIT_LAYERLEVEL" val="1"/>
  <p:tag name="KSO_WM_UNIT_ISCONTENTSTITLE" val="1"/>
  <p:tag name="KSO_WM_UNIT_VALUE" val="2"/>
  <p:tag name="KSO_WM_UNIT_HIGHLIGHT" val="0"/>
  <p:tag name="KSO_WM_UNIT_COMPATIBLE" val="0"/>
  <p:tag name="KSO_WM_UNIT_PRESET_TEXT" val="目录"/>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b"/>
  <p:tag name="KSO_WM_UNIT_INDEX" val="1"/>
  <p:tag name="KSO_WM_UNIT_ID" val="custom160161_9*b*1"/>
  <p:tag name="KSO_WM_UNIT_CLEAR" val="1"/>
  <p:tag name="KSO_WM_UNIT_LAYERLEVEL" val="1"/>
  <p:tag name="KSO_WM_UNIT_VALUE" val="5"/>
  <p:tag name="KSO_WM_UNIT_ISCONTENTSTITLE" val="0"/>
  <p:tag name="KSO_WM_UNIT_HIGHLIGHT" val="0"/>
  <p:tag name="KSO_WM_UNIT_COMPATIBLE" val="0"/>
  <p:tag name="KSO_WM_UNIT_PRESET_TEXT" val="Contents"/>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1_9*i*15"/>
  <p:tag name="KSO_WM_TEMPLATE_CATEGORY" val="custom"/>
  <p:tag name="KSO_WM_TEMPLATE_INDEX" val="16016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3"/>
  <p:tag name="KSO_WM_UNIT_ID" val="custom160161_9*l_i*1_3"/>
  <p:tag name="KSO_WM_UNIT_CLEAR" val="1"/>
  <p:tag name="KSO_WM_UNIT_LAYERLEVEL" val="1_1"/>
  <p:tag name="KSO_WM_DIAGRAM_GROUP_CODE" val="l1-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3"/>
  <p:tag name="KSO_WM_UNIT_ID" val="custom160161_9*l_i*1_3"/>
  <p:tag name="KSO_WM_UNIT_CLEAR" val="1"/>
  <p:tag name="KSO_WM_UNIT_LAYERLEVEL" val="1_1"/>
  <p:tag name="KSO_WM_DIAGRAM_GROUP_CODE" val="l1-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3_1"/>
  <p:tag name="KSO_WM_UNIT_ID" val="custom160161_9*l_h_f*1_3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3_1"/>
  <p:tag name="KSO_WM_UNIT_ID" val="custom160161_9*l_h_f*1_3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9*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9*l_i*1_1"/>
  <p:tag name="KSO_WM_UNIT_CLEAR" val="1"/>
  <p:tag name="KSO_WM_UNIT_LAYERLEVEL" val="1_1"/>
  <p:tag name="KSO_WM_DIAGRAM_GROUP_CODE" val="l1-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4*f*1"/>
  <p:tag name="KSO_WM_UNIT_CLEAR" val="1"/>
  <p:tag name="KSO_WM_UNIT_LAYERLEVEL" val="1"/>
  <p:tag name="KSO_WM_UNIT_VALUE" val="120"/>
  <p:tag name="KSO_WM_UNIT_HIGHLIGHT" val="0"/>
  <p:tag name="KSO_WM_UNIT_COMPATIBLE" val="0"/>
  <p:tag name="KSO_WM_UNIT_PRESET_TEXT_INDEX" val="5"/>
  <p:tag name="KSO_WM_UNIT_PRESET_TEXT_LEN" val="23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d"/>
  <p:tag name="KSO_WM_UNIT_INDEX" val="1"/>
  <p:tag name="KSO_WM_UNIT_ID" val="custom160161_4*d*1"/>
  <p:tag name="KSO_WM_UNIT_CLEAR" val="0"/>
  <p:tag name="KSO_WM_UNIT_LAYERLEVEL" val="1"/>
  <p:tag name="KSO_WM_UNIT_VALUE" val="1500*1713"/>
  <p:tag name="KSO_WM_UNIT_HIGHLIGHT" val="0"/>
  <p:tag name="KSO_WM_UNIT_COMPATIBLE" val="0"/>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7"/>
  <p:tag name="KSO_WM_UNIT_TYPE" val="f"/>
  <p:tag name="KSO_WM_UNIT_INDEX" val="1"/>
  <p:tag name="KSO_WM_UNIT_ID" val="custom160337_2*f*1"/>
  <p:tag name="KSO_WM_UNIT_CLEAR" val="1"/>
  <p:tag name="KSO_WM_UNIT_LAYERLEVEL" val="1"/>
  <p:tag name="KSO_WM_UNIT_VALUE" val="455"/>
  <p:tag name="KSO_WM_UNIT_HIGHLIGHT" val="0"/>
  <p:tag name="KSO_WM_UNIT_COMPATIBLE" val="0"/>
  <p:tag name="KSO_WM_UNIT_PRESET_TEXT_INDEX" val="5"/>
  <p:tag name="KSO_WM_UNIT_PRESET_TEXT_LEN" val="23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9"/>
  <p:tag name="KSO_WM_SLIDE_INDEX" val="9"/>
  <p:tag name="KSO_WM_SLIDE_ITEM_CNT" val="5"/>
  <p:tag name="KSO_WM_SLIDE_LAYOUT" val="a_b_l_d"/>
  <p:tag name="KSO_WM_SLIDE_LAYOUT_CNT" val="1_1_1_1"/>
  <p:tag name="KSO_WM_SLIDE_TYPE" val="contents"/>
  <p:tag name="KSO_WM_BEAUTIFY_FLAG" val="#wm#"/>
  <p:tag name="KSO_WM_DIAGRAM_GROUP_CODE" val="l1-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12*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1_9*i*0"/>
  <p:tag name="KSO_WM_TEMPLATE_CATEGORY" val="custom"/>
  <p:tag name="KSO_WM_TEMPLATE_INDEX" val="16016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161_9*i*1"/>
  <p:tag name="KSO_WM_TEMPLATE_CATEGORY" val="custom"/>
  <p:tag name="KSO_WM_TEMPLATE_INDEX" val="16016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h_f"/>
  <p:tag name="KSO_WM_UNIT_INDEX" val="1_1_1"/>
  <p:tag name="KSO_WM_UNIT_ID" val="custom160161_9*l_h_f*1_1_1"/>
  <p:tag name="KSO_WM_UNIT_CLEAR" val="1"/>
  <p:tag name="KSO_WM_UNIT_LAYERLEVEL" val="1_1_1"/>
  <p:tag name="KSO_WM_UNIT_VALUE" val="13"/>
  <p:tag name="KSO_WM_UNIT_HIGHLIGHT" val="0"/>
  <p:tag name="KSO_WM_UNIT_COMPATIBLE" val="0"/>
  <p:tag name="KSO_WM_UNIT_PRESET_TEXT_INDEX" val="3"/>
  <p:tag name="KSO_WM_UNIT_PRESET_TEXT_LEN" val="17"/>
  <p:tag name="KSO_WM_DIAGRAM_GROUP_CODE" val="l1-1"/>
</p:tagLst>
</file>

<file path=ppt/tags/tag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l_i"/>
  <p:tag name="KSO_WM_UNIT_INDEX" val="1_1"/>
  <p:tag name="KSO_WM_UNIT_ID" val="custom160161_9*l_i*1_1"/>
  <p:tag name="KSO_WM_UNIT_CLEAR" val="1"/>
  <p:tag name="KSO_WM_UNIT_LAYERLEVEL" val="1_1"/>
  <p:tag name="KSO_WM_DIAGRAM_GROUP_CODE" val="l1-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f"/>
  <p:tag name="KSO_WM_UNIT_INDEX" val="1"/>
  <p:tag name="KSO_WM_UNIT_ID" val="custom160161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a"/>
  <p:tag name="KSO_WM_UNIT_INDEX" val="1"/>
  <p:tag name="KSO_WM_UNIT_ID" val="custom160161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1"/>
  <p:tag name="KSO_WM_TAG_VERSION" val="1.0"/>
  <p:tag name="KSO_WM_SLIDE_ID" val="custom160161_12"/>
  <p:tag name="KSO_WM_SLIDE_INDEX" val="12"/>
  <p:tag name="KSO_WM_SLIDE_ITEM_CNT" val="1"/>
  <p:tag name="KSO_WM_SLIDE_LAYOUT" val="a_e"/>
  <p:tag name="KSO_WM_SLIDE_LAYOUT_CNT" val="1_1"/>
  <p:tag name="KSO_WM_SLIDE_TYPE" val="sectionTitle"/>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1"/>
  <p:tag name="KSO_WM_UNIT_TYPE" val="e"/>
  <p:tag name="KSO_WM_UNIT_INDEX" val="1"/>
  <p:tag name="KSO_WM_UNIT_ID" val="custom160161_12*e*1"/>
  <p:tag name="KSO_WM_UNIT_CLEAR" val="1"/>
  <p:tag name="KSO_WM_UNIT_LAYERLEVEL" val="1"/>
  <p:tag name="KSO_WM_UNIT_VALUE" val="6"/>
  <p:tag name="KSO_WM_UNIT_HIGHLIGHT" val="0"/>
  <p:tag name="KSO_WM_UNIT_COMPATIBLE" val="1"/>
  <p:tag name="KSO_WM_UNIT_PRESET_TEXT" val="01"/>
</p:tagLst>
</file>

<file path=ppt/theme/theme1.xml><?xml version="1.0" encoding="utf-8"?>
<a:theme xmlns:a="http://schemas.openxmlformats.org/drawingml/2006/main" name="自定义设计方案">
  <a:themeElements>
    <a:clrScheme name="自定义 124">
      <a:dk1>
        <a:sysClr val="windowText" lastClr="000000"/>
      </a:dk1>
      <a:lt1>
        <a:sysClr val="window" lastClr="FFFFFF"/>
      </a:lt1>
      <a:dk2>
        <a:srgbClr val="44546A"/>
      </a:dk2>
      <a:lt2>
        <a:srgbClr val="E7E6E6"/>
      </a:lt2>
      <a:accent1>
        <a:srgbClr val="484A5F"/>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0">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4139</Words>
  <Application>Microsoft Office PowerPoint</Application>
  <PresentationFormat>宽屏</PresentationFormat>
  <Paragraphs>832</Paragraphs>
  <Slides>55</Slides>
  <Notes>38</Notes>
  <HiddenSlides>7</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55</vt:i4>
      </vt:variant>
    </vt:vector>
  </HeadingPairs>
  <TitlesOfParts>
    <vt:vector size="61" baseType="lpstr">
      <vt:lpstr>黑体</vt:lpstr>
      <vt:lpstr>宋体</vt:lpstr>
      <vt:lpstr>Arial</vt:lpstr>
      <vt:lpstr>Calibri</vt:lpstr>
      <vt:lpstr>Times New Roman</vt:lpstr>
      <vt:lpstr>自定义设计方案</vt:lpstr>
      <vt:lpstr>项目总报告</vt:lpstr>
      <vt:lpstr>PowerPoint 演示文稿</vt:lpstr>
      <vt:lpstr>目标</vt:lpstr>
      <vt:lpstr>PowerPoint 演示文稿</vt:lpstr>
      <vt:lpstr>需求工程项目计划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软件需求规格说明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需求变更分析</vt:lpstr>
      <vt:lpstr>PowerPoint 演示文稿</vt:lpstr>
      <vt:lpstr>PowerPoint 演示文稿</vt:lpstr>
      <vt:lpstr>PowerPoint 演示文稿</vt:lpstr>
      <vt:lpstr>项目总结报告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黄昕晰</cp:lastModifiedBy>
  <cp:revision>48</cp:revision>
  <dcterms:created xsi:type="dcterms:W3CDTF">2016-11-05T02:36:00Z</dcterms:created>
  <dcterms:modified xsi:type="dcterms:W3CDTF">2017-01-05T02:49:34Z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