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6" r:id="rId5"/>
    <p:sldId id="263" r:id="rId6"/>
    <p:sldId id="270" r:id="rId7"/>
    <p:sldId id="280" r:id="rId8"/>
    <p:sldId id="311" r:id="rId9"/>
    <p:sldId id="288" r:id="rId10"/>
    <p:sldId id="306" r:id="rId11"/>
    <p:sldId id="305" r:id="rId12"/>
    <p:sldId id="304" r:id="rId13"/>
    <p:sldId id="307" r:id="rId14"/>
    <p:sldId id="289" r:id="rId15"/>
    <p:sldId id="295" r:id="rId16"/>
    <p:sldId id="312" r:id="rId17"/>
    <p:sldId id="290" r:id="rId18"/>
    <p:sldId id="297" r:id="rId19"/>
    <p:sldId id="301" r:id="rId20"/>
    <p:sldId id="26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91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项目总结报告内容介绍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效率评价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7782" y="1695918"/>
            <a:ext cx="7077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工作量挺多的，但并不是按预计的每日两小时工作量，多是工作时间都花费在周末，对浮动时间的把握不足。所以常会出现无法在预期时间内完成给定任务的情况，或是超时到第二天或是第三天才完成内容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组内存在工作时间不合理分配的情况，会出现一边忙一边闲的情况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成员常无法专注于一个任务，常会分心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所以综合效率，并不高，只能算一般。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840" y="1695918"/>
            <a:ext cx="76155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在从用户那获取需求后，我们按照需求制作了相对应的界面原型，以及用例设计，测试用例设计，并对较复杂的模块进行了时序图的设计。但其中存在两个需求并没能完成。但总体目标达成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在文档的攒写方面，一开始写的内容相当糟糕，返工修改了很多次，但随着进度，文档质量有所提高，但任需多次改进。总体质量一般。</a:t>
            </a:r>
          </a:p>
        </p:txBody>
      </p:sp>
      <p:sp>
        <p:nvSpPr>
          <p:cNvPr id="5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产品质量评价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9908" y="1915796"/>
            <a:ext cx="7433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在这次项目开发过程中用到了很多新的方法和工具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包括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、</a:t>
            </a:r>
            <a:r>
              <a:rPr lang="en-US" altLang="zh-CN" dirty="0"/>
              <a:t>Microsoft Project</a:t>
            </a:r>
            <a:r>
              <a:rPr lang="zh-CN" altLang="zh-CN" dirty="0"/>
              <a:t>、</a:t>
            </a:r>
            <a:r>
              <a:rPr lang="en-US" altLang="zh-CN" dirty="0"/>
              <a:t>IBM Rational Rose</a:t>
            </a:r>
            <a:r>
              <a:rPr lang="zh-CN" altLang="zh-CN" dirty="0"/>
              <a:t>、</a:t>
            </a:r>
            <a:r>
              <a:rPr lang="en-US" altLang="zh-CN" dirty="0"/>
              <a:t>IBM Rational </a:t>
            </a:r>
            <a:r>
              <a:rPr lang="en-US" altLang="zh-CN" dirty="0" err="1"/>
              <a:t>requiresitePro</a:t>
            </a:r>
            <a:r>
              <a:rPr lang="zh-CN" altLang="zh-CN" dirty="0"/>
              <a:t>、</a:t>
            </a:r>
            <a:r>
              <a:rPr lang="en-US" altLang="zh-CN" dirty="0" err="1"/>
              <a:t>WBScharPro</a:t>
            </a:r>
            <a:r>
              <a:rPr lang="zh-CN" altLang="zh-CN" dirty="0"/>
              <a:t>、</a:t>
            </a:r>
            <a:r>
              <a:rPr lang="en-US" altLang="zh-CN" dirty="0" err="1"/>
              <a:t>PowerDesigner</a:t>
            </a:r>
            <a:r>
              <a:rPr lang="zh-CN" altLang="zh-CN" dirty="0"/>
              <a:t>、版本管理工具</a:t>
            </a:r>
            <a:r>
              <a:rPr lang="en-US" altLang="zh-CN" dirty="0"/>
              <a:t>SVN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对这些新的工具进行多次使用之后，我们目前已基本能掌握使用方法，并能将他们运用到项目的开发过程中，并对项目开发有不错的帮助作用。</a:t>
            </a:r>
          </a:p>
        </p:txBody>
      </p:sp>
      <p:sp>
        <p:nvSpPr>
          <p:cNvPr id="6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技术方法评价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部分任务没能在给定时间内完成。</a:t>
            </a:r>
          </a:p>
          <a:p>
            <a:r>
              <a:rPr lang="zh-CN" altLang="zh-CN" dirty="0"/>
              <a:t>项目组成员拖沓，无法专注于项目开发。说明团队的管理不够严格，管理方式还需改进。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部分文档在攒写时无从下手，没有给定标准模板，不会写。</a:t>
            </a:r>
          </a:p>
          <a:p>
            <a:r>
              <a:rPr lang="zh-CN" altLang="zh-CN" dirty="0"/>
              <a:t>没有收集整理好所需的模板内容，课程中记录的内容不够详细。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存在任务分配不均匀的情况</a:t>
            </a:r>
          </a:p>
          <a:p>
            <a:r>
              <a:rPr lang="zh-CN" altLang="zh-CN" dirty="0"/>
              <a:t>部分组员有拖沓习惯，项目经理自负，对组员不信任，因而分配不均匀。项目经理不称职，团队关系不够稳固。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团队曾出现过内部矛盾争吵</a:t>
            </a:r>
          </a:p>
          <a:p>
            <a:r>
              <a:rPr lang="zh-CN" altLang="zh-CN" dirty="0"/>
              <a:t>组员私下评论对方，以及未尽到自己的指责，造成内部矛盾。之后成员内部交流，各自分析原因，已解决问题。</a:t>
            </a:r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出错原因与分析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开发团队评价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88070"/>
              </p:ext>
            </p:extLst>
          </p:nvPr>
        </p:nvGraphicFramePr>
        <p:xfrm>
          <a:off x="2863385" y="1792483"/>
          <a:ext cx="6466430" cy="245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486"/>
                <a:gridCol w="833154"/>
                <a:gridCol w="1321816"/>
                <a:gridCol w="1077486"/>
                <a:gridCol w="1078244"/>
                <a:gridCol w="1078244"/>
              </a:tblGrid>
              <a:tr h="701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沟通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质量完成情况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工作态度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工作量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总分</a:t>
                      </a:r>
                      <a:r>
                        <a:rPr lang="en-US" sz="1800" kern="100">
                          <a:effectLst/>
                        </a:rPr>
                        <a:t>(100)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林初煌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黄昕晰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黄令成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陈宣帆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谢蕾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5330" y="4228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/>
              <a:t>谢蕾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项目组内唯一的女生，沟通相对其他人不方便些，但也常在团队内发表意见，有问题也会常提。质量完成情况一般。工作量中偏上，是测试用例、复杂模块流程设计的主要负责人。</a:t>
            </a:r>
          </a:p>
        </p:txBody>
      </p:sp>
      <p:sp>
        <p:nvSpPr>
          <p:cNvPr id="7" name="矩形 6"/>
          <p:cNvSpPr/>
          <p:nvPr/>
        </p:nvSpPr>
        <p:spPr>
          <a:xfrm>
            <a:off x="5885330" y="2197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陈宣帆：</a:t>
            </a:r>
          </a:p>
          <a:p>
            <a:r>
              <a:rPr lang="zh-CN" altLang="zh-CN" dirty="0"/>
              <a:t>项目经理的另外一个主要沟通对象，性格开朗，在组内积极交流，常发起提议。质量完成情况还不错。工作态度认真，一般都能提前完成任务，但那样熬夜做可不好。工作量挺多的，是甘特图和需求用例的主要负责人。</a:t>
            </a:r>
          </a:p>
        </p:txBody>
      </p:sp>
      <p:sp>
        <p:nvSpPr>
          <p:cNvPr id="8" name="矩形 7"/>
          <p:cNvSpPr/>
          <p:nvPr/>
        </p:nvSpPr>
        <p:spPr>
          <a:xfrm>
            <a:off x="5885330" y="708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黄令成：</a:t>
            </a:r>
          </a:p>
          <a:p>
            <a:r>
              <a:rPr lang="zh-CN" altLang="zh-CN" dirty="0"/>
              <a:t>团队内贡献度偏低。偶尔会主动提议。质量完成情况一般，常需多次修改。态度一般般，也有拖延症，有出现过任务没有完成而延期的情况。总体工作量偏少，数据字典的主要负责人。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2286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黄昕晰：</a:t>
            </a:r>
          </a:p>
          <a:p>
            <a:r>
              <a:rPr lang="zh-CN" altLang="zh-CN" dirty="0"/>
              <a:t>项目经理的主要沟通对象之一，常协助沟通交流，提出意见。态度认真，基本能在给定的时间范围内完成任务。工作量中偏上，会议记录的主要负责人，界面原型的前期负责人，需求变更软件的主要使用者，用户手册的负责人。</a:t>
            </a:r>
          </a:p>
          <a:p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2197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林初煌：</a:t>
            </a:r>
          </a:p>
          <a:p>
            <a:r>
              <a:rPr lang="zh-CN" altLang="zh-CN" dirty="0"/>
              <a:t>项目经理，有拖延症，沟通方面不主动，多是组员发起要求，但一谈起来状态会好很多。质量完成情况相对不错，认真写过很多文档内容。前期工作态度一般，后期工作态度还不错，会认真对待，但拖延的情况仍有发生。前期工作量一般，后期收尾工作量大，界面原型的主要负责人，项目汇总的负责人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其他内容与参考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经验与</a:t>
            </a:r>
            <a:r>
              <a:rPr lang="zh-CN" altLang="en-US" dirty="0" smtClean="0">
                <a:solidFill>
                  <a:schemeClr val="accent1"/>
                </a:solidFill>
              </a:rPr>
              <a:t>教训 收货与感想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407923" y="1821600"/>
            <a:ext cx="7377353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 smtClean="0"/>
              <a:t>详细的经验与教训，收获与感想内容，请参照</a:t>
            </a:r>
            <a:r>
              <a:rPr lang="en-US" altLang="zh-CN" dirty="0" smtClean="0"/>
              <a:t>《PRD-2016-G07-</a:t>
            </a:r>
            <a:r>
              <a:rPr lang="zh-CN" altLang="en-US" dirty="0" smtClean="0"/>
              <a:t>项目总结报告</a:t>
            </a:r>
            <a:r>
              <a:rPr lang="en-US" altLang="zh-CN" dirty="0" smtClean="0"/>
              <a:t>》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参考文档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20-</a:t>
            </a:r>
            <a:r>
              <a:rPr lang="zh-CN" altLang="zh-CN" dirty="0"/>
              <a:t>项目开发总结报告</a:t>
            </a:r>
            <a:r>
              <a:rPr lang="en-US" altLang="zh-CN" dirty="0"/>
              <a:t>(PDSR)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项目章程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系统设计与实现计划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黄令成个人总结报告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谢蕾个人总结报告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陈宣帆个人总结报告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黄昕晰个人总结报告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林初煌个人总结报告</a:t>
            </a:r>
            <a:r>
              <a:rPr lang="en-US" altLang="zh-CN" dirty="0"/>
              <a:t>v1.0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目标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实际开发情况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开发工作评价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开发团队评价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其他内容与参考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本文档旨在总结“软件工程系列课程教学辅助网站”项目的开发情况，总结最终的开发结果、缺陷、经验教训与收获，以及对开发过程和开发成员进行评价。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实际开发情况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主要的完成内容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1200" y="2083964"/>
            <a:ext cx="4656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可行性分析》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项目总体计划》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需求工程项目计划》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PRD-2016-G07-QA</a:t>
            </a:r>
            <a:r>
              <a:rPr lang="zh-CN" altLang="zh-CN" dirty="0"/>
              <a:t>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前景与范围》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用户群分类》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用户代表确立》</a:t>
            </a:r>
          </a:p>
          <a:p>
            <a:r>
              <a:rPr lang="zh-CN" altLang="zh-CN" dirty="0" smtClean="0"/>
              <a:t>网站</a:t>
            </a:r>
            <a:r>
              <a:rPr lang="zh-CN" altLang="zh-CN" dirty="0"/>
              <a:t>初步界面原型设计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软件需求规格说明书</a:t>
            </a:r>
            <a:r>
              <a:rPr lang="zh-CN" altLang="zh-CN" dirty="0" smtClean="0"/>
              <a:t>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899376" y="2083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用户手册》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需求变更委员会任命章程》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需求变更请求报告》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变更影响分析报告》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系统设计与实现计划》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安装与部署计划》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培训计划》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系统维护计划》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进度计划偏差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49349"/>
              </p:ext>
            </p:extLst>
          </p:nvPr>
        </p:nvGraphicFramePr>
        <p:xfrm>
          <a:off x="307039" y="1445464"/>
          <a:ext cx="5461749" cy="361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043"/>
                <a:gridCol w="1192014"/>
                <a:gridCol w="2237502"/>
                <a:gridCol w="440240"/>
                <a:gridCol w="1098950"/>
              </a:tblGrid>
              <a:tr h="18970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16.9.28-16.10.16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《可行性研究报告》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16.10.23-16.11.6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5-6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16.11.7-16.11.13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《需求规格说明书》修改及评审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96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《软件需求变更文档》 《软件需求变更文档》修改及评审、系统设计与实现计划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17.1.1-17.1.8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《软件概要设计说明》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17.1.8-17.1.15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《测试计划》《安装部署计划》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《培训计划》《系统维护计划》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8001"/>
              </p:ext>
            </p:extLst>
          </p:nvPr>
        </p:nvGraphicFramePr>
        <p:xfrm>
          <a:off x="6249000" y="1412295"/>
          <a:ext cx="5544072" cy="362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74"/>
                <a:gridCol w="1209981"/>
                <a:gridCol w="2271227"/>
                <a:gridCol w="446876"/>
                <a:gridCol w="1115514"/>
              </a:tblGrid>
              <a:tr h="171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16.9.28-16.10.16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《可行性研究报告》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562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16.10.23-16.11.6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5-6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16.11.7-16.11.13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《需求规格说明书》修改及评审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《软件需求变更文档》 《软件需求变更文档》修改及评审、《系统设计与实现计划》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截止至</a:t>
                      </a:r>
                      <a:r>
                        <a:rPr lang="en-US" sz="1100" kern="100">
                          <a:effectLst/>
                        </a:rPr>
                        <a:t>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《测试计划》《安装部署计划》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《培训计划》《系统维护计划》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M7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17.1.3-17.1.4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6683" y="523898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3365" y="5243465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实际情况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43953" y="5608314"/>
            <a:ext cx="7992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总体进度周数相比原计划减少一周。原进度预计在十二周进行软件需求规格说明书的审核与基线发布，现进度将该内容延迟了两周至第十四周。去除了《软件概要设计》，其后的内容都提前一周。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经费预算偏差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0717" y="423045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原定预算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646"/>
              </p:ext>
            </p:extLst>
          </p:nvPr>
        </p:nvGraphicFramePr>
        <p:xfrm>
          <a:off x="991200" y="2402082"/>
          <a:ext cx="4926666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9035"/>
                <a:gridCol w="1887631"/>
              </a:tblGrid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价格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服务器域名采购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需求部分支出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风险资金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软件费用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568888" y="2537953"/>
            <a:ext cx="3883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实际成本支出：</a:t>
            </a:r>
            <a:r>
              <a:rPr lang="en-US" altLang="zh-CN" dirty="0"/>
              <a:t>0</a:t>
            </a:r>
            <a:r>
              <a:rPr lang="zh-CN" altLang="zh-CN" dirty="0"/>
              <a:t>元</a:t>
            </a:r>
          </a:p>
          <a:p>
            <a:r>
              <a:rPr lang="zh-CN" altLang="zh-CN" dirty="0"/>
              <a:t>主要花费为人员成本，除去团队建设交流花去的经费，再无其他费用</a:t>
            </a:r>
          </a:p>
          <a:p>
            <a:r>
              <a:rPr lang="zh-CN" altLang="zh-CN" dirty="0"/>
              <a:t>这方面与原先的预计相同，或说更少。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开发工作评价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1321</Words>
  <Application>Microsoft Office PowerPoint</Application>
  <PresentationFormat>自定义</PresentationFormat>
  <Paragraphs>280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自定义设计方案</vt:lpstr>
      <vt:lpstr>项目总结报告内容介绍</vt:lpstr>
      <vt:lpstr>PowerPoint 演示文稿</vt:lpstr>
      <vt:lpstr>目标</vt:lpstr>
      <vt:lpstr>PowerPoint 演示文稿</vt:lpstr>
      <vt:lpstr>实际开发情况</vt:lpstr>
      <vt:lpstr>PowerPoint 演示文稿</vt:lpstr>
      <vt:lpstr>PowerPoint 演示文稿</vt:lpstr>
      <vt:lpstr>PowerPoint 演示文稿</vt:lpstr>
      <vt:lpstr>开发工作评价</vt:lpstr>
      <vt:lpstr>PowerPoint 演示文稿</vt:lpstr>
      <vt:lpstr>PowerPoint 演示文稿</vt:lpstr>
      <vt:lpstr>PowerPoint 演示文稿</vt:lpstr>
      <vt:lpstr>PowerPoint 演示文稿</vt:lpstr>
      <vt:lpstr>开发团队评价</vt:lpstr>
      <vt:lpstr>PowerPoint 演示文稿</vt:lpstr>
      <vt:lpstr>PowerPoint 演示文稿</vt:lpstr>
      <vt:lpstr>其他内容与参考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37</cp:revision>
  <dcterms:created xsi:type="dcterms:W3CDTF">2016-11-05T02:36:00Z</dcterms:created>
  <dcterms:modified xsi:type="dcterms:W3CDTF">2017-01-02T18:35:43Z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