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64" r:id="rId7"/>
    <p:sldId id="265" r:id="rId8"/>
    <p:sldId id="266" r:id="rId9"/>
    <p:sldId id="267" r:id="rId10"/>
    <p:sldId id="268" r:id="rId11"/>
    <p:sldId id="271" r:id="rId12"/>
    <p:sldId id="269" r:id="rId13"/>
    <p:sldId id="270" r:id="rId14"/>
    <p:sldId id="276" r:id="rId15"/>
    <p:sldId id="277" r:id="rId16"/>
    <p:sldId id="278" r:id="rId17"/>
    <p:sldId id="272" r:id="rId18"/>
    <p:sldId id="279" r:id="rId19"/>
    <p:sldId id="299" r:id="rId20"/>
    <p:sldId id="281" r:id="rId21"/>
    <p:sldId id="282" r:id="rId22"/>
    <p:sldId id="283" r:id="rId23"/>
    <p:sldId id="300" r:id="rId24"/>
    <p:sldId id="301" r:id="rId25"/>
    <p:sldId id="302" r:id="rId26"/>
    <p:sldId id="273" r:id="rId27"/>
    <p:sldId id="330" r:id="rId28"/>
    <p:sldId id="331" r:id="rId29"/>
    <p:sldId id="332" r:id="rId30"/>
    <p:sldId id="333" r:id="rId31"/>
    <p:sldId id="334" r:id="rId32"/>
    <p:sldId id="335" r:id="rId33"/>
    <p:sldId id="329" r:id="rId34"/>
    <p:sldId id="284" r:id="rId35"/>
    <p:sldId id="285" r:id="rId36"/>
    <p:sldId id="274" r:id="rId37"/>
    <p:sldId id="289" r:id="rId38"/>
    <p:sldId id="290" r:id="rId39"/>
    <p:sldId id="291" r:id="rId40"/>
    <p:sldId id="292" r:id="rId41"/>
    <p:sldId id="293" r:id="rId42"/>
    <p:sldId id="309" r:id="rId43"/>
    <p:sldId id="310" r:id="rId44"/>
    <p:sldId id="311" r:id="rId45"/>
    <p:sldId id="275" r:id="rId46"/>
    <p:sldId id="294" r:id="rId47"/>
    <p:sldId id="26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anose="020B0604020202020204"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anose="020B0604020202020204" pitchFamily="34" charset="0"/>
                <a:ea typeface="黑体" panose="02010609060101010101"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8.xml"/><Relationship Id="rId6"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73.xml"/><Relationship Id="rId3" Type="http://schemas.openxmlformats.org/officeDocument/2006/relationships/slide" Target="slide25.xml"/><Relationship Id="rId2" Type="http://schemas.openxmlformats.org/officeDocument/2006/relationships/tags" Target="../tags/tag72.xml"/><Relationship Id="rId1" Type="http://schemas.openxmlformats.org/officeDocument/2006/relationships/tags" Target="../tags/tag7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76.xml"/><Relationship Id="rId3" Type="http://schemas.openxmlformats.org/officeDocument/2006/relationships/slide" Target="slide26.xml"/><Relationship Id="rId2" Type="http://schemas.openxmlformats.org/officeDocument/2006/relationships/tags" Target="../tags/tag75.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5.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notesSlide" Target="../notesSlides/notesSlide2.xml"/><Relationship Id="rId25" Type="http://schemas.openxmlformats.org/officeDocument/2006/relationships/slideLayout" Target="../slideLayouts/slideLayout7.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6.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79.xml"/><Relationship Id="rId3" Type="http://schemas.openxmlformats.org/officeDocument/2006/relationships/slide" Target="slide27.xml"/><Relationship Id="rId2" Type="http://schemas.openxmlformats.org/officeDocument/2006/relationships/tags" Target="../tags/tag78.xml"/><Relationship Id="rId1" Type="http://schemas.openxmlformats.org/officeDocument/2006/relationships/tags" Target="../tags/tag7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82.xml"/><Relationship Id="rId3" Type="http://schemas.openxmlformats.org/officeDocument/2006/relationships/slide" Target="slide28.xml"/><Relationship Id="rId2" Type="http://schemas.openxmlformats.org/officeDocument/2006/relationships/tags" Target="../tags/tag81.xml"/><Relationship Id="rId1" Type="http://schemas.openxmlformats.org/officeDocument/2006/relationships/tags" Target="../tags/tag8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slide" Target="slide29.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slide" Target="slide30.xml"/><Relationship Id="rId2" Type="http://schemas.openxmlformats.org/officeDocument/2006/relationships/tags" Target="../tags/tag87.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94.xml"/><Relationship Id="rId3" Type="http://schemas.openxmlformats.org/officeDocument/2006/relationships/slide" Target="slide18.xml"/><Relationship Id="rId2" Type="http://schemas.openxmlformats.org/officeDocument/2006/relationships/tags" Target="../tags/tag93.xml"/><Relationship Id="rId1" Type="http://schemas.openxmlformats.org/officeDocument/2006/relationships/tags" Target="../tags/tag9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97.xml"/><Relationship Id="rId3" Type="http://schemas.openxmlformats.org/officeDocument/2006/relationships/slide" Target="slide19.xml"/><Relationship Id="rId2" Type="http://schemas.openxmlformats.org/officeDocument/2006/relationships/tags" Target="../tags/tag96.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slide" Target="slide20.xml"/><Relationship Id="rId2" Type="http://schemas.openxmlformats.org/officeDocument/2006/relationships/tags" Target="../tags/tag99.xml"/><Relationship Id="rId1" Type="http://schemas.openxmlformats.org/officeDocument/2006/relationships/tags" Target="../tags/tag98.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103.xml"/><Relationship Id="rId3" Type="http://schemas.openxmlformats.org/officeDocument/2006/relationships/slide" Target="slide21.xml"/><Relationship Id="rId2" Type="http://schemas.openxmlformats.org/officeDocument/2006/relationships/tags" Target="../tags/tag102.xml"/><Relationship Id="rId1" Type="http://schemas.openxmlformats.org/officeDocument/2006/relationships/tags" Target="../tags/tag101.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slide" Target="slide22.xml"/><Relationship Id="rId2" Type="http://schemas.openxmlformats.org/officeDocument/2006/relationships/tags" Target="../tags/tag105.xml"/><Relationship Id="rId1" Type="http://schemas.openxmlformats.org/officeDocument/2006/relationships/tags" Target="../tags/tag10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tags" Target="../tags/tag109.xml"/><Relationship Id="rId3" Type="http://schemas.openxmlformats.org/officeDocument/2006/relationships/slide" Target="slide23.xml"/><Relationship Id="rId2" Type="http://schemas.openxmlformats.org/officeDocument/2006/relationships/tags" Target="../tags/tag108.xml"/><Relationship Id="rId1" Type="http://schemas.openxmlformats.org/officeDocument/2006/relationships/tags" Target="../tags/tag10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3.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3.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6.xml"/><Relationship Id="rId2" Type="http://schemas.openxmlformats.org/officeDocument/2006/relationships/tags" Target="../tags/tag151.xml"/><Relationship Id="rId1" Type="http://schemas.openxmlformats.org/officeDocument/2006/relationships/tags" Target="../tags/tag15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项目总体计划书</a:t>
            </a:r>
            <a:endParaRPr lang="zh-CN" altLang="en-US" dirty="0"/>
          </a:p>
        </p:txBody>
      </p:sp>
      <p:sp>
        <p:nvSpPr>
          <p:cNvPr id="7" name="文本占位符 6"/>
          <p:cNvSpPr>
            <a:spLocks noGrp="1"/>
          </p:cNvSpPr>
          <p:nvPr>
            <p:ph type="body" sz="half" idx="2"/>
            <p:custDataLst>
              <p:tags r:id="rId2"/>
            </p:custDataLst>
          </p:nvPr>
        </p:nvSpPr>
        <p:spPr>
          <a:xfrm>
            <a:off x="839470" y="2057400"/>
            <a:ext cx="5060950" cy="3811905"/>
          </a:xfrm>
        </p:spPr>
        <p:txBody>
          <a:bodyPr/>
          <a:lstStyle/>
          <a:p>
            <a:r>
              <a:rPr lang="en-US" altLang="zh-CN" dirty="0"/>
              <a:t>G07</a:t>
            </a:r>
            <a:r>
              <a:rPr lang="zh-CN" altLang="en-US" dirty="0"/>
              <a:t>小组：</a:t>
            </a:r>
            <a:endParaRPr lang="zh-CN" altLang="en-US" dirty="0"/>
          </a:p>
          <a:p>
            <a:r>
              <a:rPr lang="zh-CN" altLang="en-US" dirty="0"/>
              <a:t>项目经理：林初煌</a:t>
            </a:r>
            <a:endParaRPr lang="zh-CN" altLang="en-US" dirty="0"/>
          </a:p>
          <a:p>
            <a:r>
              <a:rPr lang="zh-CN" altLang="en-US" dirty="0"/>
              <a:t>组员：黄昕晰、黄令成、陈宣帆、谢蕾</a:t>
            </a:r>
            <a:endParaRPr lang="zh-CN" altLang="en-US" dirty="0"/>
          </a:p>
        </p:txBody>
      </p:sp>
      <p:pic>
        <p:nvPicPr>
          <p:cNvPr id="4" name="图片占位符 3"/>
          <p:cNvPicPr>
            <a:picLocks noGrp="1" noChangeAspect="1"/>
          </p:cNvPicPr>
          <p:nvPr>
            <p:ph type="pic" idx="1"/>
            <p:custDataLst>
              <p:tags r:id="rId3"/>
            </p:custDataLst>
          </p:nvPr>
        </p:nvPicPr>
        <p:blipFill>
          <a:blip r:embed="rId4">
            <a:extLst>
              <a:ext uri="{28A0092B-C50C-407E-A947-70E740481C1C}">
                <a14:useLocalDpi xmlns:a14="http://schemas.microsoft.com/office/drawing/2010/main" val="0"/>
              </a:ext>
            </a:extLst>
          </a:blip>
          <a:srcRect t="19661" b="19661"/>
          <a:stretch>
            <a:fillRect/>
          </a:stretch>
        </p:blipFill>
        <p:spPr/>
      </p:pic>
      <p:pic>
        <p:nvPicPr>
          <p:cNvPr id="6" name="图片 6" descr="PRD-2016-G07-logo"/>
          <p:cNvPicPr>
            <a:picLocks noChangeAspect="1"/>
          </p:cNvPicPr>
          <p:nvPr/>
        </p:nvPicPr>
        <p:blipFill>
          <a:blip r:embed="rId5"/>
          <a:stretch>
            <a:fillRect/>
          </a:stretch>
        </p:blipFill>
        <p:spPr>
          <a:xfrm>
            <a:off x="839470" y="4191318"/>
            <a:ext cx="2159000" cy="2159635"/>
          </a:xfrm>
          <a:prstGeom prst="rect">
            <a:avLst/>
          </a:prstGeom>
        </p:spPr>
      </p:pic>
    </p:spTree>
    <p:custDataLst>
      <p:tags r:id="rId6"/>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项目工作任务</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需求获取与设计，网站架构设计，开发编码，测试移交，文档书写，使用及维护培训</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项目参与人员及分工</a:t>
            </a:r>
            <a:endParaRPr lang="zh-CN" altLang="en-US" dirty="0">
              <a:solidFill>
                <a:schemeClr val="accent1"/>
              </a:solidFill>
            </a:endParaRPr>
          </a:p>
        </p:txBody>
      </p:sp>
      <p:graphicFrame>
        <p:nvGraphicFramePr>
          <p:cNvPr id="0" name="表格 -1"/>
          <p:cNvGraphicFramePr/>
          <p:nvPr/>
        </p:nvGraphicFramePr>
        <p:xfrm>
          <a:off x="838835" y="1688465"/>
          <a:ext cx="9203690" cy="4516120"/>
        </p:xfrm>
        <a:graphic>
          <a:graphicData uri="http://schemas.openxmlformats.org/drawingml/2006/table">
            <a:tbl>
              <a:tblPr firstRow="1" bandRow="1">
                <a:tableStyleId>{5940675A-B579-460E-94D1-54222C63F5DA}</a:tableStyleId>
              </a:tblPr>
              <a:tblGrid>
                <a:gridCol w="1905635"/>
                <a:gridCol w="5351145"/>
                <a:gridCol w="1946910"/>
              </a:tblGrid>
              <a:tr h="945515">
                <a:tc gridSpan="3">
                  <a:txBody>
                    <a:bodyPr/>
                    <a:p>
                      <a:pPr marL="0" indent="0" algn="ctr">
                        <a:buNone/>
                      </a:pPr>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主要项目人员分工</a:t>
                      </a:r>
                      <a:endPar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918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成员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工作任务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身份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94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任务分配调整，并协助组员完成任务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项目经理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30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黄昕晰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负责版本管理，执行任务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组员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24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黄令成</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负责回忆纪录工作，执行任务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组员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30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陈宣帆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负责基本的配置管理，执行任务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组员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076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宋体" panose="02010600030101010101" pitchFamily="2" charset="-122"/>
                          <a:ea typeface="宋体" panose="02010600030101010101" pitchFamily="2" charset="-122"/>
                          <a:cs typeface="宋体" panose="02010600030101010101" pitchFamily="2" charset="-122"/>
                        </a:rPr>
                        <a:t>谢蕾</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文档格式规范修正，协助文档审核，执行任务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组员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项目参与人员及分工（各阶段）</a:t>
            </a:r>
            <a:endParaRPr lang="en-US" altLang="zh-CN" dirty="0">
              <a:solidFill>
                <a:schemeClr val="accent1"/>
              </a:solidFill>
            </a:endParaRPr>
          </a:p>
        </p:txBody>
      </p:sp>
      <p:graphicFrame>
        <p:nvGraphicFramePr>
          <p:cNvPr id="0" name="表格 -1"/>
          <p:cNvGraphicFramePr/>
          <p:nvPr/>
        </p:nvGraphicFramePr>
        <p:xfrm>
          <a:off x="838835" y="1442720"/>
          <a:ext cx="9574530" cy="5176520"/>
        </p:xfrm>
        <a:graphic>
          <a:graphicData uri="http://schemas.openxmlformats.org/drawingml/2006/table">
            <a:tbl>
              <a:tblPr firstRow="1" bandRow="1">
                <a:tableStyleId>{5940675A-B579-460E-94D1-54222C63F5DA}</a:tableStyleId>
              </a:tblPr>
              <a:tblGrid>
                <a:gridCol w="1012190"/>
                <a:gridCol w="1887220"/>
                <a:gridCol w="4234815"/>
                <a:gridCol w="977265"/>
                <a:gridCol w="1463040"/>
              </a:tblGrid>
              <a:tr h="589915">
                <a:tc gridSpan="5">
                  <a:txBody>
                    <a:bodyPr/>
                    <a:p>
                      <a:pPr marL="0" indent="0" algn="ctr">
                        <a:buNone/>
                      </a:pPr>
                      <a:r>
                        <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rPr>
                        <a:t>主要进度计划编制</a:t>
                      </a:r>
                      <a:endParaRPr lang="zh-CN" altLang="en-US" sz="20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8300">
                <a:tc>
                  <a:txBody>
                    <a:bodyPr/>
                    <a:p>
                      <a:pPr marL="0" indent="0" algn="ctr">
                        <a:buNone/>
                      </a:pPr>
                      <a:r>
                        <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rPr>
                        <a:t>日期</a:t>
                      </a:r>
                      <a:endPar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内容</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周数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16.10.15</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编制</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可行性分析报告</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3</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16.10.23</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编制</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项目章程</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4</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16.10.23</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编制</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总体项目计划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4</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16.10.23</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编制</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需求工程计划</a:t>
                      </a:r>
                      <a:r>
                        <a:rPr lang="en-US" altLang="zh-CN" sz="1600" b="0" u="none">
                          <a:latin typeface="Calibri" panose="020F0502020204030204" charset="0"/>
                          <a:ea typeface="Calibri" panose="020F0502020204030204" charset="0"/>
                          <a:cs typeface="Calibri" panose="020F0502020204030204" charset="0"/>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初步</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4</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16.10.30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编制</a:t>
                      </a:r>
                      <a:r>
                        <a:rPr lang="en-US" altLang="zh-CN" sz="1600" b="0" u="none">
                          <a:latin typeface="宋体" panose="02010600030101010101" pitchFamily="2" charset="-122"/>
                          <a:ea typeface="宋体" panose="02010600030101010101" pitchFamily="2" charset="-122"/>
                          <a:cs typeface="宋体" panose="02010600030101010101" pitchFamily="2" charset="-122"/>
                        </a:rPr>
                        <a:t>《QA</a:t>
                      </a:r>
                      <a:r>
                        <a:rPr lang="zh-CN" altLang="en-US" sz="1600" b="0" u="none">
                          <a:latin typeface="宋体" panose="02010600030101010101" pitchFamily="2" charset="-122"/>
                          <a:ea typeface="宋体" panose="02010600030101010101" pitchFamily="2" charset="-122"/>
                          <a:cs typeface="宋体" panose="02010600030101010101" pitchFamily="2" charset="-122"/>
                        </a:rPr>
                        <a:t>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5</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谢蕾</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16.12.4</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需求规格说明书</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10</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16.12.17</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需求变更文档</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12</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黄令成</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16.1.1</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系统设计与实现计划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14</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陈宣帆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17.1.8</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软件概要设计说明</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15</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黄令成</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2820">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17.1.8</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测试计划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安装部署计划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培训计划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系统维护计划</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15</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黄昕晰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lgn="ctr">
                        <a:buNone/>
                      </a:pPr>
                      <a:r>
                        <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rPr>
                        <a:t>15</a:t>
                      </a:r>
                      <a:endParaRPr lang="en-US" altLang="zh-CN" sz="16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17.1.16</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完成</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项目总结报告</a:t>
                      </a:r>
                      <a:r>
                        <a:rPr lang="en-US" altLang="zh-CN"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16</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林初煌</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项目进度</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b="1" dirty="0"/>
              <a:t>第二周：下达《项目任务书》</a:t>
            </a:r>
            <a:endParaRPr lang="zh-CN" altLang="en-US" sz="1600" b="1" dirty="0"/>
          </a:p>
          <a:p>
            <a:r>
              <a:rPr lang="zh-CN" altLang="en-US" sz="1600" b="1" dirty="0"/>
              <a:t>第三周末：提交《项目可行性报告》</a:t>
            </a:r>
            <a:endParaRPr lang="zh-CN" altLang="en-US" sz="1600" b="1" dirty="0"/>
          </a:p>
          <a:p>
            <a:r>
              <a:rPr lang="zh-CN" altLang="en-US" sz="1600" b="1" dirty="0"/>
              <a:t>第四周末：提交《项目章程》《项目总体计划》《需求工程计划-初步》</a:t>
            </a:r>
            <a:endParaRPr lang="zh-CN" altLang="en-US" sz="1600" b="1" dirty="0"/>
          </a:p>
          <a:p>
            <a:r>
              <a:rPr lang="zh-CN" altLang="en-US" sz="1600" b="1" dirty="0"/>
              <a:t>第五周末：提交《QA计划》</a:t>
            </a:r>
            <a:endParaRPr lang="zh-CN" altLang="en-US" sz="1600" b="1" dirty="0"/>
          </a:p>
          <a:p>
            <a:r>
              <a:rPr lang="zh-CN" altLang="en-US" sz="1600" b="1" dirty="0"/>
              <a:t>第五周至第六周：《需求工程计划》修改及评审</a:t>
            </a:r>
            <a:endParaRPr lang="zh-CN" altLang="en-US" sz="1600" b="1" dirty="0"/>
          </a:p>
          <a:p>
            <a:r>
              <a:rPr lang="zh-CN" altLang="en-US" sz="1600" b="1" dirty="0"/>
              <a:t>第七周：《需求工程计划》讲解</a:t>
            </a:r>
            <a:endParaRPr lang="zh-CN" altLang="en-US" sz="1600" b="1" dirty="0"/>
          </a:p>
          <a:p>
            <a:r>
              <a:rPr lang="zh-CN" altLang="en-US" sz="1600" b="1" dirty="0"/>
              <a:t>第十周末：提交《软件需求规格说明书》</a:t>
            </a:r>
            <a:endParaRPr lang="zh-CN" altLang="en-US" sz="1600" b="1" dirty="0"/>
          </a:p>
          <a:p>
            <a:r>
              <a:rPr lang="zh-CN" altLang="en-US" sz="1600" b="1" dirty="0"/>
              <a:t>第十一周末：《软件需求规格说明书》修改及评审</a:t>
            </a:r>
            <a:endParaRPr lang="zh-CN" altLang="en-US" sz="1600" b="1" dirty="0"/>
          </a:p>
          <a:p>
            <a:r>
              <a:rPr lang="zh-CN" altLang="en-US" sz="1600" b="1" dirty="0"/>
              <a:t>第十二周末：提交《软件需求变更文档》</a:t>
            </a:r>
            <a:endParaRPr lang="zh-CN" altLang="en-US" sz="1600" b="1" dirty="0"/>
          </a:p>
          <a:p>
            <a:r>
              <a:rPr lang="zh-CN" altLang="en-US" sz="1600" b="1" dirty="0"/>
              <a:t>第十三周：《软件需求变更文档》修改及评审</a:t>
            </a:r>
            <a:endParaRPr lang="zh-CN" altLang="en-US" sz="1600" b="1" dirty="0"/>
          </a:p>
          <a:p>
            <a:r>
              <a:rPr lang="zh-CN" altLang="en-US" sz="1600" b="1" dirty="0"/>
              <a:t>第十四周末：提交《系统设计与实现计划》</a:t>
            </a:r>
            <a:endParaRPr lang="zh-CN" altLang="en-US" sz="1600" b="1" dirty="0"/>
          </a:p>
          <a:p>
            <a:r>
              <a:rPr lang="zh-CN" altLang="en-US" sz="1600" b="1" dirty="0"/>
              <a:t>第十五周末：提交《软件概要设计说明》《测试计划》《安装部署计划》《培训计划》</a:t>
            </a:r>
            <a:endParaRPr lang="zh-CN" altLang="en-US" sz="1600" b="1" dirty="0"/>
          </a:p>
          <a:p>
            <a:r>
              <a:rPr lang="zh-CN" altLang="en-US" sz="1600" b="1" dirty="0"/>
              <a:t>《系统维护计划》</a:t>
            </a:r>
            <a:endParaRPr lang="zh-CN" altLang="en-US" sz="1600" b="1" dirty="0"/>
          </a:p>
          <a:p>
            <a:r>
              <a:rPr lang="zh-CN" altLang="en-US" sz="1600" b="1" dirty="0"/>
              <a:t>第十六周末：提交《项目总结报告》</a:t>
            </a:r>
            <a:endParaRPr lang="zh-CN" altLang="en-US" sz="1600" b="1" dirty="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服务</a:t>
            </a:r>
            <a:endParaRPr lang="zh-CN" altLang="en-US" dirty="0">
              <a:solidFill>
                <a:schemeClr val="accent1"/>
              </a:solidFill>
            </a:endParaRPr>
          </a:p>
        </p:txBody>
      </p:sp>
      <p:sp>
        <p:nvSpPr>
          <p:cNvPr id="3" name="文本框 2"/>
          <p:cNvSpPr txBox="1"/>
          <p:nvPr>
            <p:custDataLst>
              <p:tags r:id="rId2"/>
            </p:custDataLst>
          </p:nvPr>
        </p:nvSpPr>
        <p:spPr>
          <a:xfrm>
            <a:off x="838800" y="181123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开发、测试及安装，使用及维护培训，后期技术维修支持</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03</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风险分析</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49720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风险可能性的定性描述及其相应的范围值</a:t>
            </a:r>
            <a:endParaRPr lang="zh-CN" altLang="en-US" dirty="0"/>
          </a:p>
        </p:txBody>
      </p:sp>
      <p:graphicFrame>
        <p:nvGraphicFramePr>
          <p:cNvPr id="0" name="表格 -1"/>
          <p:cNvGraphicFramePr/>
          <p:nvPr/>
        </p:nvGraphicFramePr>
        <p:xfrm>
          <a:off x="838835" y="2841625"/>
          <a:ext cx="8551545" cy="2809875"/>
        </p:xfrm>
        <a:graphic>
          <a:graphicData uri="http://schemas.openxmlformats.org/drawingml/2006/table">
            <a:tbl>
              <a:tblPr firstRow="1" bandRow="1">
                <a:tableStyleId>{5940675A-B579-460E-94D1-54222C63F5DA}</a:tableStyleId>
              </a:tblPr>
              <a:tblGrid>
                <a:gridCol w="4276090"/>
                <a:gridCol w="4275455"/>
              </a:tblGrid>
              <a:tr h="70231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可能性等级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范围</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70294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发生概率超过</a:t>
                      </a:r>
                      <a:r>
                        <a:rPr lang="en-US" altLang="zh-CN" sz="2000" b="0" u="none">
                          <a:latin typeface="宋体" panose="02010600030101010101" pitchFamily="2" charset="-122"/>
                          <a:ea typeface="宋体" panose="02010600030101010101" pitchFamily="2" charset="-122"/>
                          <a:cs typeface="宋体" panose="02010600030101010101" pitchFamily="2" charset="-122"/>
                        </a:rPr>
                        <a:t>50%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231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发生概率为</a:t>
                      </a:r>
                      <a:r>
                        <a:rPr lang="en-US" altLang="zh-CN" sz="2000" b="0" u="none">
                          <a:latin typeface="宋体" panose="02010600030101010101" pitchFamily="2" charset="-122"/>
                          <a:ea typeface="宋体" panose="02010600030101010101" pitchFamily="2" charset="-122"/>
                          <a:cs typeface="宋体" panose="02010600030101010101" pitchFamily="2" charset="-122"/>
                        </a:rPr>
                        <a:t>10%-30%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231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发生概率小于</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49720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对成本影响的定性描述及其相应的范围值</a:t>
            </a:r>
            <a:endParaRPr lang="zh-CN" altLang="en-US" dirty="0"/>
          </a:p>
        </p:txBody>
      </p:sp>
      <p:graphicFrame>
        <p:nvGraphicFramePr>
          <p:cNvPr id="5" name="表格 4"/>
          <p:cNvGraphicFramePr/>
          <p:nvPr/>
        </p:nvGraphicFramePr>
        <p:xfrm>
          <a:off x="838835" y="2740660"/>
          <a:ext cx="7663180" cy="3343910"/>
        </p:xfrm>
        <a:graphic>
          <a:graphicData uri="http://schemas.openxmlformats.org/drawingml/2006/table">
            <a:tbl>
              <a:tblPr firstRow="1" bandRow="1">
                <a:tableStyleId>{5940675A-B579-460E-94D1-54222C63F5DA}</a:tableStyleId>
              </a:tblPr>
              <a:tblGrid>
                <a:gridCol w="3832225"/>
                <a:gridCol w="3830955"/>
              </a:tblGrid>
              <a:tr h="71247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影响等级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范围</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5786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超出预算</a:t>
                      </a:r>
                      <a:r>
                        <a:rPr lang="en-US" altLang="zh-CN" sz="2000" b="0" u="none">
                          <a:latin typeface="宋体" panose="02010600030101010101" pitchFamily="2" charset="-122"/>
                          <a:ea typeface="宋体" panose="02010600030101010101" pitchFamily="2" charset="-122"/>
                          <a:cs typeface="宋体" panose="02010600030101010101" pitchFamily="2" charset="-122"/>
                        </a:rPr>
                        <a:t>30%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超出预算</a:t>
                      </a:r>
                      <a:r>
                        <a:rPr lang="en-US" altLang="zh-CN" sz="2000" b="0" u="none">
                          <a:latin typeface="宋体" panose="02010600030101010101" pitchFamily="2" charset="-122"/>
                          <a:ea typeface="宋体" panose="02010600030101010101" pitchFamily="2" charset="-122"/>
                          <a:cs typeface="宋体" panose="02010600030101010101" pitchFamily="2" charset="-122"/>
                        </a:rPr>
                        <a:t>20%-30%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超出预算</a:t>
                      </a:r>
                      <a:r>
                        <a:rPr lang="en-US" altLang="zh-CN" sz="2000" b="0" u="none">
                          <a:latin typeface="宋体" panose="02010600030101010101" pitchFamily="2" charset="-122"/>
                          <a:ea typeface="宋体" panose="02010600030101010101" pitchFamily="2" charset="-122"/>
                          <a:cs typeface="宋体" panose="02010600030101010101" pitchFamily="2" charset="-122"/>
                        </a:rPr>
                        <a:t>10%-20%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超出预算低于</a:t>
                      </a:r>
                      <a:r>
                        <a:rPr lang="en-US" altLang="zh-CN" sz="2000" b="0" u="none">
                          <a:latin typeface="宋体" panose="02010600030101010101" pitchFamily="2" charset="-122"/>
                          <a:ea typeface="宋体" panose="02010600030101010101" pitchFamily="2" charset="-122"/>
                          <a:cs typeface="宋体" panose="02010600030101010101" pitchFamily="2" charset="-122"/>
                        </a:rPr>
                        <a:t>10%</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200" y="1824990"/>
            <a:ext cx="10515600" cy="49847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需求获取方面的风险</a:t>
            </a:r>
            <a:endParaRPr lang="zh-CN" altLang="en-US" dirty="0"/>
          </a:p>
        </p:txBody>
      </p:sp>
      <p:graphicFrame>
        <p:nvGraphicFramePr>
          <p:cNvPr id="0" name="表格 -1"/>
          <p:cNvGraphicFramePr/>
          <p:nvPr/>
        </p:nvGraphicFramePr>
        <p:xfrm>
          <a:off x="838835" y="2700020"/>
          <a:ext cx="9698990" cy="3712210"/>
        </p:xfrm>
        <a:graphic>
          <a:graphicData uri="http://schemas.openxmlformats.org/drawingml/2006/table">
            <a:tbl>
              <a:tblPr firstRow="1" bandRow="1">
                <a:tableStyleId>{5940675A-B579-460E-94D1-54222C63F5DA}</a:tableStyleId>
              </a:tblPr>
              <a:tblGrid>
                <a:gridCol w="3230880"/>
                <a:gridCol w="3234690"/>
                <a:gridCol w="3233420"/>
              </a:tblGrid>
              <a:tr h="33718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7500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产品前景和项目范围没有达成明确的共识引发的风险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500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需求开发所需的时间分配不合理引发的风险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500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需求规格说明的不完整性和不正确性引发的风险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忽视非功能需求引发的风险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未加说明的需求引发的风险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500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对已有的产品作为需求基线来源引发的风险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036935" y="5967730"/>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56705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需求分析方面的风险</a:t>
            </a:r>
            <a:endParaRPr lang="zh-CN" altLang="en-US" dirty="0"/>
          </a:p>
        </p:txBody>
      </p:sp>
      <p:graphicFrame>
        <p:nvGraphicFramePr>
          <p:cNvPr id="0" name="表格 -1"/>
          <p:cNvGraphicFramePr/>
          <p:nvPr/>
        </p:nvGraphicFramePr>
        <p:xfrm>
          <a:off x="838835" y="2919095"/>
          <a:ext cx="8345805" cy="2700655"/>
        </p:xfrm>
        <a:graphic>
          <a:graphicData uri="http://schemas.openxmlformats.org/drawingml/2006/table">
            <a:tbl>
              <a:tblPr firstRow="1" bandRow="1">
                <a:tableStyleId>{5940675A-B579-460E-94D1-54222C63F5DA}</a:tableStyleId>
              </a:tblPr>
              <a:tblGrid>
                <a:gridCol w="2780030"/>
                <a:gridCol w="2783205"/>
                <a:gridCol w="2782570"/>
              </a:tblGrid>
              <a:tr h="67564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7500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设定需求优先级引发的风险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001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不熟悉的技术、方法、语言、工具或者硬件引发的风险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036935" y="5967730"/>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9" name="矩形 11"/>
          <p:cNvSpPr/>
          <p:nvPr>
            <p:custDataLst>
              <p:tags r:id="rId2"/>
            </p:custDataLst>
          </p:nvPr>
        </p:nvSpPr>
        <p:spPr>
          <a:xfrm>
            <a:off x="6167336" y="0"/>
            <a:ext cx="6024664" cy="6858000"/>
          </a:xfrm>
          <a:custGeom>
            <a:avLst/>
            <a:gdLst>
              <a:gd name="connsiteX0" fmla="*/ 0 w 5809488"/>
              <a:gd name="connsiteY0" fmla="*/ 0 h 6858000"/>
              <a:gd name="connsiteX1" fmla="*/ 5809488 w 5809488"/>
              <a:gd name="connsiteY1" fmla="*/ 0 h 6858000"/>
              <a:gd name="connsiteX2" fmla="*/ 5809488 w 5809488"/>
              <a:gd name="connsiteY2" fmla="*/ 6858000 h 6858000"/>
              <a:gd name="connsiteX3" fmla="*/ 0 w 5809488"/>
              <a:gd name="connsiteY3" fmla="*/ 6858000 h 6858000"/>
              <a:gd name="connsiteX4" fmla="*/ 0 w 5809488"/>
              <a:gd name="connsiteY4" fmla="*/ 0 h 6858000"/>
              <a:gd name="connsiteX0-1" fmla="*/ 0 w 5809488"/>
              <a:gd name="connsiteY0-2" fmla="*/ 0 h 6858000"/>
              <a:gd name="connsiteX1-3" fmla="*/ 5809488 w 5809488"/>
              <a:gd name="connsiteY1-4" fmla="*/ 0 h 6858000"/>
              <a:gd name="connsiteX2-5" fmla="*/ 5809488 w 5809488"/>
              <a:gd name="connsiteY2-6" fmla="*/ 6858000 h 6858000"/>
              <a:gd name="connsiteX3-7" fmla="*/ 4105072 w 5809488"/>
              <a:gd name="connsiteY3-8" fmla="*/ 6848273 h 6858000"/>
              <a:gd name="connsiteX4-9" fmla="*/ 0 w 5809488"/>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09488" h="6858000">
                <a:moveTo>
                  <a:pt x="0" y="0"/>
                </a:moveTo>
                <a:lnTo>
                  <a:pt x="5809488" y="0"/>
                </a:lnTo>
                <a:lnTo>
                  <a:pt x="5809488" y="6858000"/>
                </a:lnTo>
                <a:lnTo>
                  <a:pt x="4105072" y="6848273"/>
                </a:lnTo>
                <a:lnTo>
                  <a:pt x="0" y="0"/>
                </a:lnTo>
                <a:close/>
              </a:path>
            </a:pathLst>
          </a:custGeom>
          <a:gradFill>
            <a:gsLst>
              <a:gs pos="0">
                <a:srgbClr val="FBFBFB">
                  <a:alpha val="38000"/>
                </a:srgbClr>
              </a:gs>
              <a:gs pos="100000">
                <a:srgbClr val="FBFBF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pitchFamily="49" charset="-122"/>
            </a:endParaRPr>
          </a:p>
        </p:txBody>
      </p:sp>
      <p:sp>
        <p:nvSpPr>
          <p:cNvPr id="14" name="矩形 13"/>
          <p:cNvSpPr/>
          <p:nvPr>
            <p:custDataLst>
              <p:tags r:id="rId3"/>
            </p:custDataLst>
          </p:nvPr>
        </p:nvSpPr>
        <p:spPr bwMode="auto">
          <a:xfrm>
            <a:off x="7570212" y="1001108"/>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项目概述</a:t>
            </a:r>
            <a:endParaRPr lang="zh-CN" altLang="en-US" b="1" dirty="0">
              <a:solidFill>
                <a:srgbClr val="FBFBFB"/>
              </a:solidFill>
            </a:endParaRPr>
          </a:p>
        </p:txBody>
      </p:sp>
      <p:sp>
        <p:nvSpPr>
          <p:cNvPr id="12" name="矩形 11"/>
          <p:cNvSpPr/>
          <p:nvPr>
            <p:custDataLst>
              <p:tags r:id="rId4"/>
            </p:custDataLst>
          </p:nvPr>
        </p:nvSpPr>
        <p:spPr>
          <a:xfrm>
            <a:off x="5925310" y="1001108"/>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01</a:t>
            </a:r>
            <a:endParaRPr lang="zh-CN" altLang="en-US">
              <a:solidFill>
                <a:schemeClr val="accent1"/>
              </a:solidFill>
            </a:endParaRPr>
          </a:p>
        </p:txBody>
      </p:sp>
      <p:sp>
        <p:nvSpPr>
          <p:cNvPr id="41" name="椭圆 40"/>
          <p:cNvSpPr/>
          <p:nvPr>
            <p:custDataLst>
              <p:tags r:id="rId5"/>
            </p:custDataLst>
          </p:nvPr>
        </p:nvSpPr>
        <p:spPr>
          <a:xfrm>
            <a:off x="1042416" y="1540764"/>
            <a:ext cx="3922776" cy="3922776"/>
          </a:xfrm>
          <a:prstGeom prst="ellipse">
            <a:avLst/>
          </a:prstGeom>
          <a:solidFill>
            <a:srgbClr val="FBFB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sp>
        <p:nvSpPr>
          <p:cNvPr id="42" name="椭圆 41"/>
          <p:cNvSpPr/>
          <p:nvPr>
            <p:custDataLst>
              <p:tags r:id="rId6"/>
            </p:custDataLst>
          </p:nvPr>
        </p:nvSpPr>
        <p:spPr>
          <a:xfrm>
            <a:off x="2070033" y="2143857"/>
            <a:ext cx="1182430" cy="1182430"/>
          </a:xfrm>
          <a:prstGeom prst="ellipse">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pic>
        <p:nvPicPr>
          <p:cNvPr id="40" name="图片 39"/>
          <p:cNvPicPr>
            <a:picLocks noChangeAspect="1"/>
          </p:cNvPicPr>
          <p:nvPr>
            <p:custDataLst>
              <p:tags r:id="rId7"/>
            </p:custDataLst>
          </p:nvPr>
        </p:nvPicPr>
        <p:blipFill>
          <a:blip r:embed="rId8"/>
          <a:stretch>
            <a:fillRect/>
          </a:stretch>
        </p:blipFill>
        <p:spPr>
          <a:xfrm>
            <a:off x="1995238" y="1892667"/>
            <a:ext cx="2255716" cy="3255546"/>
          </a:xfrm>
          <a:prstGeom prst="rect">
            <a:avLst/>
          </a:prstGeom>
        </p:spPr>
      </p:pic>
      <p:sp>
        <p:nvSpPr>
          <p:cNvPr id="58" name="矩形 57"/>
          <p:cNvSpPr/>
          <p:nvPr>
            <p:custDataLst>
              <p:tags r:id="rId9"/>
            </p:custDataLst>
          </p:nvPr>
        </p:nvSpPr>
        <p:spPr bwMode="auto">
          <a:xfrm>
            <a:off x="7570212" y="1731788"/>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实施计划</a:t>
            </a:r>
            <a:endParaRPr lang="zh-CN" altLang="en-US" b="1" dirty="0">
              <a:solidFill>
                <a:srgbClr val="FBFBFB"/>
              </a:solidFill>
            </a:endParaRPr>
          </a:p>
        </p:txBody>
      </p:sp>
      <p:sp>
        <p:nvSpPr>
          <p:cNvPr id="59" name="矩形 58"/>
          <p:cNvSpPr/>
          <p:nvPr>
            <p:custDataLst>
              <p:tags r:id="rId10"/>
            </p:custDataLst>
          </p:nvPr>
        </p:nvSpPr>
        <p:spPr>
          <a:xfrm>
            <a:off x="5925310" y="1731788"/>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02</a:t>
            </a:r>
            <a:endParaRPr lang="zh-CN" altLang="en-US">
              <a:solidFill>
                <a:schemeClr val="accent1"/>
              </a:solidFill>
            </a:endParaRPr>
          </a:p>
        </p:txBody>
      </p:sp>
      <p:sp>
        <p:nvSpPr>
          <p:cNvPr id="60" name="矩形 59"/>
          <p:cNvSpPr/>
          <p:nvPr>
            <p:custDataLst>
              <p:tags r:id="rId11"/>
            </p:custDataLst>
          </p:nvPr>
        </p:nvSpPr>
        <p:spPr bwMode="auto">
          <a:xfrm>
            <a:off x="7570212" y="2461834"/>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风险分析</a:t>
            </a:r>
            <a:endParaRPr lang="zh-CN" altLang="en-US" b="1" dirty="0">
              <a:solidFill>
                <a:srgbClr val="FBFBFB"/>
              </a:solidFill>
            </a:endParaRPr>
          </a:p>
        </p:txBody>
      </p:sp>
      <p:sp>
        <p:nvSpPr>
          <p:cNvPr id="61" name="矩形 60"/>
          <p:cNvSpPr/>
          <p:nvPr>
            <p:custDataLst>
              <p:tags r:id="rId12"/>
            </p:custDataLst>
          </p:nvPr>
        </p:nvSpPr>
        <p:spPr>
          <a:xfrm>
            <a:off x="5925310" y="2461834"/>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03</a:t>
            </a:r>
            <a:endParaRPr lang="zh-CN" altLang="en-US">
              <a:solidFill>
                <a:schemeClr val="accent1"/>
              </a:solidFill>
            </a:endParaRPr>
          </a:p>
        </p:txBody>
      </p:sp>
      <p:sp>
        <p:nvSpPr>
          <p:cNvPr id="62" name="矩形 61"/>
          <p:cNvSpPr/>
          <p:nvPr>
            <p:custDataLst>
              <p:tags r:id="rId13"/>
            </p:custDataLst>
          </p:nvPr>
        </p:nvSpPr>
        <p:spPr bwMode="auto">
          <a:xfrm>
            <a:off x="7570212" y="3850374"/>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支持条件</a:t>
            </a:r>
            <a:endParaRPr lang="zh-CN" altLang="en-US" b="1" dirty="0">
              <a:solidFill>
                <a:srgbClr val="FBFBFB"/>
              </a:solidFill>
            </a:endParaRPr>
          </a:p>
        </p:txBody>
      </p:sp>
      <p:sp>
        <p:nvSpPr>
          <p:cNvPr id="63" name="矩形 62"/>
          <p:cNvSpPr/>
          <p:nvPr>
            <p:custDataLst>
              <p:tags r:id="rId14"/>
            </p:custDataLst>
          </p:nvPr>
        </p:nvSpPr>
        <p:spPr>
          <a:xfrm>
            <a:off x="5925310" y="3155684"/>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04</a:t>
            </a:r>
            <a:endParaRPr lang="zh-CN" altLang="en-US">
              <a:solidFill>
                <a:schemeClr val="accent1"/>
              </a:solidFill>
            </a:endParaRPr>
          </a:p>
        </p:txBody>
      </p:sp>
      <p:sp>
        <p:nvSpPr>
          <p:cNvPr id="64" name="矩形 63"/>
          <p:cNvSpPr/>
          <p:nvPr>
            <p:custDataLst>
              <p:tags r:id="rId15"/>
            </p:custDataLst>
          </p:nvPr>
        </p:nvSpPr>
        <p:spPr bwMode="auto">
          <a:xfrm>
            <a:off x="7570212" y="4603279"/>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专题计划要点</a:t>
            </a:r>
            <a:endParaRPr lang="zh-CN" altLang="en-US" b="1" dirty="0">
              <a:solidFill>
                <a:srgbClr val="FBFBFB"/>
              </a:solidFill>
            </a:endParaRPr>
          </a:p>
        </p:txBody>
      </p:sp>
      <p:sp>
        <p:nvSpPr>
          <p:cNvPr id="65" name="矩形 64"/>
          <p:cNvSpPr/>
          <p:nvPr>
            <p:custDataLst>
              <p:tags r:id="rId16"/>
            </p:custDataLst>
          </p:nvPr>
        </p:nvSpPr>
        <p:spPr>
          <a:xfrm>
            <a:off x="5925310" y="3850804"/>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05</a:t>
            </a:r>
            <a:endParaRPr lang="zh-CN" altLang="en-US">
              <a:solidFill>
                <a:schemeClr val="accent1"/>
              </a:solidFill>
            </a:endParaRPr>
          </a:p>
        </p:txBody>
      </p:sp>
      <p:sp>
        <p:nvSpPr>
          <p:cNvPr id="66" name="矩形 65"/>
          <p:cNvSpPr/>
          <p:nvPr>
            <p:custDataLst>
              <p:tags r:id="rId17"/>
            </p:custDataLst>
          </p:nvPr>
        </p:nvSpPr>
        <p:spPr bwMode="auto">
          <a:xfrm>
            <a:off x="7570212" y="5354279"/>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附件</a:t>
            </a:r>
            <a:endParaRPr lang="zh-CN" altLang="en-US" b="1" dirty="0">
              <a:solidFill>
                <a:srgbClr val="FBFBFB"/>
              </a:solidFill>
            </a:endParaRPr>
          </a:p>
        </p:txBody>
      </p:sp>
      <p:sp>
        <p:nvSpPr>
          <p:cNvPr id="67" name="矩形 66"/>
          <p:cNvSpPr/>
          <p:nvPr>
            <p:custDataLst>
              <p:tags r:id="rId18"/>
            </p:custDataLst>
          </p:nvPr>
        </p:nvSpPr>
        <p:spPr>
          <a:xfrm>
            <a:off x="5925310" y="4603074"/>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smtClean="0">
                <a:solidFill>
                  <a:schemeClr val="accent1"/>
                </a:solidFill>
              </a:rPr>
              <a:t>PART 06</a:t>
            </a:r>
            <a:endParaRPr lang="zh-CN" altLang="en-US">
              <a:solidFill>
                <a:schemeClr val="accent1"/>
              </a:solidFill>
            </a:endParaRPr>
          </a:p>
        </p:txBody>
      </p:sp>
      <p:sp>
        <p:nvSpPr>
          <p:cNvPr id="20" name="Rectangle 6"/>
          <p:cNvSpPr>
            <a:spLocks noChangeArrowheads="1"/>
          </p:cNvSpPr>
          <p:nvPr>
            <p:custDataLst>
              <p:tags r:id="rId19"/>
            </p:custDataLst>
          </p:nvPr>
        </p:nvSpPr>
        <p:spPr bwMode="black">
          <a:xfrm>
            <a:off x="5792432" y="387985"/>
            <a:ext cx="936614"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zh-CN" altLang="en-US" sz="2800" b="1" smtClean="0">
                <a:solidFill>
                  <a:schemeClr val="bg1"/>
                </a:solidFill>
                <a:latin typeface="+mj-lt"/>
                <a:ea typeface="+mj-ea"/>
                <a:cs typeface="+mj-cs"/>
              </a:rPr>
              <a:t>目录</a:t>
            </a:r>
            <a:endParaRPr lang="zh-CN" altLang="en-US" sz="2800" b="1" smtClean="0">
              <a:solidFill>
                <a:schemeClr val="bg1"/>
              </a:solidFill>
              <a:latin typeface="+mj-lt"/>
              <a:ea typeface="+mj-ea"/>
              <a:cs typeface="+mj-cs"/>
            </a:endParaRPr>
          </a:p>
        </p:txBody>
      </p:sp>
      <p:sp>
        <p:nvSpPr>
          <p:cNvPr id="21" name="Rectangle 6"/>
          <p:cNvSpPr>
            <a:spLocks noChangeArrowheads="1"/>
          </p:cNvSpPr>
          <p:nvPr>
            <p:custDataLst>
              <p:tags r:id="rId20"/>
            </p:custDataLst>
          </p:nvPr>
        </p:nvSpPr>
        <p:spPr bwMode="black">
          <a:xfrm>
            <a:off x="6729046" y="388278"/>
            <a:ext cx="1777687"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smtClean="0">
                <a:solidFill>
                  <a:schemeClr val="bg1"/>
                </a:solidFill>
              </a:rPr>
              <a:t>Contents</a:t>
            </a:r>
            <a:endParaRPr lang="en-US" altLang="zh-CN" sz="2800" b="1" smtClean="0">
              <a:solidFill>
                <a:schemeClr val="bg1"/>
              </a:solidFill>
            </a:endParaRPr>
          </a:p>
        </p:txBody>
      </p:sp>
      <p:sp>
        <p:nvSpPr>
          <p:cNvPr id="22" name="Rectangle 6"/>
          <p:cNvSpPr>
            <a:spLocks noChangeArrowheads="1"/>
          </p:cNvSpPr>
          <p:nvPr>
            <p:custDataLst>
              <p:tags r:id="rId21"/>
            </p:custDataLst>
          </p:nvPr>
        </p:nvSpPr>
        <p:spPr bwMode="black">
          <a:xfrm>
            <a:off x="6577262" y="695566"/>
            <a:ext cx="303568"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dirty="0" smtClean="0">
                <a:solidFill>
                  <a:schemeClr val="bg1"/>
                </a:solidFill>
                <a:latin typeface="Arial" panose="020B0604020202020204" pitchFamily="34" charset="0"/>
                <a:ea typeface="黑体" panose="02010609060101010101" pitchFamily="49" charset="-122"/>
              </a:rPr>
              <a:t>\</a:t>
            </a:r>
            <a:endParaRPr lang="zh-CN" altLang="en-US" sz="2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 name="矩形 1"/>
          <p:cNvSpPr/>
          <p:nvPr>
            <p:custDataLst>
              <p:tags r:id="rId22"/>
            </p:custDataLst>
          </p:nvPr>
        </p:nvSpPr>
        <p:spPr>
          <a:xfrm>
            <a:off x="5925310" y="5354279"/>
            <a:ext cx="1517991" cy="54515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p>
            <a:pPr algn="ctr"/>
            <a:r>
              <a:rPr lang="en-US" altLang="zh-CN" smtClean="0">
                <a:solidFill>
                  <a:schemeClr val="accent1"/>
                </a:solidFill>
              </a:rPr>
              <a:t>PART 0</a:t>
            </a:r>
            <a:r>
              <a:rPr lang="en-US" smtClean="0">
                <a:solidFill>
                  <a:schemeClr val="accent1"/>
                </a:solidFill>
              </a:rPr>
              <a:t>7</a:t>
            </a:r>
            <a:endParaRPr lang="en-US">
              <a:solidFill>
                <a:schemeClr val="accent1"/>
              </a:solidFill>
            </a:endParaRPr>
          </a:p>
        </p:txBody>
      </p:sp>
      <p:sp>
        <p:nvSpPr>
          <p:cNvPr id="3" name="矩形 2"/>
          <p:cNvSpPr/>
          <p:nvPr>
            <p:custDataLst>
              <p:tags r:id="rId23"/>
            </p:custDataLst>
          </p:nvPr>
        </p:nvSpPr>
        <p:spPr bwMode="auto">
          <a:xfrm>
            <a:off x="7570212" y="3156319"/>
            <a:ext cx="3293142" cy="545157"/>
          </a:xfrm>
          <a:prstGeom prst="rect">
            <a:avLst/>
          </a:prstGeom>
          <a:noFill/>
          <a:ln>
            <a:solidFill>
              <a:srgbClr val="FBFBFB"/>
            </a:solidFill>
          </a:ln>
          <a:effectLst/>
        </p:spPr>
        <p:txBody>
          <a:bodyPr vert="horz" wrap="square" lIns="91440" tIns="45720" rIns="91440" bIns="45720" numCol="1" rtlCol="0" anchor="ctr" anchorCtr="0" compatLnSpc="1">
            <a:normAutofit/>
          </a:bodyPr>
          <a:p>
            <a:pPr algn="ctr" fontAlgn="base">
              <a:spcBef>
                <a:spcPct val="50000"/>
              </a:spcBef>
              <a:spcAft>
                <a:spcPct val="0"/>
              </a:spcAft>
            </a:pPr>
            <a:r>
              <a:rPr lang="zh-CN" altLang="zh-CN" b="1" dirty="0">
                <a:solidFill>
                  <a:srgbClr val="FBFBFB"/>
                </a:solidFill>
              </a:rPr>
              <a:t>规划风险应对</a:t>
            </a:r>
            <a:endParaRPr lang="zh-CN" altLang="zh-CN" b="1" dirty="0">
              <a:solidFill>
                <a:srgbClr val="FBFBFB"/>
              </a:solidFill>
            </a:endParaRPr>
          </a:p>
        </p:txBody>
      </p:sp>
    </p:spTree>
    <p:custDataLst>
      <p:tags r:id="rId2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64833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编写需求规格说明方面的风险</a:t>
            </a:r>
            <a:endParaRPr lang="zh-CN" altLang="en-US" dirty="0"/>
          </a:p>
        </p:txBody>
      </p:sp>
      <p:graphicFrame>
        <p:nvGraphicFramePr>
          <p:cNvPr id="0" name="表格 -1"/>
          <p:cNvGraphicFramePr/>
          <p:nvPr/>
        </p:nvGraphicFramePr>
        <p:xfrm>
          <a:off x="838835" y="2760980"/>
          <a:ext cx="8825230" cy="3413760"/>
        </p:xfrm>
        <a:graphic>
          <a:graphicData uri="http://schemas.openxmlformats.org/drawingml/2006/table">
            <a:tbl>
              <a:tblPr firstRow="1" bandRow="1">
                <a:tableStyleId>{5940675A-B579-460E-94D1-54222C63F5DA}</a:tableStyleId>
              </a:tblPr>
              <a:tblGrid>
                <a:gridCol w="2940050"/>
                <a:gridCol w="2943225"/>
                <a:gridCol w="2941955"/>
              </a:tblGrid>
              <a:tr h="68262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8262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需求理解引发的风险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588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尽管问题待确定但迫于时间压力而继续向前引发的风险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262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具有二义性的术语引发的风险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036935" y="5967730"/>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797685"/>
            <a:ext cx="10515600" cy="53911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需求确认方面的风险</a:t>
            </a:r>
            <a:endParaRPr lang="zh-CN" altLang="en-US" dirty="0"/>
          </a:p>
        </p:txBody>
      </p:sp>
      <p:graphicFrame>
        <p:nvGraphicFramePr>
          <p:cNvPr id="0" name="表格 -1"/>
          <p:cNvGraphicFramePr/>
          <p:nvPr/>
        </p:nvGraphicFramePr>
        <p:xfrm>
          <a:off x="838835" y="2680970"/>
          <a:ext cx="8387080" cy="2875915"/>
        </p:xfrm>
        <a:graphic>
          <a:graphicData uri="http://schemas.openxmlformats.org/drawingml/2006/table">
            <a:tbl>
              <a:tblPr firstRow="1" bandRow="1">
                <a:tableStyleId>{5940675A-B579-460E-94D1-54222C63F5DA}</a:tableStyleId>
              </a:tblPr>
              <a:tblGrid>
                <a:gridCol w="2794000"/>
                <a:gridCol w="2797175"/>
                <a:gridCol w="2795905"/>
              </a:tblGrid>
              <a:tr h="95885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95821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未经确认的需求引发的风险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885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审查熟练程度引发的风险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028680" y="5975985"/>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63436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需求管理方面的风险</a:t>
            </a:r>
            <a:endParaRPr lang="zh-CN" altLang="en-US" dirty="0"/>
          </a:p>
        </p:txBody>
      </p:sp>
      <p:graphicFrame>
        <p:nvGraphicFramePr>
          <p:cNvPr id="0" name="表格 -1"/>
          <p:cNvGraphicFramePr/>
          <p:nvPr/>
        </p:nvGraphicFramePr>
        <p:xfrm>
          <a:off x="838835" y="2761615"/>
          <a:ext cx="9221470" cy="3467735"/>
        </p:xfrm>
        <a:graphic>
          <a:graphicData uri="http://schemas.openxmlformats.org/drawingml/2006/table">
            <a:tbl>
              <a:tblPr firstRow="1" bandRow="1">
                <a:tableStyleId>{5940675A-B579-460E-94D1-54222C63F5DA}</a:tableStyleId>
              </a:tblPr>
              <a:tblGrid>
                <a:gridCol w="3072130"/>
                <a:gridCol w="3075305"/>
                <a:gridCol w="3074035"/>
              </a:tblGrid>
              <a:tr h="68135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74168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变更需求引发的风险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13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需求变更过程引发的风险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199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为实现的需求引发的风险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13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扩大目标范围引发的风险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036935" y="5967730"/>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风险评估</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56705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团队内部人员的风险</a:t>
            </a:r>
            <a:endParaRPr lang="zh-CN" altLang="en-US" dirty="0"/>
          </a:p>
        </p:txBody>
      </p:sp>
      <p:graphicFrame>
        <p:nvGraphicFramePr>
          <p:cNvPr id="0" name="表格 -1"/>
          <p:cNvGraphicFramePr/>
          <p:nvPr/>
        </p:nvGraphicFramePr>
        <p:xfrm>
          <a:off x="838835" y="2655570"/>
          <a:ext cx="10516235" cy="3952875"/>
        </p:xfrm>
        <a:graphic>
          <a:graphicData uri="http://schemas.openxmlformats.org/drawingml/2006/table">
            <a:tbl>
              <a:tblPr firstRow="1" bandRow="1">
                <a:tableStyleId>{5940675A-B579-460E-94D1-54222C63F5DA}</a:tableStyleId>
              </a:tblPr>
              <a:tblGrid>
                <a:gridCol w="3503295"/>
                <a:gridCol w="3507105"/>
                <a:gridCol w="3505835"/>
              </a:tblGrid>
              <a:tr h="49403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风险类型</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发生可能性</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影响程度</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49403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成员不服从内部约定的风险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成员人身遇到突发事件的风险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成员无法按时完成任务的风险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806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成员具备的知识技能与所负责内容不匹配的风险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成员对项目流程不了解的风险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内部交流不足引发的风险</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中等</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2" name=" 162">
            <a:hlinkClick r:id="rId3" tooltip="" action="ppaction://hlinksldjump"/>
          </p:cNvPr>
          <p:cNvSpPr/>
          <p:nvPr/>
        </p:nvSpPr>
        <p:spPr>
          <a:xfrm>
            <a:off x="11407775" y="6163945"/>
            <a:ext cx="725805" cy="4445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04</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规划风险应对</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需求获取方面的风险应对</a:t>
            </a:r>
            <a:endParaRPr lang="zh-CN" altLang="en-US" dirty="0"/>
          </a:p>
          <a:p>
            <a:r>
              <a:rPr lang="en-US" altLang="zh-CN" dirty="0"/>
              <a:t>1.</a:t>
            </a:r>
            <a:r>
              <a:rPr lang="zh-CN" altLang="en-US" dirty="0"/>
              <a:t>合理安排需求开发所需的时间，需求开发活动的工作量应占项目总工作量的10%-15%</a:t>
            </a:r>
            <a:endParaRPr lang="zh-CN" altLang="en-US" dirty="0"/>
          </a:p>
          <a:p>
            <a:r>
              <a:rPr lang="zh-CN" altLang="en-US" dirty="0"/>
              <a:t>2.强调市场调研，分析市场上类似的已有项目产品做对比分析</a:t>
            </a:r>
            <a:endParaRPr lang="zh-CN" altLang="en-US" dirty="0"/>
          </a:p>
          <a:p>
            <a:r>
              <a:rPr lang="zh-CN" altLang="en-US" dirty="0"/>
              <a:t>3.向客户/项目发起人询问以获得相应的质量特性需求，例如性能、易使用性、完整性和可靠性需求，以及可能特别注意的方面。尽可能精确的在软件需求规格说明中，对这些非功能性需求及其验收标准编写文档。</a:t>
            </a:r>
            <a:endParaRPr lang="zh-CN" altLang="en-US" dirty="0"/>
          </a:p>
          <a:p>
            <a:r>
              <a:rPr lang="zh-CN" altLang="en-US" dirty="0"/>
              <a:t>4.确定主要客户，明确各类客户需求。</a:t>
            </a:r>
            <a:endParaRPr lang="zh-CN" altLang="en-US" dirty="0"/>
          </a:p>
          <a:p>
            <a:r>
              <a:rPr lang="zh-CN" altLang="en-US" dirty="0"/>
              <a:t>5.项目经理要严格规划好时间安排计划。</a:t>
            </a:r>
            <a:endParaRPr lang="zh-CN" altLang="en-US" dirty="0"/>
          </a:p>
        </p:txBody>
      </p:sp>
      <p:sp>
        <p:nvSpPr>
          <p:cNvPr id="162" name=" 162">
            <a:hlinkClick r:id="rId3" tooltip="" action="ppaction://hlinksldjump"/>
          </p:cNvPr>
          <p:cNvSpPr/>
          <p:nvPr/>
        </p:nvSpPr>
        <p:spPr>
          <a:xfrm>
            <a:off x="10732135"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需求分析方面的风险应对</a:t>
            </a:r>
            <a:endParaRPr lang="zh-CN" altLang="en-US" dirty="0"/>
          </a:p>
          <a:p>
            <a:endParaRPr lang="zh-CN" altLang="en-US" dirty="0"/>
          </a:p>
          <a:p>
            <a:r>
              <a:rPr lang="zh-CN" altLang="en-US" dirty="0"/>
              <a:t>1.评估每个需求的可行性，确定哪些需求的实现时间可能比预期长，尽早采取措施。</a:t>
            </a:r>
            <a:endParaRPr lang="zh-CN" altLang="en-US" dirty="0"/>
          </a:p>
          <a:p>
            <a:r>
              <a:rPr lang="zh-CN" altLang="en-US" dirty="0"/>
              <a:t>2.为满足某些需求而采取新技术时，要考虑到学习曲线的问题，只有通过一定的学习时间才能达到适当的熟练程度。要尽早确认那些高风险的需求，并留出足够的时间用户从错误中学习经验，实验以及制作原型。</a:t>
            </a:r>
            <a:endParaRPr lang="zh-CN" altLang="en-US" dirty="0"/>
          </a:p>
        </p:txBody>
      </p:sp>
      <p:sp>
        <p:nvSpPr>
          <p:cNvPr id="162" name=" 162">
            <a:hlinkClick r:id="rId3" tooltip="" action="ppaction://hlinksldjump"/>
          </p:cNvPr>
          <p:cNvSpPr/>
          <p:nvPr/>
        </p:nvSpPr>
        <p:spPr>
          <a:xfrm>
            <a:off x="10732135"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编写需求规格说明方面的风险应对</a:t>
            </a:r>
            <a:endParaRPr lang="zh-CN" altLang="en-US" dirty="0"/>
          </a:p>
          <a:p>
            <a:endParaRPr lang="zh-CN" altLang="en-US" dirty="0"/>
          </a:p>
          <a:p>
            <a:r>
              <a:rPr lang="zh-CN" altLang="en-US" dirty="0"/>
              <a:t>1.确认单个模块的负责人，模块任务严格由负责人负责。</a:t>
            </a:r>
            <a:endParaRPr lang="zh-CN" altLang="en-US" dirty="0"/>
          </a:p>
          <a:p>
            <a:r>
              <a:rPr lang="zh-CN" altLang="en-US" dirty="0"/>
              <a:t>2.每个文档完成后都需要二次审核，审核人要认真审核文档的完成情况，且审核人不允许为原先的负责人。</a:t>
            </a:r>
            <a:endParaRPr lang="zh-CN" altLang="en-US" dirty="0"/>
          </a:p>
          <a:p>
            <a:r>
              <a:rPr lang="zh-CN" altLang="en-US" dirty="0"/>
              <a:t>3.对理解有问题的术语，必须尽早与组内成员交流，并查找资料理解要求。</a:t>
            </a:r>
            <a:endParaRPr lang="zh-CN" altLang="en-US" dirty="0"/>
          </a:p>
        </p:txBody>
      </p:sp>
      <p:sp>
        <p:nvSpPr>
          <p:cNvPr id="162" name=" 162">
            <a:hlinkClick r:id="rId3" tooltip="" action="ppaction://hlinksldjump"/>
          </p:cNvPr>
          <p:cNvSpPr/>
          <p:nvPr/>
        </p:nvSpPr>
        <p:spPr>
          <a:xfrm>
            <a:off x="10732135"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需求确认方面的风险应对</a:t>
            </a:r>
            <a:endParaRPr lang="zh-CN" altLang="en-US" dirty="0"/>
          </a:p>
          <a:p>
            <a:endParaRPr lang="zh-CN" altLang="en-US" dirty="0"/>
          </a:p>
          <a:p>
            <a:r>
              <a:rPr lang="zh-CN" altLang="en-US" dirty="0"/>
              <a:t>1.在构造设计开始之前，确认需求的正确性和质量，应该为质量保证活动预留出一定的时间并提供资源。</a:t>
            </a:r>
            <a:endParaRPr lang="zh-CN" altLang="en-US" dirty="0"/>
          </a:p>
          <a:p>
            <a:r>
              <a:rPr lang="zh-CN" altLang="en-US" dirty="0"/>
              <a:t>2.审核要求严格按照质量保障计划要求的审核，遇到审核问题尽早进行组内交流。</a:t>
            </a:r>
            <a:endParaRPr lang="zh-CN" altLang="en-US" dirty="0"/>
          </a:p>
        </p:txBody>
      </p:sp>
      <p:sp>
        <p:nvSpPr>
          <p:cNvPr id="162" name=" 162">
            <a:hlinkClick r:id="rId3" tooltip="" action="ppaction://hlinksldjump"/>
          </p:cNvPr>
          <p:cNvSpPr/>
          <p:nvPr/>
        </p:nvSpPr>
        <p:spPr>
          <a:xfrm>
            <a:off x="10732135"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需求变更方面的风险应对</a:t>
            </a:r>
            <a:endParaRPr lang="zh-CN" altLang="en-US" dirty="0"/>
          </a:p>
          <a:p>
            <a:endParaRPr lang="zh-CN" altLang="en-US" dirty="0"/>
          </a:p>
          <a:p>
            <a:r>
              <a:rPr lang="zh-CN" altLang="en-US" dirty="0"/>
              <a:t>1.应该推迟实现那些很可能还要发生变更的需求，待确定之后再实现，并在设计时要考虑到应该使系统易于修改。</a:t>
            </a:r>
            <a:endParaRPr lang="zh-CN" altLang="en-US" dirty="0"/>
          </a:p>
          <a:p>
            <a:r>
              <a:rPr lang="zh-CN" altLang="en-US" dirty="0"/>
              <a:t>2.需求变更过程要包括对提议的变更进行影响分析，组员交流统一之后再进行文档的修改。</a:t>
            </a:r>
            <a:endParaRPr lang="zh-CN" altLang="en-US" dirty="0"/>
          </a:p>
        </p:txBody>
      </p:sp>
      <p:sp>
        <p:nvSpPr>
          <p:cNvPr id="162" name=" 162">
            <a:hlinkClick r:id="rId3" tooltip="" action="ppaction://hlinksldjump"/>
          </p:cNvPr>
          <p:cNvSpPr/>
          <p:nvPr/>
        </p:nvSpPr>
        <p:spPr>
          <a:xfrm>
            <a:off x="10732135"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01</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项目概述</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规划风险应对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团队内部人员的风险应对</a:t>
            </a:r>
            <a:endParaRPr lang="zh-CN" altLang="en-US" dirty="0"/>
          </a:p>
          <a:p>
            <a:endParaRPr lang="zh-CN" altLang="en-US" dirty="0"/>
          </a:p>
          <a:p>
            <a:r>
              <a:rPr lang="zh-CN" altLang="en-US" dirty="0"/>
              <a:t>1.内部严格定时交流</a:t>
            </a:r>
            <a:endParaRPr lang="zh-CN" altLang="en-US" dirty="0"/>
          </a:p>
          <a:p>
            <a:r>
              <a:rPr lang="zh-CN" altLang="en-US" dirty="0"/>
              <a:t>2.抽取项目后1/3时间作为缓冲时间，在项目时间达到2/3时进行交流检察</a:t>
            </a:r>
            <a:endParaRPr lang="zh-CN" altLang="en-US" dirty="0"/>
          </a:p>
          <a:p>
            <a:r>
              <a:rPr lang="zh-CN" altLang="en-US" dirty="0"/>
              <a:t>3.规范有突发事件，立即团队内申报，并重新进行任务分配</a:t>
            </a:r>
            <a:endParaRPr lang="zh-CN" altLang="en-US" dirty="0"/>
          </a:p>
          <a:p>
            <a:r>
              <a:rPr lang="zh-CN" altLang="en-US" dirty="0"/>
              <a:t>4.若无法按时完成要求任务，降低原先负责人的绩效（视负责人之后的改进情况），并抽取较空闲人员协助完成任务。</a:t>
            </a:r>
            <a:endParaRPr lang="zh-CN" altLang="en-US" dirty="0"/>
          </a:p>
        </p:txBody>
      </p:sp>
      <p:sp>
        <p:nvSpPr>
          <p:cNvPr id="162" name=" 162">
            <a:hlinkClick r:id="rId3" tooltip="" action="ppaction://hlinksldjump"/>
          </p:cNvPr>
          <p:cNvSpPr/>
          <p:nvPr/>
        </p:nvSpPr>
        <p:spPr>
          <a:xfrm>
            <a:off x="10723880" y="5917565"/>
            <a:ext cx="898525" cy="527685"/>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05</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支持条件</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计算机系统支持</a:t>
            </a:r>
            <a:endParaRPr lang="zh-CN" altLang="en-US" dirty="0">
              <a:solidFill>
                <a:schemeClr val="accent1"/>
              </a:solidFill>
            </a:endParaRPr>
          </a:p>
        </p:txBody>
      </p:sp>
      <p:graphicFrame>
        <p:nvGraphicFramePr>
          <p:cNvPr id="0" name="表格 -1"/>
          <p:cNvGraphicFramePr/>
          <p:nvPr/>
        </p:nvGraphicFramePr>
        <p:xfrm>
          <a:off x="838835" y="1952625"/>
          <a:ext cx="10658475" cy="4469765"/>
        </p:xfrm>
        <a:graphic>
          <a:graphicData uri="http://schemas.openxmlformats.org/drawingml/2006/table">
            <a:tbl>
              <a:tblPr firstRow="1" bandRow="1">
                <a:tableStyleId>{5940675A-B579-460E-94D1-54222C63F5DA}</a:tableStyleId>
              </a:tblPr>
              <a:tblGrid>
                <a:gridCol w="2420620"/>
                <a:gridCol w="8237855"/>
              </a:tblGrid>
              <a:tr h="63881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服务器</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主频</a:t>
                      </a:r>
                      <a:r>
                        <a:rPr lang="en-US" altLang="zh-CN" sz="2000" b="0" u="none">
                          <a:latin typeface="宋体" panose="02010600030101010101" pitchFamily="2" charset="-122"/>
                          <a:ea typeface="宋体" panose="02010600030101010101" pitchFamily="2" charset="-122"/>
                          <a:cs typeface="宋体" panose="02010600030101010101" pitchFamily="2" charset="-122"/>
                        </a:rPr>
                        <a:t>2GH</a:t>
                      </a:r>
                      <a:r>
                        <a:rPr lang="zh-CN" altLang="en-US" sz="2000" b="0" u="none">
                          <a:latin typeface="宋体" panose="02010600030101010101" pitchFamily="2" charset="-122"/>
                          <a:ea typeface="宋体" panose="02010600030101010101" pitchFamily="2" charset="-122"/>
                          <a:cs typeface="宋体" panose="02010600030101010101" pitchFamily="2" charset="-122"/>
                        </a:rPr>
                        <a:t>以上、内存</a:t>
                      </a:r>
                      <a:r>
                        <a:rPr lang="en-US" altLang="zh-CN" sz="2000" b="0" u="none">
                          <a:latin typeface="宋体" panose="02010600030101010101" pitchFamily="2" charset="-122"/>
                          <a:ea typeface="宋体" panose="02010600030101010101" pitchFamily="2" charset="-122"/>
                          <a:cs typeface="宋体" panose="02010600030101010101" pitchFamily="2" charset="-122"/>
                        </a:rPr>
                        <a:t>4G</a:t>
                      </a:r>
                      <a:r>
                        <a:rPr lang="zh-CN" altLang="en-US" sz="2000" b="0" u="none">
                          <a:latin typeface="宋体" panose="02010600030101010101" pitchFamily="2" charset="-122"/>
                          <a:ea typeface="宋体" panose="02010600030101010101" pitchFamily="2" charset="-122"/>
                          <a:cs typeface="宋体" panose="02010600030101010101" pitchFamily="2" charset="-122"/>
                        </a:rPr>
                        <a:t>以上</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17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硬盘</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容量</a:t>
                      </a:r>
                      <a:r>
                        <a:rPr lang="en-US" altLang="zh-CN" sz="2000" b="0" u="none">
                          <a:latin typeface="宋体" panose="02010600030101010101" pitchFamily="2" charset="-122"/>
                          <a:ea typeface="宋体" panose="02010600030101010101" pitchFamily="2" charset="-122"/>
                          <a:cs typeface="宋体" panose="02010600030101010101" pitchFamily="2" charset="-122"/>
                        </a:rPr>
                        <a:t>500G</a:t>
                      </a:r>
                      <a:r>
                        <a:rPr lang="zh-CN" altLang="en-US" sz="2000" b="0" u="none">
                          <a:latin typeface="宋体" panose="02010600030101010101" pitchFamily="2" charset="-122"/>
                          <a:ea typeface="宋体" panose="02010600030101010101" pitchFamily="2" charset="-122"/>
                          <a:cs typeface="宋体" panose="02010600030101010101" pitchFamily="2" charset="-122"/>
                        </a:rPr>
                        <a:t>以上、转速</a:t>
                      </a:r>
                      <a:r>
                        <a:rPr lang="en-US" altLang="zh-CN" sz="2000" b="0" u="none">
                          <a:latin typeface="宋体" panose="02010600030101010101" pitchFamily="2" charset="-122"/>
                          <a:ea typeface="宋体" panose="02010600030101010101" pitchFamily="2" charset="-122"/>
                          <a:cs typeface="宋体" panose="02010600030101010101" pitchFamily="2" charset="-122"/>
                        </a:rPr>
                        <a:t>1000RPM</a:t>
                      </a:r>
                      <a:r>
                        <a:rPr lang="zh-CN" altLang="en-US" sz="2000" b="0" u="none">
                          <a:latin typeface="宋体" panose="02010600030101010101" pitchFamily="2" charset="-122"/>
                          <a:ea typeface="宋体" panose="02010600030101010101" pitchFamily="2" charset="-122"/>
                          <a:cs typeface="宋体" panose="02010600030101010101" pitchFamily="2" charset="-122"/>
                        </a:rPr>
                        <a:t>以上</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81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操作系统</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Windows XP/7/8/10/Vista</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17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浏览器</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IE 8.0</a:t>
                      </a:r>
                      <a:r>
                        <a:rPr lang="zh-CN" altLang="en-US" sz="2000" b="0" u="none">
                          <a:latin typeface="宋体" panose="02010600030101010101" pitchFamily="2" charset="-122"/>
                          <a:ea typeface="宋体" panose="02010600030101010101" pitchFamily="2" charset="-122"/>
                          <a:cs typeface="宋体" panose="02010600030101010101" pitchFamily="2" charset="-122"/>
                        </a:rPr>
                        <a:t>以上</a:t>
                      </a:r>
                      <a:r>
                        <a:rPr lang="en-US" altLang="zh-CN" sz="2000" b="0" u="none">
                          <a:latin typeface="宋体" panose="02010600030101010101" pitchFamily="2" charset="-122"/>
                          <a:ea typeface="宋体" panose="02010600030101010101" pitchFamily="2" charset="-122"/>
                          <a:cs typeface="宋体" panose="02010600030101010101" pitchFamily="2" charset="-122"/>
                        </a:rPr>
                        <a:t>/Google Chrome/Firefox</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81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开发环境</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Eclipse</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Adobe Dreamweaver</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17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数据库</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Mysql/SQLServer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81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办公软件</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Microsoft Project 2016</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Visio</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WBS Chart Pro</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WPS</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需由用户承担的工作</a:t>
            </a:r>
            <a:endParaRPr lang="zh-CN" altLang="en-US" dirty="0">
              <a:solidFill>
                <a:schemeClr val="accent1"/>
              </a:solidFill>
            </a:endParaRPr>
          </a:p>
        </p:txBody>
      </p:sp>
      <p:graphicFrame>
        <p:nvGraphicFramePr>
          <p:cNvPr id="0" name="表格 -1"/>
          <p:cNvGraphicFramePr/>
          <p:nvPr/>
        </p:nvGraphicFramePr>
        <p:xfrm>
          <a:off x="838835" y="1898015"/>
          <a:ext cx="9840595" cy="4237990"/>
        </p:xfrm>
        <a:graphic>
          <a:graphicData uri="http://schemas.openxmlformats.org/drawingml/2006/table">
            <a:tbl>
              <a:tblPr firstRow="1" bandRow="1">
                <a:tableStyleId>{5940675A-B579-460E-94D1-54222C63F5DA}</a:tableStyleId>
              </a:tblPr>
              <a:tblGrid>
                <a:gridCol w="4918710"/>
                <a:gridCol w="4921885"/>
              </a:tblGrid>
              <a:tr h="60515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工作</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完成期限</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0579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参加</a:t>
                      </a:r>
                      <a:r>
                        <a:rPr lang="en-US" altLang="zh-CN" sz="2000" b="0" u="none">
                          <a:latin typeface="宋体" panose="02010600030101010101" pitchFamily="2" charset="-122"/>
                          <a:ea typeface="宋体" panose="02010600030101010101" pitchFamily="2" charset="-122"/>
                          <a:cs typeface="宋体" panose="02010600030101010101" pitchFamily="2" charset="-122"/>
                        </a:rPr>
                        <a:t>JAD</a:t>
                      </a:r>
                      <a:r>
                        <a:rPr lang="zh-CN" altLang="en-US" sz="2000" b="0" u="none">
                          <a:latin typeface="宋体" panose="02010600030101010101" pitchFamily="2" charset="-122"/>
                          <a:ea typeface="宋体" panose="02010600030101010101" pitchFamily="2" charset="-122"/>
                          <a:cs typeface="宋体" panose="02010600030101010101" pitchFamily="2" charset="-122"/>
                        </a:rPr>
                        <a:t>会议</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1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审核需求文档</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79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审核总体设计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设计过程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1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审核详细设计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设计过程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79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验收测试</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测试过程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51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协助了解操作流程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需求过程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06</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专题计划要点</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 开发人员学习</a:t>
            </a:r>
            <a:endParaRPr lang="zh-CN" altLang="en-US" dirty="0">
              <a:solidFill>
                <a:schemeClr val="accent1"/>
              </a:solidFill>
            </a:endParaRPr>
          </a:p>
        </p:txBody>
      </p:sp>
      <p:sp>
        <p:nvSpPr>
          <p:cNvPr id="3" name="文本框 2"/>
          <p:cNvSpPr txBox="1"/>
          <p:nvPr>
            <p:custDataLst>
              <p:tags r:id="rId2"/>
            </p:custDataLst>
          </p:nvPr>
        </p:nvSpPr>
        <p:spPr>
          <a:xfrm>
            <a:off x="838200" y="1824990"/>
            <a:ext cx="10515600" cy="107188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由于开发人员的专业水平还不足以完成项目，因此需要自学培训（包括Web数据库、面向对象开发、网页制作等）</a:t>
            </a:r>
            <a:endParaRPr lang="zh-CN" altLang="en-US" dirty="0"/>
          </a:p>
        </p:txBody>
      </p:sp>
      <p:graphicFrame>
        <p:nvGraphicFramePr>
          <p:cNvPr id="0" name="表格 -1"/>
          <p:cNvGraphicFramePr/>
          <p:nvPr/>
        </p:nvGraphicFramePr>
        <p:xfrm>
          <a:off x="838835" y="2896870"/>
          <a:ext cx="10304780" cy="3384550"/>
        </p:xfrm>
        <a:graphic>
          <a:graphicData uri="http://schemas.openxmlformats.org/drawingml/2006/table">
            <a:tbl>
              <a:tblPr firstRow="1" bandRow="1">
                <a:tableStyleId>{5940675A-B579-460E-94D1-54222C63F5DA}</a:tableStyleId>
              </a:tblPr>
              <a:tblGrid>
                <a:gridCol w="5150485"/>
                <a:gridCol w="5154295"/>
              </a:tblGrid>
              <a:tr h="846455">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学习内容</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参与者</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845820">
                <a:tc>
                  <a:txBody>
                    <a:bodyPr/>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Web</a:t>
                      </a:r>
                      <a:r>
                        <a:rPr lang="zh-CN" altLang="en-US" sz="2000" b="0" u="none">
                          <a:latin typeface="宋体" panose="02010600030101010101" pitchFamily="2" charset="-122"/>
                          <a:ea typeface="宋体" panose="02010600030101010101" pitchFamily="2" charset="-122"/>
                          <a:cs typeface="宋体" panose="02010600030101010101" pitchFamily="2" charset="-122"/>
                        </a:rPr>
                        <a:t>数据库</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所有开发人员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6455">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网页制作与设计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所有开发人员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82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面向对象开发</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所有开发人员</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用户人员培训</a:t>
            </a:r>
            <a:endParaRPr lang="zh-CN" altLang="en-US" dirty="0">
              <a:solidFill>
                <a:schemeClr val="accent1"/>
              </a:solidFill>
            </a:endParaRPr>
          </a:p>
        </p:txBody>
      </p:sp>
      <p:sp>
        <p:nvSpPr>
          <p:cNvPr id="3" name="文本框 2"/>
          <p:cNvSpPr txBox="1"/>
          <p:nvPr>
            <p:custDataLst>
              <p:tags r:id="rId2"/>
            </p:custDataLst>
          </p:nvPr>
        </p:nvSpPr>
        <p:spPr>
          <a:xfrm>
            <a:off x="838835" y="1824990"/>
            <a:ext cx="10515600" cy="104521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t>	</a:t>
            </a:r>
            <a:r>
              <a:rPr lang="zh-CN" altLang="en-US" dirty="0"/>
              <a:t>为了使用户更加方便地上手使用产品，需要对用户人员进行培训，熟悉各种操作。</a:t>
            </a:r>
            <a:endParaRPr lang="zh-CN" altLang="en-US" dirty="0"/>
          </a:p>
        </p:txBody>
      </p:sp>
      <p:graphicFrame>
        <p:nvGraphicFramePr>
          <p:cNvPr id="0" name="表格 -1"/>
          <p:cNvGraphicFramePr/>
          <p:nvPr/>
        </p:nvGraphicFramePr>
        <p:xfrm>
          <a:off x="838835" y="3048000"/>
          <a:ext cx="10515600" cy="3371850"/>
        </p:xfrm>
        <a:graphic>
          <a:graphicData uri="http://schemas.openxmlformats.org/drawingml/2006/table">
            <a:tbl>
              <a:tblPr firstRow="1" bandRow="1">
                <a:tableStyleId>{5940675A-B579-460E-94D1-54222C63F5DA}</a:tableStyleId>
              </a:tblPr>
              <a:tblGrid>
                <a:gridCol w="5255895"/>
                <a:gridCol w="5259705"/>
              </a:tblGrid>
              <a:tr h="674370">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培训内容</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c>
                  <a:txBody>
                    <a:bodyPr/>
                    <a:p>
                      <a:pPr marL="0" indent="0" algn="ctr">
                        <a:buNone/>
                      </a:pPr>
                      <a:r>
                        <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rPr>
                        <a:t>参与者</a:t>
                      </a:r>
                      <a:endParaRPr lang="zh-CN" altLang="en-US" sz="2000" b="0" u="none">
                        <a:highlight>
                          <a:srgbClr val="CFCECE"/>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FCECE"/>
                    </a:solidFill>
                  </a:tcPr>
                </a:tc>
              </a:tr>
              <a:tr h="67437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教师用户操作</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教师用户代表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437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学生用户操作</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学生用户代表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437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管理员用户操作</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管理员用户代表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4370">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游客用户操作</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游客用户代表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质量保证计划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t>1</a:t>
            </a:r>
            <a:r>
              <a:rPr lang="zh-CN" altLang="en-US" dirty="0"/>
              <a:t>、质量方针</a:t>
            </a:r>
            <a:endParaRPr lang="zh-CN" altLang="en-US" dirty="0"/>
          </a:p>
          <a:p>
            <a:pPr marL="0" indent="0">
              <a:buNone/>
            </a:pPr>
            <a:r>
              <a:rPr lang="en-US" altLang="zh-CN" dirty="0"/>
              <a:t>	</a:t>
            </a:r>
            <a:r>
              <a:rPr lang="zh-CN" altLang="en-US" dirty="0"/>
              <a:t>通过严格和规范的过程管理、文档化的流程开发，提高生产效率，为客户提供稳定、易用和符合要求的产品溪流</a:t>
            </a:r>
            <a:endParaRPr lang="zh-CN" altLang="en-US" dirty="0"/>
          </a:p>
          <a:p>
            <a:pPr marL="0" indent="0">
              <a:buNone/>
            </a:pPr>
            <a:r>
              <a:rPr lang="en-US" altLang="zh-CN" dirty="0"/>
              <a:t>2</a:t>
            </a:r>
            <a:r>
              <a:rPr lang="zh-CN" altLang="en-US" dirty="0"/>
              <a:t>、质量目标</a:t>
            </a:r>
            <a:endParaRPr lang="zh-CN" altLang="en-US" dirty="0"/>
          </a:p>
          <a:p>
            <a:pPr marL="0" indent="0">
              <a:buNone/>
            </a:pPr>
            <a:r>
              <a:rPr lang="en-US" altLang="zh-CN" dirty="0"/>
              <a:t>	为客户提供稳定、易用和符合要求的产品系列。</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配置管理计划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涉及问题</a:t>
            </a:r>
            <a:endParaRPr lang="zh-CN" altLang="en-US" dirty="0"/>
          </a:p>
          <a:p>
            <a:pPr marL="0" indent="0">
              <a:buNone/>
            </a:pPr>
            <a:r>
              <a:rPr lang="en-US" altLang="zh-CN" dirty="0"/>
              <a:t>	</a:t>
            </a:r>
            <a:r>
              <a:rPr lang="zh-CN" altLang="en-US" dirty="0"/>
              <a:t>配置管理所关心的问题涉及以下三点：</a:t>
            </a:r>
            <a:endParaRPr lang="zh-CN" altLang="en-US" dirty="0"/>
          </a:p>
          <a:p>
            <a:pPr marL="0" indent="0">
              <a:buNone/>
            </a:pPr>
            <a:r>
              <a:rPr lang="en-US" altLang="zh-CN" dirty="0"/>
              <a:t>	</a:t>
            </a:r>
            <a:r>
              <a:rPr lang="zh-CN" altLang="en-US" dirty="0"/>
              <a:t>1、仔细定义软件系统的交付物</a:t>
            </a:r>
            <a:endParaRPr lang="zh-CN" altLang="en-US" dirty="0"/>
          </a:p>
          <a:p>
            <a:pPr marL="0" indent="0">
              <a:buNone/>
            </a:pPr>
            <a:r>
              <a:rPr lang="en-US" altLang="zh-CN" dirty="0"/>
              <a:t>	</a:t>
            </a:r>
            <a:r>
              <a:rPr lang="zh-CN" altLang="en-US" dirty="0"/>
              <a:t>2、严格控制对可交付物的变更</a:t>
            </a:r>
            <a:endParaRPr lang="zh-CN" altLang="en-US" dirty="0"/>
          </a:p>
          <a:p>
            <a:pPr marL="0" indent="0">
              <a:buNone/>
            </a:pPr>
            <a:r>
              <a:rPr lang="en-US" altLang="zh-CN" dirty="0"/>
              <a:t>	</a:t>
            </a:r>
            <a:r>
              <a:rPr lang="zh-CN" altLang="en-US" dirty="0"/>
              <a:t>3、确保软件系统的可交付物与既定的或者经过核准修订的可交付物相一致</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配置管理计划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目的</a:t>
            </a:r>
            <a:endParaRPr lang="zh-CN" altLang="en-US" dirty="0"/>
          </a:p>
          <a:p>
            <a:pPr marL="0" indent="0">
              <a:buNone/>
            </a:pPr>
            <a:r>
              <a:rPr lang="en-US" altLang="zh-CN" dirty="0"/>
              <a:t>	</a:t>
            </a:r>
            <a:r>
              <a:rPr lang="zh-CN" altLang="en-US" dirty="0"/>
              <a:t>1、由于用户后期提出的范围改变、在设计中没有考虑周全的特征或者性能指标、牵制性的改变等导致的变更申请，定义变更的控制程序</a:t>
            </a:r>
            <a:endParaRPr lang="zh-CN" altLang="en-US" dirty="0"/>
          </a:p>
          <a:p>
            <a:pPr marL="0" indent="0">
              <a:buNone/>
            </a:pPr>
            <a:r>
              <a:rPr lang="en-US" altLang="zh-CN" dirty="0"/>
              <a:t>	</a:t>
            </a:r>
            <a:r>
              <a:rPr lang="zh-CN" altLang="en-US" dirty="0"/>
              <a:t>2、提供验收的标准和程序，确保可交付的产品符合用户既定的要求</a:t>
            </a:r>
            <a:endParaRPr lang="zh-CN" altLang="en-US" dirty="0"/>
          </a:p>
          <a:p>
            <a:pPr marL="0" indent="0">
              <a:buNone/>
            </a:pPr>
            <a:r>
              <a:rPr lang="en-US" altLang="zh-CN" dirty="0"/>
              <a:t>	</a:t>
            </a:r>
            <a:r>
              <a:rPr lang="zh-CN" altLang="en-US" dirty="0"/>
              <a:t>3、提出资源和机构的支持要求</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编写目的</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t>       </a:t>
            </a:r>
            <a:r>
              <a:rPr lang="zh-CN" altLang="en-US" dirty="0"/>
              <a:t>为了保证项目团队按时保质地完成项目目标，便于项目团队成员更好地了解项目情况，使项目工作开展的各个过程合理有序，因此以文件化的形式，把对于在项目生命周期内的工作任务范围、各项工作的任务分解、项目团队组织结构、各团队成员的工作责任、团队内外沟通协作方式、开发进度、经费预算、项目内外环境条件、风险对策等内容做出的安排以书面的方式，作为项目团队成员以及项目干系人之间的共识与约定，项目生命周期内的所有项目活动的行动基础，项目团队开展和检查项目工作的依据。</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管理实现计划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概念和计划阶段</a:t>
            </a:r>
            <a:endParaRPr lang="zh-CN" altLang="en-US" dirty="0"/>
          </a:p>
          <a:p>
            <a:pPr marL="0" indent="0">
              <a:buNone/>
            </a:pPr>
            <a:r>
              <a:rPr lang="en-US" altLang="zh-CN" dirty="0"/>
              <a:t>	</a:t>
            </a:r>
            <a:r>
              <a:rPr lang="zh-CN" altLang="en-US" dirty="0"/>
              <a:t>在需求描述阶段，实施方把用户所要求进行开发和设计的内容清楚的理解并描述为文档，最终的正式范围说明需要经过所有组员的正式评审，并作为后续工作的依据。</a:t>
            </a:r>
            <a:endParaRPr lang="zh-CN" altLang="en-US" dirty="0"/>
          </a:p>
          <a:p>
            <a:pPr marL="0" indent="0">
              <a:buNone/>
            </a:pPr>
            <a:endParaRPr lang="zh-CN" altLang="en-US" dirty="0"/>
          </a:p>
        </p:txBody>
      </p:sp>
    </p:spTree>
    <p:custDataLst>
      <p:tags r:id="rId3"/>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管理实现计划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控制和实施阶段</a:t>
            </a:r>
            <a:endParaRPr lang="zh-CN" altLang="en-US" dirty="0"/>
          </a:p>
          <a:p>
            <a:pPr marL="0" indent="0">
              <a:buNone/>
            </a:pPr>
            <a:r>
              <a:rPr lang="en-US" altLang="zh-CN" dirty="0"/>
              <a:t>	</a:t>
            </a:r>
            <a:r>
              <a:rPr lang="zh-CN" altLang="en-US" dirty="0"/>
              <a:t>有特殊要求情况下，项目经理可以和组员商量过后更改项目需求范围。范围变更通常牵涉到费用、进度、风险和质量等多个方面，所以所有的变更都要求对这些方面的考虑和权衡，对于引起这些方面明显的变动，需要更改这些方面的设计，并且进行相关的记录。</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管理实现计划</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收尾阶段</a:t>
            </a:r>
            <a:endParaRPr lang="zh-CN" altLang="en-US" dirty="0"/>
          </a:p>
          <a:p>
            <a:pPr marL="0" indent="0">
              <a:buNone/>
            </a:pPr>
            <a:r>
              <a:rPr lang="en-US" altLang="zh-CN" dirty="0"/>
              <a:t>	</a:t>
            </a:r>
            <a:r>
              <a:rPr lang="zh-CN" altLang="en-US" dirty="0"/>
              <a:t>产品首先在自己组内进行测试验收，其次是在组间进行测试验收，最后交付用户进行验收。</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07</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附件</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附件</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甘特图（点击此处打开附件）</a:t>
            </a:r>
            <a:endParaRPr lang="zh-CN" altLang="en-US" dirty="0"/>
          </a:p>
          <a:p>
            <a:r>
              <a:rPr lang="en-US" altLang="zh-CN" dirty="0"/>
              <a:t>WBS</a:t>
            </a:r>
            <a:r>
              <a:rPr lang="zh-CN" altLang="en-US" dirty="0"/>
              <a:t>图</a:t>
            </a:r>
            <a:r>
              <a:rPr lang="zh-CN" altLang="en-US" dirty="0">
                <a:sym typeface="+mn-ea"/>
              </a:rPr>
              <a:t>（点击此处打开附件）</a:t>
            </a:r>
            <a:endParaRPr lang="zh-CN" altLang="en-US" dirty="0"/>
          </a:p>
          <a:p>
            <a:r>
              <a:rPr lang="en-US" altLang="zh-CN" dirty="0"/>
              <a:t>OBS</a:t>
            </a:r>
            <a:r>
              <a:rPr lang="zh-CN" altLang="en-US" dirty="0"/>
              <a:t>图</a:t>
            </a:r>
            <a:r>
              <a:rPr lang="zh-CN" altLang="en-US" dirty="0">
                <a:sym typeface="+mn-ea"/>
              </a:rPr>
              <a:t>（点击此处打开附件）</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THANKS</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项目背景</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smtClean="0"/>
              <a:t>A.项目名称：软件工程系列课程教学辅助网站</a:t>
            </a:r>
            <a:endParaRPr lang="en-US" altLang="zh-CN" sz="2400" smtClean="0"/>
          </a:p>
          <a:p>
            <a:r>
              <a:rPr lang="en-US" altLang="zh-CN" sz="2400" smtClean="0"/>
              <a:t>B.任务提出者：杨枨</a:t>
            </a:r>
            <a:r>
              <a:rPr lang="zh-CN" altLang="en-US" sz="2400" smtClean="0"/>
              <a:t>老师</a:t>
            </a:r>
            <a:r>
              <a:rPr lang="en-US" altLang="zh-CN" sz="2400" smtClean="0"/>
              <a:t>、侯宏仑</a:t>
            </a:r>
            <a:r>
              <a:rPr lang="zh-CN" altLang="en-US" sz="2400" smtClean="0"/>
              <a:t>老师</a:t>
            </a:r>
            <a:endParaRPr lang="zh-CN" altLang="en-US" sz="2400" smtClean="0"/>
          </a:p>
          <a:p>
            <a:r>
              <a:rPr lang="en-US" altLang="zh-CN" sz="2400" smtClean="0"/>
              <a:t>C.参与开发者：G07小组：陈宣帆、黄令成、黄昕晰、林初煌、谢蕾</a:t>
            </a:r>
            <a:endParaRPr lang="en-US" altLang="zh-CN" sz="2400" smtClean="0"/>
          </a:p>
          <a:p>
            <a:r>
              <a:rPr lang="en-US" altLang="zh-CN" sz="2400" smtClean="0"/>
              <a:t>D.对软件工程感兴趣的学生和老师以及游客</a:t>
            </a:r>
            <a:endParaRPr lang="zh-CN" altLang="en-US" dirty="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4963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工作内容</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A.可行性研究</a:t>
            </a:r>
            <a:endParaRPr lang="zh-CN" altLang="en-US" dirty="0"/>
          </a:p>
          <a:p>
            <a:r>
              <a:rPr lang="zh-CN" altLang="en-US" dirty="0"/>
              <a:t>B.需求分析</a:t>
            </a:r>
            <a:endParaRPr lang="zh-CN" altLang="en-US" dirty="0"/>
          </a:p>
          <a:p>
            <a:r>
              <a:rPr lang="zh-CN" altLang="en-US" dirty="0"/>
              <a:t>C.总体设计</a:t>
            </a:r>
            <a:endParaRPr lang="zh-CN" altLang="en-US" dirty="0"/>
          </a:p>
          <a:p>
            <a:r>
              <a:rPr lang="zh-CN" altLang="en-US" dirty="0"/>
              <a:t>D.详细设计</a:t>
            </a:r>
            <a:endParaRPr lang="zh-CN" altLang="en-US" dirty="0"/>
          </a:p>
          <a:p>
            <a:r>
              <a:rPr lang="zh-CN" altLang="en-US" dirty="0"/>
              <a:t>E.实现（有能力做）</a:t>
            </a:r>
            <a:endParaRPr lang="zh-CN" altLang="en-US" dirty="0"/>
          </a:p>
          <a:p>
            <a:r>
              <a:rPr lang="zh-CN" altLang="en-US" dirty="0"/>
              <a:t>F.维护（有能力做）</a:t>
            </a:r>
            <a:endParaRPr lang="zh-CN" altLang="en-US" dirty="0"/>
          </a:p>
          <a:p>
            <a:endParaRPr lang="zh-CN" altLang="en-US" dirty="0"/>
          </a:p>
          <a:p>
            <a:pPr marL="0" indent="0">
              <a:buNone/>
            </a:pPr>
            <a:r>
              <a:rPr lang="zh-CN" altLang="en-US" dirty="0"/>
              <a:t>       这里是按照软件生命周期来写的，由于第一个问题定义阶段已经给出，所以没有写在工作内容中。</a:t>
            </a:r>
            <a:endParaRPr lang="zh-CN" altLang="en-US" dirty="0"/>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定义</a:t>
            </a:r>
            <a:endParaRPr lang="zh-CN" altLang="en-US" dirty="0">
              <a:solidFill>
                <a:schemeClr val="accent1"/>
              </a:solidFill>
            </a:endParaRPr>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WBS（Work Breakdown Structure）：工作分解结构</a:t>
            </a:r>
            <a:endParaRPr lang="zh-CN" altLang="en-US" dirty="0"/>
          </a:p>
          <a:p>
            <a:r>
              <a:rPr lang="zh-CN" altLang="en-US" dirty="0"/>
              <a:t>OBS（Organizational Breakdown Structure）：组织分解结构</a:t>
            </a:r>
            <a:endParaRPr lang="zh-CN" altLang="en-US" dirty="0"/>
          </a:p>
          <a:p>
            <a:r>
              <a:rPr lang="zh-CN" altLang="en-US" dirty="0"/>
              <a:t>甘特图（Gantt chart）</a:t>
            </a:r>
            <a:endParaRPr lang="zh-CN" altLang="en-US" dirty="0"/>
          </a:p>
          <a:p>
            <a:r>
              <a:rPr lang="zh-CN" altLang="en-US" dirty="0"/>
              <a:t>JAD（Joint Application Development）：应用程序开发</a:t>
            </a:r>
            <a:endParaRPr lang="zh-CN" altLang="en-US" dirty="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参考资料</a:t>
            </a:r>
            <a:endParaRPr lang="zh-CN" altLang="en-US" dirty="0">
              <a:solidFill>
                <a:schemeClr val="accent1"/>
              </a:solidFill>
            </a:endParaRPr>
          </a:p>
        </p:txBody>
      </p:sp>
      <p:sp>
        <p:nvSpPr>
          <p:cNvPr id="3" name="文本框 2"/>
          <p:cNvSpPr txBox="1"/>
          <p:nvPr>
            <p:custDataLst>
              <p:tags r:id="rId2"/>
            </p:custDataLst>
          </p:nvPr>
        </p:nvSpPr>
        <p:spPr>
          <a:xfrm>
            <a:off x="633695" y="181123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A.SRA&amp;D-2016-G07-可行性研究报告</a:t>
            </a:r>
            <a:endParaRPr lang="zh-CN" altLang="en-US" dirty="0"/>
          </a:p>
          <a:p>
            <a:r>
              <a:rPr lang="zh-CN" altLang="en-US" dirty="0"/>
              <a:t>B.软件项目管理（机械工业出版社）</a:t>
            </a:r>
            <a:endParaRPr lang="zh-CN" altLang="en-US" dirty="0"/>
          </a:p>
          <a:p>
            <a:r>
              <a:rPr lang="zh-CN" altLang="en-US" dirty="0"/>
              <a:t>C.软件需求第二版（清华大学出版社）</a:t>
            </a:r>
            <a:endParaRPr lang="zh-CN" altLang="en-US" dirty="0"/>
          </a:p>
          <a:p>
            <a:r>
              <a:rPr lang="zh-CN" altLang="en-US" dirty="0"/>
              <a:t>D.百度文库——项目总体计划模板</a:t>
            </a:r>
            <a:endParaRPr lang="zh-CN" altLang="en-US"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1"/>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smtClean="0">
                <a:solidFill>
                  <a:srgbClr val="FBFBFB"/>
                </a:solidFill>
              </a:rPr>
              <a:t>02</a:t>
            </a:r>
            <a:endParaRPr lang="en-US" altLang="zh-CN" sz="7200" smtClean="0">
              <a:solidFill>
                <a:srgbClr val="FBFBFB"/>
              </a:solidFill>
            </a:endParaRPr>
          </a:p>
        </p:txBody>
      </p:sp>
      <p:sp>
        <p:nvSpPr>
          <p:cNvPr id="7" name="标题 6"/>
          <p:cNvSpPr>
            <a:spLocks noGrp="1"/>
          </p:cNvSpPr>
          <p:nvPr>
            <p:ph type="title"/>
            <p:custDataLst>
              <p:tags r:id="rId2"/>
            </p:custDataLst>
          </p:nvPr>
        </p:nvSpPr>
        <p:spPr/>
        <p:txBody>
          <a:bodyPr/>
          <a:lstStyle/>
          <a:p>
            <a:r>
              <a:rPr lang="zh-CN" altLang="en-US" dirty="0"/>
              <a:t>实施计划</a:t>
            </a:r>
            <a:endParaRPr lang="zh-CN" altLang="en-US"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10.xml><?xml version="1.0" encoding="utf-8"?>
<p:tagLst xmlns:p="http://schemas.openxmlformats.org/presentationml/2006/main">
  <p:tag name="KSO_WM_TAG_VERSION" val="1.0"/>
  <p:tag name="KSO_WM_BEAUTIFY_FLAG" val="#wm#"/>
  <p:tag name="KSO_WM_UNIT_TYPE" val="i"/>
  <p:tag name="KSO_WM_UNIT_ID" val="custom160161_11*i*5"/>
  <p:tag name="KSO_WM_TEMPLATE_CATEGORY" val="custom"/>
  <p:tag name="KSO_WM_TEMPLATE_INDEX" val="160161"/>
</p:tagLst>
</file>

<file path=ppt/tags/tag100.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11*d*1"/>
  <p:tag name="KSO_WM_UNIT_CLEAR" val="0"/>
  <p:tag name="KSO_WM_UNIT_LAYERLEVEL" val="1"/>
  <p:tag name="KSO_WM_UNIT_VALUE" val="904*626"/>
  <p:tag name="KSO_WM_UNIT_HIGHLIGHT" val="0"/>
  <p:tag name="KSO_WM_UNIT_COMPATIBLE" val="0"/>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2_1"/>
  <p:tag name="KSO_WM_UNIT_ID" val="custom160161_11*l_h_f*1_2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2.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8.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2"/>
  <p:tag name="KSO_WM_UNIT_ID" val="custom160161_11*l_i*1_2"/>
  <p:tag name="KSO_WM_UNIT_CLEAR" val="1"/>
  <p:tag name="KSO_WM_UNIT_LAYERLEVEL" val="1_1"/>
  <p:tag name="KSO_WM_DIAGRAM_GROUP_CODE" val="l1-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1.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7.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11*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40.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11*l_i*1_3"/>
  <p:tag name="KSO_WM_UNIT_CLEAR" val="1"/>
  <p:tag name="KSO_WM_UNIT_LAYERLEVEL" val="1_1"/>
  <p:tag name="KSO_WM_DIAGRAM_GROUP_CODE" val="l1-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30*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151.xml><?xml version="1.0" encoding="utf-8"?>
<p:tagLst xmlns:p="http://schemas.openxmlformats.org/presentationml/2006/main">
  <p:tag name="KSO_WM_TEMPLATE_CATEGORY" val="custom"/>
  <p:tag name="KSO_WM_TEMPLATE_INDEX" val="160161"/>
  <p:tag name="KSO_WM_TAG_VERSION" val="1.0"/>
  <p:tag name="KSO_WM_SLIDE_ID" val="custom160161_29"/>
  <p:tag name="KSO_WM_SLIDE_INDEX" val="29"/>
  <p:tag name="KSO_WM_SLIDE_ITEM_CNT" val="1"/>
  <p:tag name="KSO_WM_SLIDE_LAYOUT" val="a"/>
  <p:tag name="KSO_WM_SLIDE_LAYOUT_CNT" val="1"/>
  <p:tag name="KSO_WM_SLIDE_TYPE" val="endPage"/>
  <p:tag name="KSO_WM_BEAUTIFY_FLAG" val="#wm#"/>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4_1"/>
  <p:tag name="KSO_WM_UNIT_ID" val="custom160161_11*l_h_f*1_4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4"/>
  <p:tag name="KSO_WM_UNIT_ID" val="custom160161_11*l_i*1_4"/>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5_1"/>
  <p:tag name="KSO_WM_UNIT_ID" val="custom160161_11*l_h_f*1_5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5"/>
  <p:tag name="KSO_WM_UNIT_ID" val="custom160161_11*l_i*1_5"/>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6_1"/>
  <p:tag name="KSO_WM_UNIT_ID" val="custom160161_11*l_h_f*1_6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1*a*1"/>
  <p:tag name="KSO_WM_UNIT_CLEAR" val="1"/>
  <p:tag name="KSO_WM_UNIT_LAYERLEVEL" val="1"/>
  <p:tag name="KSO_WM_UNIT_ISCONTENTSTITLE" val="1"/>
  <p:tag name="KSO_WM_UNIT_VALUE" val="2"/>
  <p:tag name="KSO_WM_UNIT_HIGHLIGHT" val="0"/>
  <p:tag name="KSO_WM_UNIT_COMPATIBLE" val="0"/>
  <p:tag name="KSO_WM_UNIT_PRESET_TEXT" val="目录"/>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b"/>
  <p:tag name="KSO_WM_UNIT_INDEX" val="1"/>
  <p:tag name="KSO_WM_UNIT_ID" val="custom160161_11*b*1"/>
  <p:tag name="KSO_WM_UNIT_CLEAR" val="1"/>
  <p:tag name="KSO_WM_UNIT_LAYERLEVEL" val="1"/>
  <p:tag name="KSO_WM_UNIT_VALUE" val="5"/>
  <p:tag name="KSO_WM_UNIT_ISCONTENTSTITLE" val="0"/>
  <p:tag name="KSO_WM_UNIT_HIGHLIGHT" val="0"/>
  <p:tag name="KSO_WM_UNIT_COMPATIBLE" val="0"/>
  <p:tag name="KSO_WM_UNIT_PRESET_TEXT" val="Contents"/>
</p:tagLst>
</file>

<file path=ppt/tags/tag24.xml><?xml version="1.0" encoding="utf-8"?>
<p:tagLst xmlns:p="http://schemas.openxmlformats.org/presentationml/2006/main">
  <p:tag name="KSO_WM_TAG_VERSION" val="1.0"/>
  <p:tag name="KSO_WM_BEAUTIFY_FLAG" val="#wm#"/>
  <p:tag name="KSO_WM_UNIT_TYPE" val="i"/>
  <p:tag name="KSO_WM_UNIT_ID" val="custom160161_11*i*19"/>
  <p:tag name="KSO_WM_TEMPLATE_CATEGORY" val="custom"/>
  <p:tag name="KSO_WM_TEMPLATE_INDEX" val="16016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4_1"/>
  <p:tag name="KSO_WM_UNIT_ID" val="custom160161_11*l_h_f*1_4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p="http://schemas.openxmlformats.org/presentationml/2006/main">
  <p:tag name="KSO_WM_TEMPLATE_CATEGORY" val="custom"/>
  <p:tag name="KSO_WM_TEMPLATE_INDEX" val="160161"/>
  <p:tag name="KSO_WM_TAG_VERSION" val="1.0"/>
  <p:tag name="KSO_WM_SLIDE_ID" val="custom160161_11"/>
  <p:tag name="KSO_WM_SLIDE_INDEX" val="11"/>
  <p:tag name="KSO_WM_SLIDE_ITEM_CNT" val="7"/>
  <p:tag name="KSO_WM_SLIDE_LAYOUT" val="a_b_d_l"/>
  <p:tag name="KSO_WM_SLIDE_LAYOUT_CNT" val="1_1_1_1"/>
  <p:tag name="KSO_WM_SLIDE_TYPE" val="contents"/>
  <p:tag name="KSO_WM_BEAUTIFY_FLAG" val="#wm#"/>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4*d*1"/>
  <p:tag name="KSO_WM_UNIT_CLEAR" val="0"/>
  <p:tag name="KSO_WM_UNIT_LAYERLEVEL" val="1"/>
  <p:tag name="KSO_WM_UNIT_VALUE" val="1500*1713"/>
  <p:tag name="KSO_WM_UNIT_HIGHLIGHT" val="0"/>
  <p:tag name="KSO_WM_UNIT_COMPATIBLE" val="0"/>
</p:tagLst>
</file>

<file path=ppt/tags/tag30.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p="http://schemas.openxmlformats.org/presentationml/2006/main">
  <p:tag name="KSO_WM_TEMPLATE_CATEGORY" val="custom"/>
  <p:tag name="KSO_WM_TEMPLATE_INDEX" val="160161"/>
  <p:tag name="KSO_WM_TAG_VERSION" val="1.0"/>
  <p:tag name="KSO_WM_SLIDE_ID" val="custom160161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160161_11*i*0"/>
  <p:tag name="KSO_WM_TEMPLATE_CATEGORY" val="custom"/>
  <p:tag name="KSO_WM_TEMPLATE_INDEX" val="160161"/>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160161_11*i*1"/>
  <p:tag name="KSO_WM_TEMPLATE_CATEGORY" val="custom"/>
  <p:tag name="KSO_WM_TEMPLATE_INDEX" val="160161"/>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70.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6.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2.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8.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9.xml><?xml version="1.0" encoding="utf-8"?>
<p:tagLst xmlns:p="http://schemas.openxmlformats.org/presentationml/2006/main">
  <p:tag name="KSO_WM_TAG_VERSION" val="1.0"/>
  <p:tag name="KSO_WM_BEAUTIFY_FLAG" val="#wm#"/>
  <p:tag name="KSO_WM_UNIT_TYPE" val="i"/>
  <p:tag name="KSO_WM_UNIT_ID" val="custom160161_11*i*4"/>
  <p:tag name="KSO_WM_TEMPLATE_CATEGORY" val="custom"/>
  <p:tag name="KSO_WM_TEMPLATE_INDEX" val="16016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4.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7.xml><?xml version="1.0" encoding="utf-8"?>
<p:tagLst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4310</Words>
  <Application>WPS 演示</Application>
  <PresentationFormat>宽屏</PresentationFormat>
  <Paragraphs>744</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Arial</vt:lpstr>
      <vt:lpstr>宋体</vt:lpstr>
      <vt:lpstr>Wingdings</vt:lpstr>
      <vt:lpstr>黑体</vt:lpstr>
      <vt:lpstr>Calibri</vt:lpstr>
      <vt:lpstr>微软雅黑</vt:lpstr>
      <vt:lpstr>自定义设计方案</vt:lpstr>
      <vt:lpstr>项目总体计划书</vt:lpstr>
      <vt:lpstr>PowerPoint 演示文稿</vt:lpstr>
      <vt:lpstr>项目概述</vt:lpstr>
      <vt:lpstr>PowerPoint 演示文稿</vt:lpstr>
      <vt:lpstr>PowerPoint 演示文稿</vt:lpstr>
      <vt:lpstr>PowerPoint 演示文稿</vt:lpstr>
      <vt:lpstr>PowerPoint 演示文稿</vt:lpstr>
      <vt:lpstr>PowerPoint 演示文稿</vt:lpstr>
      <vt:lpstr>实施计划</vt:lpstr>
      <vt:lpstr>PowerPoint 演示文稿</vt:lpstr>
      <vt:lpstr>PowerPoint 演示文稿</vt:lpstr>
      <vt:lpstr>PowerPoint 演示文稿</vt:lpstr>
      <vt:lpstr>PowerPoint 演示文稿</vt:lpstr>
      <vt:lpstr>PowerPoint 演示文稿</vt:lpstr>
      <vt:lpstr>风险分析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支持条件</vt:lpstr>
      <vt:lpstr>PowerPoint 演示文稿</vt:lpstr>
      <vt:lpstr>PowerPoint 演示文稿</vt:lpstr>
      <vt:lpstr>PowerPoint 演示文稿</vt:lpstr>
      <vt:lpstr>PowerPoint 演示文稿</vt:lpstr>
      <vt:lpstr>PowerPoint 演示文稿</vt:lpstr>
      <vt:lpstr>PowerPoint 演示文稿</vt:lpstr>
      <vt:lpstr>支持条件</vt:lpstr>
      <vt:lpstr>PowerPoint 演示文稿</vt:lpstr>
      <vt:lpstr>PowerPoint 演示文稿</vt:lpstr>
      <vt:lpstr>专题计划要点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附件</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2015-05-05T08:02:00Z</dcterms:created>
  <dcterms:modified xsi:type="dcterms:W3CDTF">2016-10-30T12:45:23Z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