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1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3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4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6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7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9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0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9" r:id="rId2"/>
    <p:sldId id="260" r:id="rId3"/>
    <p:sldId id="261" r:id="rId4"/>
    <p:sldId id="266" r:id="rId5"/>
    <p:sldId id="286" r:id="rId6"/>
    <p:sldId id="287" r:id="rId7"/>
    <p:sldId id="263" r:id="rId8"/>
    <p:sldId id="270" r:id="rId9"/>
    <p:sldId id="280" r:id="rId10"/>
    <p:sldId id="288" r:id="rId11"/>
    <p:sldId id="306" r:id="rId12"/>
    <p:sldId id="305" r:id="rId13"/>
    <p:sldId id="304" r:id="rId14"/>
    <p:sldId id="307" r:id="rId15"/>
    <p:sldId id="308" r:id="rId16"/>
    <p:sldId id="309" r:id="rId17"/>
    <p:sldId id="310" r:id="rId18"/>
    <p:sldId id="289" r:id="rId19"/>
    <p:sldId id="295" r:id="rId20"/>
    <p:sldId id="302" r:id="rId21"/>
    <p:sldId id="296" r:id="rId22"/>
    <p:sldId id="290" r:id="rId23"/>
    <p:sldId id="297" r:id="rId24"/>
    <p:sldId id="301" r:id="rId25"/>
    <p:sldId id="298" r:id="rId26"/>
    <p:sldId id="299" r:id="rId27"/>
    <p:sldId id="300" r:id="rId28"/>
    <p:sldId id="281" r:id="rId29"/>
    <p:sldId id="273" r:id="rId30"/>
    <p:sldId id="284" r:id="rId31"/>
    <p:sldId id="262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32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8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17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13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97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91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99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17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62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35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8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t>2016/12/18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5.png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43635" y="443753"/>
            <a:ext cx="5668906" cy="1216025"/>
          </a:xfrm>
        </p:spPr>
        <p:txBody>
          <a:bodyPr/>
          <a:lstStyle/>
          <a:p>
            <a:r>
              <a:rPr lang="zh-CN" altLang="en-US" dirty="0" smtClean="0"/>
              <a:t>软件需求规格说明书内容介绍</a:t>
            </a:r>
            <a:endParaRPr lang="zh-CN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470" y="2058670"/>
            <a:ext cx="4552315" cy="2888615"/>
          </a:xfrm>
        </p:spPr>
        <p:txBody>
          <a:bodyPr/>
          <a:lstStyle/>
          <a:p>
            <a:r>
              <a:rPr lang="en-US" altLang="zh-CN" dirty="0"/>
              <a:t>G07</a:t>
            </a:r>
            <a:r>
              <a:rPr lang="zh-CN" altLang="en-US" dirty="0"/>
              <a:t>小组：</a:t>
            </a:r>
          </a:p>
          <a:p>
            <a:r>
              <a:rPr lang="zh-CN" altLang="en-US" dirty="0"/>
              <a:t>项目经理：林初煌</a:t>
            </a:r>
          </a:p>
          <a:p>
            <a:r>
              <a:rPr lang="zh-CN" altLang="en-US" dirty="0"/>
              <a:t>组员：黄昕晰、黄令成、陈宣帆、谢蕾</a:t>
            </a: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1" b="19661"/>
          <a:stretch>
            <a:fillRect/>
          </a:stretch>
        </p:blipFill>
        <p:spPr>
          <a:xfrm>
            <a:off x="5191443" y="457200"/>
            <a:ext cx="6170400" cy="5403600"/>
          </a:xfrm>
        </p:spPr>
      </p:pic>
      <p:pic>
        <p:nvPicPr>
          <p:cNvPr id="6" name="图片 6" descr="PRD-2016-G07-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70" y="4356418"/>
            <a:ext cx="2159000" cy="2159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03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系统特征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70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优先级</a:t>
            </a:r>
            <a:r>
              <a:rPr lang="zh-CN" altLang="en-US" dirty="0" smtClean="0">
                <a:solidFill>
                  <a:schemeClr val="accent1"/>
                </a:solidFill>
              </a:rPr>
              <a:t>说明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429296"/>
            <a:ext cx="3302894" cy="614658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各用户优先级权重</a:t>
            </a:r>
            <a:endParaRPr lang="zh-CN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52266"/>
              </p:ext>
            </p:extLst>
          </p:nvPr>
        </p:nvGraphicFramePr>
        <p:xfrm>
          <a:off x="969794" y="2132151"/>
          <a:ext cx="8604512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2256"/>
                <a:gridCol w="4302256"/>
              </a:tblGrid>
              <a:tr h="211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用户类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权重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客户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教师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1.2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学生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管理员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1.1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16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游客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0.2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231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用例说明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429295"/>
            <a:ext cx="10873588" cy="460843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用例说明主要分四类用户：教师、学生、管理员、游客</a:t>
            </a:r>
            <a:endParaRPr lang="en-US" altLang="zh-CN" dirty="0" smtClean="0"/>
          </a:p>
          <a:p>
            <a:r>
              <a:rPr lang="zh-CN" altLang="en-US" dirty="0" smtClean="0"/>
              <a:t>教师用例合计</a:t>
            </a:r>
            <a:r>
              <a:rPr lang="en-US" altLang="zh-CN" dirty="0" smtClean="0"/>
              <a:t>61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学生用例合计</a:t>
            </a:r>
            <a:r>
              <a:rPr lang="en-US" altLang="zh-CN" dirty="0" smtClean="0"/>
              <a:t>46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管理员用例合计</a:t>
            </a:r>
            <a:r>
              <a:rPr lang="en-US" altLang="zh-CN" dirty="0" smtClean="0"/>
              <a:t>72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游客用例合计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16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教师用例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793" y="2176389"/>
            <a:ext cx="113358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登录  注销  修改密码  找回</a:t>
            </a:r>
            <a:r>
              <a:rPr lang="en-US" altLang="zh-CN" dirty="0"/>
              <a:t>(</a:t>
            </a:r>
            <a:r>
              <a:rPr lang="zh-CN" altLang="en-US" dirty="0"/>
              <a:t>重置</a:t>
            </a:r>
            <a:r>
              <a:rPr lang="en-US" altLang="zh-CN" dirty="0"/>
              <a:t>)</a:t>
            </a:r>
            <a:r>
              <a:rPr lang="zh-CN" altLang="en-US" dirty="0" smtClean="0"/>
              <a:t>密码  上</a:t>
            </a:r>
            <a:r>
              <a:rPr lang="zh-CN" altLang="en-US" dirty="0"/>
              <a:t>传课程</a:t>
            </a:r>
            <a:r>
              <a:rPr lang="zh-CN" altLang="en-US" dirty="0" smtClean="0"/>
              <a:t>资料  下载</a:t>
            </a:r>
            <a:r>
              <a:rPr lang="zh-CN" altLang="en-US" dirty="0"/>
              <a:t>我的课程</a:t>
            </a:r>
            <a:r>
              <a:rPr lang="zh-CN" altLang="en-US" dirty="0" smtClean="0"/>
              <a:t>资料  下载</a:t>
            </a:r>
            <a:r>
              <a:rPr lang="zh-CN" altLang="en-US" dirty="0"/>
              <a:t>其他教师的课程</a:t>
            </a:r>
            <a:r>
              <a:rPr lang="zh-CN" altLang="en-US" dirty="0" smtClean="0"/>
              <a:t>资料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课程</a:t>
            </a:r>
            <a:r>
              <a:rPr lang="zh-CN" altLang="en-US" dirty="0" smtClean="0"/>
              <a:t>资料  添加</a:t>
            </a:r>
            <a:r>
              <a:rPr lang="zh-CN" altLang="en-US" dirty="0"/>
              <a:t>课程</a:t>
            </a:r>
            <a:r>
              <a:rPr lang="zh-CN" altLang="en-US" dirty="0" smtClean="0"/>
              <a:t>链接 删除</a:t>
            </a:r>
            <a:r>
              <a:rPr lang="zh-CN" altLang="en-US" dirty="0"/>
              <a:t>课程</a:t>
            </a:r>
            <a:r>
              <a:rPr lang="zh-CN" altLang="en-US" dirty="0" smtClean="0"/>
              <a:t>链接  修改</a:t>
            </a:r>
            <a:r>
              <a:rPr lang="zh-CN" altLang="en-US" dirty="0"/>
              <a:t>课程</a:t>
            </a:r>
            <a:r>
              <a:rPr lang="zh-CN" altLang="en-US" dirty="0" smtClean="0"/>
              <a:t>链接  发布</a:t>
            </a:r>
            <a:r>
              <a:rPr lang="zh-CN" altLang="en-US" dirty="0"/>
              <a:t>课程</a:t>
            </a:r>
            <a:r>
              <a:rPr lang="zh-CN" altLang="en-US" dirty="0" smtClean="0"/>
              <a:t>通知  查看</a:t>
            </a:r>
            <a:r>
              <a:rPr lang="zh-CN" altLang="en-US" dirty="0"/>
              <a:t>历史</a:t>
            </a:r>
            <a:r>
              <a:rPr lang="zh-CN" altLang="en-US" dirty="0" smtClean="0"/>
              <a:t>通知 查看</a:t>
            </a:r>
            <a:r>
              <a:rPr lang="zh-CN" altLang="en-US" dirty="0"/>
              <a:t>通知详细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课程</a:t>
            </a:r>
            <a:r>
              <a:rPr lang="zh-CN" altLang="en-US" dirty="0" smtClean="0"/>
              <a:t>通知  查看</a:t>
            </a:r>
            <a:r>
              <a:rPr lang="zh-CN" altLang="en-US" dirty="0"/>
              <a:t>我的课程</a:t>
            </a:r>
            <a:r>
              <a:rPr lang="zh-CN" altLang="en-US" dirty="0" smtClean="0"/>
              <a:t>信息  修改</a:t>
            </a:r>
            <a:r>
              <a:rPr lang="zh-CN" altLang="en-US" dirty="0"/>
              <a:t>我的课程</a:t>
            </a:r>
            <a:r>
              <a:rPr lang="zh-CN" altLang="en-US" dirty="0" smtClean="0"/>
              <a:t>信息  查看</a:t>
            </a:r>
            <a:r>
              <a:rPr lang="zh-CN" altLang="en-US" dirty="0"/>
              <a:t>其他课程</a:t>
            </a:r>
            <a:r>
              <a:rPr lang="zh-CN" altLang="en-US" dirty="0" smtClean="0"/>
              <a:t>信息  添加</a:t>
            </a:r>
            <a:r>
              <a:rPr lang="zh-CN" altLang="en-US" dirty="0"/>
              <a:t>课程</a:t>
            </a:r>
            <a:r>
              <a:rPr lang="zh-CN" altLang="en-US" dirty="0" smtClean="0"/>
              <a:t>关注  取消</a:t>
            </a:r>
            <a:r>
              <a:rPr lang="zh-CN" altLang="en-US" dirty="0"/>
              <a:t>课程</a:t>
            </a:r>
            <a:r>
              <a:rPr lang="zh-CN" altLang="en-US" dirty="0" smtClean="0"/>
              <a:t>关注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zh-CN" altLang="en-US" dirty="0"/>
              <a:t>教师</a:t>
            </a:r>
            <a:r>
              <a:rPr lang="zh-CN" altLang="en-US" dirty="0" smtClean="0"/>
              <a:t>信息  查看</a:t>
            </a:r>
            <a:r>
              <a:rPr lang="zh-CN" altLang="en-US" dirty="0"/>
              <a:t>网站链接</a:t>
            </a:r>
            <a:r>
              <a:rPr lang="zh-CN" altLang="en-US" dirty="0" smtClean="0"/>
              <a:t>信息  查看</a:t>
            </a:r>
            <a:r>
              <a:rPr lang="zh-CN" altLang="en-US" dirty="0"/>
              <a:t>课程链接</a:t>
            </a:r>
            <a:r>
              <a:rPr lang="zh-CN" altLang="en-US" dirty="0" smtClean="0"/>
              <a:t>信息  查看</a:t>
            </a:r>
            <a:r>
              <a:rPr lang="zh-CN" altLang="en-US" dirty="0"/>
              <a:t>课程内论坛交流</a:t>
            </a:r>
            <a:r>
              <a:rPr lang="zh-CN" altLang="en-US" dirty="0" smtClean="0"/>
              <a:t>帖  课程</a:t>
            </a:r>
            <a:r>
              <a:rPr lang="zh-CN" altLang="en-US" dirty="0"/>
              <a:t>内论坛交流帖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课程</a:t>
            </a:r>
            <a:r>
              <a:rPr lang="zh-CN" altLang="en-US" dirty="0"/>
              <a:t>内论坛交流帖置</a:t>
            </a:r>
            <a:r>
              <a:rPr lang="zh-CN" altLang="en-US" dirty="0" smtClean="0"/>
              <a:t>顶  课程</a:t>
            </a:r>
            <a:r>
              <a:rPr lang="zh-CN" altLang="en-US" dirty="0"/>
              <a:t>内论坛交流帖取消置</a:t>
            </a:r>
            <a:r>
              <a:rPr lang="zh-CN" altLang="en-US" dirty="0" smtClean="0"/>
              <a:t>顶  查看</a:t>
            </a:r>
            <a:r>
              <a:rPr lang="zh-CN" altLang="en-US" dirty="0"/>
              <a:t>交流论坛交流</a:t>
            </a:r>
            <a:r>
              <a:rPr lang="zh-CN" altLang="en-US" dirty="0" smtClean="0"/>
              <a:t>帖  交流</a:t>
            </a:r>
            <a:r>
              <a:rPr lang="zh-CN" altLang="en-US" dirty="0"/>
              <a:t>论坛交流帖</a:t>
            </a:r>
            <a:r>
              <a:rPr lang="zh-CN" altLang="en-US" dirty="0" smtClean="0"/>
              <a:t>排序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zh-CN" altLang="en-US" dirty="0"/>
              <a:t>网站</a:t>
            </a:r>
            <a:r>
              <a:rPr lang="zh-CN" altLang="en-US" dirty="0" smtClean="0"/>
              <a:t>通知  新增</a:t>
            </a:r>
            <a:r>
              <a:rPr lang="zh-CN" altLang="en-US" dirty="0"/>
              <a:t>交流论坛交流</a:t>
            </a:r>
            <a:r>
              <a:rPr lang="zh-CN" altLang="en-US" dirty="0" smtClean="0"/>
              <a:t>贴  新增</a:t>
            </a:r>
            <a:r>
              <a:rPr lang="zh-CN" altLang="en-US" dirty="0"/>
              <a:t>交流贴时添加</a:t>
            </a:r>
            <a:r>
              <a:rPr lang="zh-CN" altLang="en-US" dirty="0" smtClean="0"/>
              <a:t>附件  新增</a:t>
            </a:r>
            <a:r>
              <a:rPr lang="zh-CN" altLang="en-US" dirty="0"/>
              <a:t>课程论坛交流</a:t>
            </a:r>
            <a:r>
              <a:rPr lang="zh-CN" altLang="en-US" dirty="0" smtClean="0"/>
              <a:t>帖  课程</a:t>
            </a:r>
            <a:r>
              <a:rPr lang="zh-CN" altLang="en-US" dirty="0"/>
              <a:t>论坛交流帖发帖时置</a:t>
            </a:r>
            <a:r>
              <a:rPr lang="zh-CN" altLang="en-US" dirty="0" smtClean="0"/>
              <a:t>顶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0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教师用例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793" y="2176389"/>
            <a:ext cx="113358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zh-CN" altLang="en-US" dirty="0"/>
              <a:t>交流论坛交流</a:t>
            </a:r>
            <a:r>
              <a:rPr lang="zh-CN" altLang="en-US" dirty="0" smtClean="0"/>
              <a:t>帖  删除</a:t>
            </a:r>
            <a:r>
              <a:rPr lang="zh-CN" altLang="en-US" dirty="0"/>
              <a:t>课程论坛交流</a:t>
            </a:r>
            <a:r>
              <a:rPr lang="zh-CN" altLang="en-US" dirty="0" smtClean="0"/>
              <a:t>帖  评论</a:t>
            </a:r>
            <a:r>
              <a:rPr lang="zh-CN" altLang="en-US" dirty="0"/>
              <a:t>他人交流</a:t>
            </a:r>
            <a:r>
              <a:rPr lang="zh-CN" altLang="en-US" dirty="0" smtClean="0"/>
              <a:t>帖  发</a:t>
            </a:r>
            <a:r>
              <a:rPr lang="zh-CN" altLang="en-US" dirty="0"/>
              <a:t>帖、评论、回复时发送表情和</a:t>
            </a:r>
            <a:r>
              <a:rPr lang="zh-CN" altLang="en-US" dirty="0" smtClean="0"/>
              <a:t>图片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课程</a:t>
            </a:r>
            <a:r>
              <a:rPr lang="zh-CN" altLang="en-US" dirty="0"/>
              <a:t>信息</a:t>
            </a:r>
            <a:r>
              <a:rPr lang="zh-CN" altLang="en-US" dirty="0" smtClean="0"/>
              <a:t>搜索  教师</a:t>
            </a:r>
            <a:r>
              <a:rPr lang="zh-CN" altLang="en-US" dirty="0"/>
              <a:t>信息</a:t>
            </a:r>
            <a:r>
              <a:rPr lang="zh-CN" altLang="en-US" dirty="0" smtClean="0"/>
              <a:t>搜索  论坛</a:t>
            </a:r>
            <a:r>
              <a:rPr lang="zh-CN" altLang="en-US" dirty="0"/>
              <a:t>信息</a:t>
            </a:r>
            <a:r>
              <a:rPr lang="zh-CN" altLang="en-US" dirty="0" smtClean="0"/>
              <a:t>搜索  课程</a:t>
            </a:r>
            <a:r>
              <a:rPr lang="zh-CN" altLang="en-US" dirty="0"/>
              <a:t>内信息</a:t>
            </a:r>
            <a:r>
              <a:rPr lang="zh-CN" altLang="en-US" dirty="0" smtClean="0"/>
              <a:t>搜索  创建</a:t>
            </a:r>
            <a:r>
              <a:rPr lang="zh-CN" altLang="en-US" dirty="0"/>
              <a:t>课程答疑</a:t>
            </a:r>
            <a:r>
              <a:rPr lang="zh-CN" altLang="en-US" dirty="0" smtClean="0"/>
              <a:t>预约  答疑</a:t>
            </a:r>
            <a:r>
              <a:rPr lang="zh-CN" altLang="en-US" dirty="0"/>
              <a:t>未开始前修改答疑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答疑</a:t>
            </a:r>
            <a:r>
              <a:rPr lang="zh-CN" altLang="en-US" dirty="0"/>
              <a:t>未开始前删除答疑</a:t>
            </a:r>
            <a:r>
              <a:rPr lang="zh-CN" altLang="en-US" dirty="0" smtClean="0"/>
              <a:t>时间   开启</a:t>
            </a:r>
            <a:r>
              <a:rPr lang="zh-CN" altLang="en-US" dirty="0"/>
              <a:t>课程</a:t>
            </a:r>
            <a:r>
              <a:rPr lang="zh-CN" altLang="en-US" dirty="0" smtClean="0"/>
              <a:t>答疑  答疑</a:t>
            </a:r>
            <a:r>
              <a:rPr lang="zh-CN" altLang="en-US" dirty="0"/>
              <a:t>课堂教师</a:t>
            </a:r>
            <a:r>
              <a:rPr lang="zh-CN" altLang="en-US" dirty="0" smtClean="0"/>
              <a:t>发言  教师</a:t>
            </a:r>
            <a:r>
              <a:rPr lang="zh-CN" altLang="en-US" dirty="0"/>
              <a:t>发言时发送表情和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答疑</a:t>
            </a:r>
            <a:r>
              <a:rPr lang="zh-CN" altLang="en-US" dirty="0"/>
              <a:t>过程中修改答疑结束</a:t>
            </a:r>
            <a:r>
              <a:rPr lang="zh-CN" altLang="en-US" dirty="0" smtClean="0"/>
              <a:t>时间  关闭</a:t>
            </a:r>
            <a:r>
              <a:rPr lang="zh-CN" altLang="en-US" dirty="0"/>
              <a:t>课程</a:t>
            </a:r>
            <a:r>
              <a:rPr lang="zh-CN" altLang="en-US" dirty="0" smtClean="0"/>
              <a:t>答疑 查看</a:t>
            </a:r>
            <a:r>
              <a:rPr lang="zh-CN" altLang="en-US" dirty="0"/>
              <a:t>历史答疑</a:t>
            </a:r>
            <a:r>
              <a:rPr lang="zh-CN" altLang="en-US" dirty="0" smtClean="0"/>
              <a:t>记录  下载</a:t>
            </a:r>
            <a:r>
              <a:rPr lang="zh-CN" altLang="en-US" dirty="0"/>
              <a:t>答疑</a:t>
            </a:r>
            <a:r>
              <a:rPr lang="zh-CN" altLang="en-US" dirty="0" smtClean="0"/>
              <a:t>记录  查看</a:t>
            </a:r>
            <a:r>
              <a:rPr lang="zh-CN" altLang="en-US" dirty="0"/>
              <a:t>个人</a:t>
            </a:r>
            <a:r>
              <a:rPr lang="zh-CN" altLang="en-US" dirty="0" smtClean="0"/>
              <a:t>信息  修改</a:t>
            </a:r>
            <a:r>
              <a:rPr lang="zh-CN" altLang="en-US" dirty="0"/>
              <a:t>个人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修改头像  申请</a:t>
            </a:r>
            <a:r>
              <a:rPr lang="zh-CN" altLang="en-US" dirty="0"/>
              <a:t>新</a:t>
            </a:r>
            <a:r>
              <a:rPr lang="zh-CN" altLang="en-US" dirty="0" smtClean="0"/>
              <a:t>课程  查看</a:t>
            </a:r>
            <a:r>
              <a:rPr lang="zh-CN" altLang="en-US" dirty="0"/>
              <a:t>我的关注</a:t>
            </a:r>
            <a:r>
              <a:rPr lang="zh-CN" altLang="en-US" dirty="0" smtClean="0"/>
              <a:t>课程  修改</a:t>
            </a:r>
            <a:r>
              <a:rPr lang="zh-CN" altLang="en-US" dirty="0"/>
              <a:t>教师资料</a:t>
            </a:r>
            <a:r>
              <a:rPr lang="zh-CN" altLang="en-US" dirty="0" smtClean="0"/>
              <a:t>介绍  查看</a:t>
            </a:r>
            <a:r>
              <a:rPr lang="zh-CN" altLang="en-US" dirty="0"/>
              <a:t>我的动态</a:t>
            </a:r>
            <a:r>
              <a:rPr lang="en-US" altLang="zh-CN" dirty="0"/>
              <a:t>(</a:t>
            </a:r>
            <a:r>
              <a:rPr lang="zh-CN" altLang="en-US" dirty="0"/>
              <a:t>查看回复我的信息</a:t>
            </a:r>
            <a:r>
              <a:rPr lang="en-US" altLang="zh-CN" dirty="0" smtClean="0"/>
              <a:t>)</a:t>
            </a:r>
            <a:r>
              <a:rPr lang="zh-CN" altLang="en-US" dirty="0" smtClean="0"/>
              <a:t> 信息回复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我的评论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76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学生</a:t>
            </a:r>
            <a:r>
              <a:rPr lang="zh-CN" altLang="en-US" dirty="0" smtClean="0">
                <a:solidFill>
                  <a:schemeClr val="accent1"/>
                </a:solidFill>
              </a:rPr>
              <a:t>用例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800" y="1398495"/>
            <a:ext cx="952888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注销  修改密码  找回</a:t>
            </a:r>
            <a:r>
              <a:rPr lang="en-US" altLang="zh-CN" dirty="0"/>
              <a:t>(</a:t>
            </a:r>
            <a:r>
              <a:rPr lang="zh-CN" altLang="en-US" dirty="0"/>
              <a:t>重置</a:t>
            </a:r>
            <a:r>
              <a:rPr lang="en-US" altLang="zh-CN" dirty="0"/>
              <a:t>)</a:t>
            </a:r>
            <a:r>
              <a:rPr lang="zh-CN" altLang="en-US" dirty="0" smtClean="0"/>
              <a:t>密码  下载</a:t>
            </a:r>
            <a:r>
              <a:rPr lang="zh-CN" altLang="en-US" dirty="0"/>
              <a:t>课程</a:t>
            </a:r>
            <a:r>
              <a:rPr lang="zh-CN" altLang="en-US" dirty="0" smtClean="0"/>
              <a:t>资料  查看</a:t>
            </a:r>
            <a:r>
              <a:rPr lang="zh-CN" altLang="en-US" dirty="0"/>
              <a:t>课程</a:t>
            </a:r>
            <a:r>
              <a:rPr lang="zh-CN" altLang="en-US" dirty="0" smtClean="0"/>
              <a:t>信息  查看</a:t>
            </a:r>
            <a:r>
              <a:rPr lang="zh-CN" altLang="en-US" dirty="0"/>
              <a:t>我的关注课程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取消</a:t>
            </a:r>
            <a:r>
              <a:rPr lang="zh-CN" altLang="en-US" dirty="0" smtClean="0"/>
              <a:t>关注  查看</a:t>
            </a:r>
            <a:r>
              <a:rPr lang="zh-CN" altLang="en-US" dirty="0"/>
              <a:t>其他课程</a:t>
            </a:r>
            <a:r>
              <a:rPr lang="zh-CN" altLang="en-US" dirty="0" smtClean="0"/>
              <a:t>信息  添加关注  查看</a:t>
            </a:r>
            <a:r>
              <a:rPr lang="zh-CN" altLang="en-US" dirty="0"/>
              <a:t>教师</a:t>
            </a:r>
            <a:r>
              <a:rPr lang="zh-CN" altLang="en-US" dirty="0" smtClean="0"/>
              <a:t>信息  查看</a:t>
            </a:r>
            <a:r>
              <a:rPr lang="zh-CN" altLang="en-US" dirty="0"/>
              <a:t>历史课程</a:t>
            </a:r>
            <a:r>
              <a:rPr lang="zh-CN" altLang="en-US" dirty="0" smtClean="0"/>
              <a:t>通知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查看通知详细</a:t>
            </a:r>
            <a:r>
              <a:rPr lang="zh-CN" altLang="en-US" dirty="0" smtClean="0"/>
              <a:t>情况  查看</a:t>
            </a:r>
            <a:r>
              <a:rPr lang="zh-CN" altLang="en-US" dirty="0"/>
              <a:t>网站链接</a:t>
            </a:r>
            <a:r>
              <a:rPr lang="zh-CN" altLang="en-US" dirty="0" smtClean="0"/>
              <a:t>信息  查看</a:t>
            </a:r>
            <a:r>
              <a:rPr lang="zh-CN" altLang="en-US" dirty="0"/>
              <a:t>课程链接</a:t>
            </a:r>
            <a:r>
              <a:rPr lang="zh-CN" altLang="en-US" dirty="0" smtClean="0"/>
              <a:t>信息  查看</a:t>
            </a:r>
            <a:r>
              <a:rPr lang="zh-CN" altLang="en-US" dirty="0"/>
              <a:t>课程内论坛交流</a:t>
            </a:r>
            <a:r>
              <a:rPr lang="zh-CN" altLang="en-US" dirty="0" smtClean="0"/>
              <a:t>帖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课程内论坛交流帖</a:t>
            </a:r>
            <a:r>
              <a:rPr lang="zh-CN" altLang="en-US" dirty="0" smtClean="0"/>
              <a:t>排序  查看</a:t>
            </a:r>
            <a:r>
              <a:rPr lang="zh-CN" altLang="en-US" dirty="0"/>
              <a:t>交流论坛交流</a:t>
            </a:r>
            <a:r>
              <a:rPr lang="zh-CN" altLang="en-US" dirty="0" smtClean="0"/>
              <a:t>帖  交流</a:t>
            </a:r>
            <a:r>
              <a:rPr lang="zh-CN" altLang="en-US" dirty="0"/>
              <a:t>论坛交流帖</a:t>
            </a:r>
            <a:r>
              <a:rPr lang="zh-CN" altLang="en-US" dirty="0" smtClean="0"/>
              <a:t>排序  查看</a:t>
            </a:r>
            <a:r>
              <a:rPr lang="zh-CN" altLang="en-US" dirty="0"/>
              <a:t>网站</a:t>
            </a:r>
            <a:r>
              <a:rPr lang="zh-CN" altLang="en-US" dirty="0" smtClean="0"/>
              <a:t>通知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新增交流论坛交流</a:t>
            </a:r>
            <a:r>
              <a:rPr lang="zh-CN" altLang="en-US" dirty="0" smtClean="0"/>
              <a:t>贴  添加附件  新增</a:t>
            </a:r>
            <a:r>
              <a:rPr lang="zh-CN" altLang="en-US" dirty="0"/>
              <a:t>课程论坛交流</a:t>
            </a:r>
            <a:r>
              <a:rPr lang="zh-CN" altLang="en-US" dirty="0" smtClean="0"/>
              <a:t>帖  删除</a:t>
            </a:r>
            <a:r>
              <a:rPr lang="zh-CN" altLang="en-US" dirty="0"/>
              <a:t>交流论坛交流</a:t>
            </a:r>
            <a:r>
              <a:rPr lang="zh-CN" altLang="en-US" dirty="0" smtClean="0"/>
              <a:t>帖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删除课程论坛交流</a:t>
            </a:r>
            <a:r>
              <a:rPr lang="zh-CN" altLang="en-US" dirty="0" smtClean="0"/>
              <a:t>帖  评论</a:t>
            </a:r>
            <a:r>
              <a:rPr lang="zh-CN" altLang="en-US" dirty="0"/>
              <a:t>他人交流</a:t>
            </a:r>
            <a:r>
              <a:rPr lang="zh-CN" altLang="en-US" dirty="0" smtClean="0"/>
              <a:t>帖  发</a:t>
            </a:r>
            <a:r>
              <a:rPr lang="zh-CN" altLang="en-US" dirty="0"/>
              <a:t>帖、评论、回复时发送表情和</a:t>
            </a:r>
            <a:r>
              <a:rPr lang="zh-CN" altLang="en-US" dirty="0" smtClean="0"/>
              <a:t>图片  课程</a:t>
            </a:r>
            <a:r>
              <a:rPr lang="zh-CN" altLang="en-US" dirty="0"/>
              <a:t>信息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教师信息</a:t>
            </a:r>
            <a:r>
              <a:rPr lang="zh-CN" altLang="en-US" dirty="0" smtClean="0"/>
              <a:t>搜索  论坛</a:t>
            </a:r>
            <a:r>
              <a:rPr lang="zh-CN" altLang="en-US" dirty="0"/>
              <a:t>信息</a:t>
            </a:r>
            <a:r>
              <a:rPr lang="zh-CN" altLang="en-US" dirty="0" smtClean="0"/>
              <a:t>搜索  课程</a:t>
            </a:r>
            <a:r>
              <a:rPr lang="zh-CN" altLang="en-US" dirty="0"/>
              <a:t>内信息</a:t>
            </a:r>
            <a:r>
              <a:rPr lang="zh-CN" altLang="en-US" dirty="0" smtClean="0"/>
              <a:t>搜索  参加</a:t>
            </a:r>
            <a:r>
              <a:rPr lang="zh-CN" altLang="en-US" dirty="0"/>
              <a:t>课程</a:t>
            </a:r>
            <a:r>
              <a:rPr lang="zh-CN" altLang="en-US" dirty="0" smtClean="0"/>
              <a:t>答疑  学生发言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学生</a:t>
            </a:r>
            <a:r>
              <a:rPr lang="zh-CN" altLang="en-US" dirty="0"/>
              <a:t>发言时发送表情和</a:t>
            </a:r>
            <a:r>
              <a:rPr lang="zh-CN" altLang="en-US" dirty="0" smtClean="0"/>
              <a:t>图片  离开</a:t>
            </a:r>
            <a:r>
              <a:rPr lang="zh-CN" altLang="en-US" dirty="0"/>
              <a:t>课程</a:t>
            </a:r>
            <a:r>
              <a:rPr lang="zh-CN" altLang="en-US" dirty="0" smtClean="0"/>
              <a:t>答疑  查看</a:t>
            </a:r>
            <a:r>
              <a:rPr lang="zh-CN" altLang="en-US" dirty="0"/>
              <a:t>历史答疑</a:t>
            </a:r>
            <a:r>
              <a:rPr lang="zh-CN" altLang="en-US" dirty="0" smtClean="0"/>
              <a:t>记录  下载</a:t>
            </a:r>
            <a:r>
              <a:rPr lang="zh-CN" altLang="en-US" dirty="0"/>
              <a:t>答疑</a:t>
            </a:r>
            <a:r>
              <a:rPr lang="zh-CN" altLang="en-US" dirty="0" smtClean="0"/>
              <a:t>记录  查看</a:t>
            </a:r>
            <a:r>
              <a:rPr lang="zh-CN" altLang="en-US" dirty="0"/>
              <a:t>个人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修改个人</a:t>
            </a:r>
            <a:r>
              <a:rPr lang="zh-CN" altLang="en-US" dirty="0" smtClean="0"/>
              <a:t>信息  修改头像  查看</a:t>
            </a:r>
            <a:r>
              <a:rPr lang="zh-CN" altLang="en-US" dirty="0"/>
              <a:t>我关注的</a:t>
            </a:r>
            <a:r>
              <a:rPr lang="zh-CN" altLang="en-US" dirty="0" smtClean="0"/>
              <a:t>课程  从</a:t>
            </a:r>
            <a:r>
              <a:rPr lang="zh-CN" altLang="en-US" dirty="0"/>
              <a:t>个人中心查看课程通知</a:t>
            </a:r>
            <a:r>
              <a:rPr lang="zh-CN" altLang="en-US" dirty="0" smtClean="0"/>
              <a:t>消息  查看</a:t>
            </a:r>
            <a:r>
              <a:rPr lang="zh-CN" altLang="en-US" dirty="0"/>
              <a:t>动态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信息</a:t>
            </a:r>
            <a:r>
              <a:rPr lang="zh-CN" altLang="en-US" dirty="0" smtClean="0"/>
              <a:t>回复  删除</a:t>
            </a:r>
            <a:r>
              <a:rPr lang="zh-CN" altLang="en-US" dirty="0"/>
              <a:t>我的</a:t>
            </a:r>
            <a:r>
              <a:rPr lang="zh-CN" altLang="en-US" dirty="0" smtClean="0"/>
              <a:t>评论  删除</a:t>
            </a:r>
            <a:r>
              <a:rPr lang="zh-CN" altLang="en-US" dirty="0"/>
              <a:t>别人的评论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管理员用例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800" y="1670544"/>
            <a:ext cx="101205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登录  注销  修改密码  新增</a:t>
            </a:r>
            <a:r>
              <a:rPr lang="zh-CN" altLang="en-US" dirty="0"/>
              <a:t>教师</a:t>
            </a:r>
            <a:r>
              <a:rPr lang="zh-CN" altLang="en-US" dirty="0" smtClean="0"/>
              <a:t>信息  删除</a:t>
            </a:r>
            <a:r>
              <a:rPr lang="zh-CN" altLang="en-US" dirty="0"/>
              <a:t>教师</a:t>
            </a:r>
            <a:r>
              <a:rPr lang="zh-CN" altLang="en-US" dirty="0" smtClean="0"/>
              <a:t>信息  教师</a:t>
            </a:r>
            <a:r>
              <a:rPr lang="zh-CN" altLang="en-US" dirty="0"/>
              <a:t>密码</a:t>
            </a:r>
            <a:r>
              <a:rPr lang="zh-CN" altLang="en-US" dirty="0" smtClean="0"/>
              <a:t>修改  修改</a:t>
            </a:r>
            <a:r>
              <a:rPr lang="zh-CN" altLang="en-US" dirty="0"/>
              <a:t>教师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教师任命为</a:t>
            </a:r>
            <a:r>
              <a:rPr lang="zh-CN" altLang="en-US" dirty="0" smtClean="0"/>
              <a:t>管理员  教师</a:t>
            </a:r>
            <a:r>
              <a:rPr lang="zh-CN" altLang="en-US" dirty="0"/>
              <a:t>管理员被取消</a:t>
            </a:r>
            <a:r>
              <a:rPr lang="zh-CN" altLang="en-US" dirty="0" smtClean="0"/>
              <a:t>任命  教师</a:t>
            </a:r>
            <a:r>
              <a:rPr lang="zh-CN" altLang="en-US" dirty="0"/>
              <a:t>信息按特殊身份</a:t>
            </a:r>
            <a:r>
              <a:rPr lang="zh-CN" altLang="en-US" dirty="0" smtClean="0"/>
              <a:t>排序  新增</a:t>
            </a:r>
            <a:r>
              <a:rPr lang="zh-CN" altLang="en-US" dirty="0"/>
              <a:t>学生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删除学生</a:t>
            </a:r>
            <a:r>
              <a:rPr lang="zh-CN" altLang="en-US" dirty="0" smtClean="0"/>
              <a:t>信息  学生</a:t>
            </a:r>
            <a:r>
              <a:rPr lang="zh-CN" altLang="en-US" dirty="0"/>
              <a:t>密码</a:t>
            </a:r>
            <a:r>
              <a:rPr lang="zh-CN" altLang="en-US" dirty="0" smtClean="0"/>
              <a:t>修改  修改</a:t>
            </a:r>
            <a:r>
              <a:rPr lang="zh-CN" altLang="en-US" dirty="0"/>
              <a:t>学生</a:t>
            </a:r>
            <a:r>
              <a:rPr lang="zh-CN" altLang="en-US" dirty="0" smtClean="0"/>
              <a:t>信息  学生</a:t>
            </a:r>
            <a:r>
              <a:rPr lang="zh-CN" altLang="en-US" dirty="0"/>
              <a:t>任命为</a:t>
            </a:r>
            <a:r>
              <a:rPr lang="zh-CN" altLang="en-US" dirty="0" smtClean="0"/>
              <a:t>管理员  学生</a:t>
            </a:r>
            <a:r>
              <a:rPr lang="zh-CN" altLang="en-US" dirty="0"/>
              <a:t>管理员被取消</a:t>
            </a:r>
            <a:r>
              <a:rPr lang="zh-CN" altLang="en-US" dirty="0" smtClean="0"/>
              <a:t>任命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学生信息按特殊身份</a:t>
            </a:r>
            <a:r>
              <a:rPr lang="zh-CN" altLang="en-US" dirty="0" smtClean="0"/>
              <a:t>排序  按</a:t>
            </a:r>
            <a:r>
              <a:rPr lang="zh-CN" altLang="en-US" dirty="0"/>
              <a:t>账号搜索用户</a:t>
            </a:r>
            <a:r>
              <a:rPr lang="zh-CN" altLang="en-US" dirty="0" smtClean="0"/>
              <a:t>信息  按</a:t>
            </a:r>
            <a:r>
              <a:rPr lang="zh-CN" altLang="en-US" dirty="0"/>
              <a:t>姓名搜索用户</a:t>
            </a:r>
            <a:r>
              <a:rPr lang="zh-CN" altLang="en-US" dirty="0" smtClean="0"/>
              <a:t>信息  按</a:t>
            </a:r>
            <a:r>
              <a:rPr lang="zh-CN" altLang="en-US" dirty="0"/>
              <a:t>特殊身份搜索用户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按教工号搜索</a:t>
            </a:r>
            <a:r>
              <a:rPr lang="zh-CN" altLang="en-US" dirty="0" smtClean="0"/>
              <a:t>教师  按</a:t>
            </a:r>
            <a:r>
              <a:rPr lang="zh-CN" altLang="en-US" dirty="0"/>
              <a:t>学号搜索</a:t>
            </a:r>
            <a:r>
              <a:rPr lang="zh-CN" altLang="en-US" dirty="0" smtClean="0"/>
              <a:t>学生  新增课程  删除课程  修改</a:t>
            </a:r>
            <a:r>
              <a:rPr lang="zh-CN" altLang="en-US" dirty="0"/>
              <a:t>课程</a:t>
            </a:r>
            <a:r>
              <a:rPr lang="zh-CN" altLang="en-US" dirty="0" smtClean="0"/>
              <a:t>信息  上</a:t>
            </a:r>
            <a:r>
              <a:rPr lang="zh-CN" altLang="en-US" dirty="0"/>
              <a:t>传课程</a:t>
            </a:r>
            <a:r>
              <a:rPr lang="zh-CN" altLang="en-US" dirty="0" smtClean="0"/>
              <a:t>资料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下载课程</a:t>
            </a:r>
            <a:r>
              <a:rPr lang="zh-CN" altLang="en-US" dirty="0" smtClean="0"/>
              <a:t>资料  删除</a:t>
            </a:r>
            <a:r>
              <a:rPr lang="zh-CN" altLang="en-US" dirty="0"/>
              <a:t>课程</a:t>
            </a:r>
            <a:r>
              <a:rPr lang="zh-CN" altLang="en-US" dirty="0" smtClean="0"/>
              <a:t>资料  教师</a:t>
            </a:r>
            <a:r>
              <a:rPr lang="zh-CN" altLang="en-US" dirty="0"/>
              <a:t>注册</a:t>
            </a:r>
            <a:r>
              <a:rPr lang="zh-CN" altLang="en-US" dirty="0" smtClean="0"/>
              <a:t>审核  学生</a:t>
            </a:r>
            <a:r>
              <a:rPr lang="zh-CN" altLang="en-US" dirty="0"/>
              <a:t>注册</a:t>
            </a:r>
            <a:r>
              <a:rPr lang="zh-CN" altLang="en-US" dirty="0" smtClean="0"/>
              <a:t>审核  课程</a:t>
            </a:r>
            <a:r>
              <a:rPr lang="zh-CN" altLang="en-US" dirty="0"/>
              <a:t>新增</a:t>
            </a:r>
            <a:r>
              <a:rPr lang="zh-CN" altLang="en-US" dirty="0" smtClean="0"/>
              <a:t>审核  课程</a:t>
            </a:r>
            <a:r>
              <a:rPr lang="zh-CN" altLang="en-US" dirty="0"/>
              <a:t>删除</a:t>
            </a:r>
            <a:r>
              <a:rPr lang="zh-CN" altLang="en-US" dirty="0" smtClean="0"/>
              <a:t>审核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删除交流论坛交流</a:t>
            </a:r>
            <a:r>
              <a:rPr lang="zh-CN" altLang="en-US" dirty="0" smtClean="0"/>
              <a:t>帖  置</a:t>
            </a:r>
            <a:r>
              <a:rPr lang="zh-CN" altLang="en-US" dirty="0"/>
              <a:t>顶交流论坛交流</a:t>
            </a:r>
            <a:r>
              <a:rPr lang="zh-CN" altLang="en-US" dirty="0" smtClean="0"/>
              <a:t>帖  取消</a:t>
            </a:r>
            <a:r>
              <a:rPr lang="zh-CN" altLang="en-US" dirty="0"/>
              <a:t>置顶交流论坛交流</a:t>
            </a:r>
            <a:r>
              <a:rPr lang="zh-CN" altLang="en-US" dirty="0" smtClean="0"/>
              <a:t>帖  删除</a:t>
            </a:r>
            <a:r>
              <a:rPr lang="zh-CN" altLang="en-US" dirty="0"/>
              <a:t>课程论坛交流</a:t>
            </a:r>
            <a:r>
              <a:rPr lang="zh-CN" altLang="en-US" dirty="0" smtClean="0"/>
              <a:t>帖</a:t>
            </a:r>
            <a:endParaRPr lang="en-US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4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管理员用例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800" y="1706314"/>
            <a:ext cx="101205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置</a:t>
            </a:r>
            <a:r>
              <a:rPr lang="zh-CN" altLang="en-US" dirty="0"/>
              <a:t>顶课程论坛交流帖  取消置顶课程论坛交流帖  移动链接  新增链接  删除链接  修改</a:t>
            </a:r>
            <a:r>
              <a:rPr lang="zh-CN" altLang="en-US" dirty="0" smtClean="0"/>
              <a:t>链接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记录日志查看  记录日志下载   记录日志删除  记录日志在所有时间下搜索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记录日志在预设时间下搜索  查看今日记录日志  发布新通知  通知删除  通知在全部时间下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通知在预设时间下搜索  查看通知详情  修改滚动模块  信息备份  查看备份详细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查看课程信息  查看教师信息  查看课程通知  查看通知详细信息  查看网站通知  查看网站链接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查看课程链接信息  查看课程内论坛交流帖  课程内论坛交流帖排序  查看交流论坛交流</a:t>
            </a:r>
            <a:r>
              <a:rPr lang="zh-CN" altLang="en-US" dirty="0" smtClean="0"/>
              <a:t>帖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交流论坛交流帖排序  查看历史答疑记录  课程信息搜索  教师信息搜索  论坛信息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课程内信息搜索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98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04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外部接口需求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81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用户界面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按用户划分出普通的登录界面、学生界面、教师界面以及管理员界面</a:t>
            </a:r>
          </a:p>
          <a:p>
            <a:r>
              <a:rPr lang="zh-CN" altLang="zh-CN" dirty="0"/>
              <a:t>本界面内容全采用软件</a:t>
            </a:r>
            <a:r>
              <a:rPr lang="en-US" altLang="zh-CN" dirty="0" err="1"/>
              <a:t>Axure</a:t>
            </a:r>
            <a:r>
              <a:rPr lang="en-US" altLang="zh-CN" dirty="0"/>
              <a:t> RP 7.0 </a:t>
            </a:r>
            <a:r>
              <a:rPr lang="zh-CN" altLang="zh-CN" dirty="0"/>
              <a:t>配合资料进行设计</a:t>
            </a:r>
          </a:p>
          <a:p>
            <a:r>
              <a:rPr lang="zh-CN" altLang="zh-CN" dirty="0"/>
              <a:t>界面中的颜色排版（字体、按钮标签）目前以灰白相间为主，界面中的特殊空间、小图案样式均由</a:t>
            </a:r>
            <a:r>
              <a:rPr lang="en-US" altLang="zh-CN" dirty="0" err="1"/>
              <a:t>Axure</a:t>
            </a:r>
            <a:r>
              <a:rPr lang="zh-CN" altLang="zh-CN" dirty="0"/>
              <a:t>提供</a:t>
            </a:r>
          </a:p>
          <a:p>
            <a:r>
              <a:rPr lang="zh-CN" altLang="zh-CN" dirty="0"/>
              <a:t>界面设有功能快捷栏、搜索、相关网址链接、网站联系方式以及版权声明</a:t>
            </a:r>
          </a:p>
          <a:p>
            <a:r>
              <a:rPr lang="zh-CN" altLang="zh-CN" dirty="0" smtClean="0"/>
              <a:t>界面</a:t>
            </a:r>
            <a:r>
              <a:rPr lang="zh-CN" altLang="zh-CN" dirty="0"/>
              <a:t>的详细信息请参考</a:t>
            </a:r>
            <a:r>
              <a:rPr lang="en-US" altLang="zh-CN" dirty="0"/>
              <a:t> PRD-2016-G07-</a:t>
            </a:r>
            <a:r>
              <a:rPr lang="zh-CN" altLang="zh-CN" dirty="0"/>
              <a:t>界面原型设计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569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1"/>
          <p:cNvSpPr/>
          <p:nvPr>
            <p:custDataLst>
              <p:tags r:id="rId3"/>
            </p:custDataLst>
          </p:nvPr>
        </p:nvSpPr>
        <p:spPr>
          <a:xfrm>
            <a:off x="6167336" y="0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 bwMode="auto">
          <a:xfrm>
            <a:off x="7570119" y="154076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引言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5925312" y="154076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PART 01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6"/>
            </p:custDataLst>
          </p:nvPr>
        </p:nvSpPr>
        <p:spPr>
          <a:xfrm>
            <a:off x="1042416" y="1540764"/>
            <a:ext cx="3922776" cy="3922776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>
            <p:custDataLst>
              <p:tags r:id="rId7"/>
            </p:custDataLst>
          </p:nvPr>
        </p:nvSpPr>
        <p:spPr>
          <a:xfrm>
            <a:off x="2070033" y="2143857"/>
            <a:ext cx="1182430" cy="118243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995238" y="1892667"/>
            <a:ext cx="2255716" cy="3255546"/>
          </a:xfrm>
          <a:prstGeom prst="rect">
            <a:avLst/>
          </a:prstGeom>
        </p:spPr>
      </p:pic>
      <p:sp>
        <p:nvSpPr>
          <p:cNvPr id="58" name="矩形 57"/>
          <p:cNvSpPr/>
          <p:nvPr>
            <p:custDataLst>
              <p:tags r:id="rId9"/>
            </p:custDataLst>
          </p:nvPr>
        </p:nvSpPr>
        <p:spPr bwMode="auto">
          <a:xfrm>
            <a:off x="7570119" y="239372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总体描述</a:t>
            </a:r>
          </a:p>
        </p:txBody>
      </p:sp>
      <p:sp>
        <p:nvSpPr>
          <p:cNvPr id="59" name="矩形 58"/>
          <p:cNvSpPr/>
          <p:nvPr>
            <p:custDataLst>
              <p:tags r:id="rId10"/>
            </p:custDataLst>
          </p:nvPr>
        </p:nvSpPr>
        <p:spPr>
          <a:xfrm>
            <a:off x="5925312" y="239372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PART 02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11"/>
            </p:custDataLst>
          </p:nvPr>
        </p:nvSpPr>
        <p:spPr bwMode="auto">
          <a:xfrm>
            <a:off x="7570119" y="3233247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系统特征</a:t>
            </a:r>
          </a:p>
        </p:txBody>
      </p:sp>
      <p:sp>
        <p:nvSpPr>
          <p:cNvPr id="61" name="矩形 60"/>
          <p:cNvSpPr/>
          <p:nvPr>
            <p:custDataLst>
              <p:tags r:id="rId12"/>
            </p:custDataLst>
          </p:nvPr>
        </p:nvSpPr>
        <p:spPr>
          <a:xfrm>
            <a:off x="5925312" y="3233247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03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black">
          <a:xfrm>
            <a:off x="5792432" y="647700"/>
            <a:ext cx="936614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6729046" y="659423"/>
            <a:ext cx="1777687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8" name="Rectangle 6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6577262" y="695566"/>
            <a:ext cx="303568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5925312" y="4075605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17"/>
            </p:custDataLst>
          </p:nvPr>
        </p:nvSpPr>
        <p:spPr>
          <a:xfrm>
            <a:off x="5925312" y="489106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18"/>
            </p:custDataLst>
          </p:nvPr>
        </p:nvSpPr>
        <p:spPr>
          <a:xfrm>
            <a:off x="5925312" y="5693086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06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9"/>
            </p:custDataLst>
          </p:nvPr>
        </p:nvSpPr>
        <p:spPr bwMode="auto">
          <a:xfrm>
            <a:off x="7570119" y="4075605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外部接口需求</a:t>
            </a:r>
          </a:p>
        </p:txBody>
      </p:sp>
      <p:sp>
        <p:nvSpPr>
          <p:cNvPr id="24" name="矩形 23"/>
          <p:cNvSpPr/>
          <p:nvPr>
            <p:custDataLst>
              <p:tags r:id="rId20"/>
            </p:custDataLst>
          </p:nvPr>
        </p:nvSpPr>
        <p:spPr bwMode="auto">
          <a:xfrm>
            <a:off x="7570119" y="489106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非功能性需求</a:t>
            </a:r>
          </a:p>
        </p:txBody>
      </p:sp>
      <p:sp>
        <p:nvSpPr>
          <p:cNvPr id="25" name="矩形 24"/>
          <p:cNvSpPr/>
          <p:nvPr>
            <p:custDataLst>
              <p:tags r:id="rId21"/>
            </p:custDataLst>
          </p:nvPr>
        </p:nvSpPr>
        <p:spPr bwMode="auto">
          <a:xfrm>
            <a:off x="7570119" y="5693086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分析模型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接口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800" y="1421788"/>
            <a:ext cx="3114635" cy="58182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服务器硬件接口</a:t>
            </a:r>
            <a:endParaRPr lang="zh-CN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67726"/>
              </p:ext>
            </p:extLst>
          </p:nvPr>
        </p:nvGraphicFramePr>
        <p:xfrm>
          <a:off x="1539086" y="2003612"/>
          <a:ext cx="7618360" cy="2035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9180"/>
                <a:gridCol w="3809180"/>
              </a:tblGrid>
              <a:tr h="505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项目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信息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CPU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</a:t>
                      </a:r>
                      <a:r>
                        <a:rPr lang="zh-CN" sz="1800" kern="0">
                          <a:effectLst/>
                        </a:rPr>
                        <a:t>核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5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硬盘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4T</a:t>
                      </a:r>
                      <a:r>
                        <a:rPr lang="zh-CN" sz="1800" kern="0" dirty="0">
                          <a:effectLst/>
                        </a:rPr>
                        <a:t>硬盘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7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内容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16G</a:t>
                      </a:r>
                      <a:r>
                        <a:rPr lang="zh-CN" sz="1800" kern="0" dirty="0">
                          <a:effectLst/>
                        </a:rPr>
                        <a:t>内存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文本框 4"/>
          <p:cNvSpPr txBox="1"/>
          <p:nvPr>
            <p:custDataLst>
              <p:tags r:id="rId4"/>
            </p:custDataLst>
          </p:nvPr>
        </p:nvSpPr>
        <p:spPr>
          <a:xfrm>
            <a:off x="838800" y="4277046"/>
            <a:ext cx="3114635" cy="58182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通信接口</a:t>
            </a:r>
            <a:endParaRPr lang="zh-CN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37409"/>
              </p:ext>
            </p:extLst>
          </p:nvPr>
        </p:nvGraphicFramePr>
        <p:xfrm>
          <a:off x="1524000" y="4858869"/>
          <a:ext cx="7646894" cy="1192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3447"/>
                <a:gridCol w="3823447"/>
              </a:tblGrid>
              <a:tr h="3974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项目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接口信息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48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网络环境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浙江大学城市学院校园网（</a:t>
                      </a:r>
                      <a:r>
                        <a:rPr lang="en-US" sz="1800" kern="0" dirty="0">
                          <a:effectLst/>
                        </a:rPr>
                        <a:t>L2TP</a:t>
                      </a:r>
                      <a:r>
                        <a:rPr lang="zh-CN" sz="1800" kern="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4076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通信接口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04160"/>
              </p:ext>
            </p:extLst>
          </p:nvPr>
        </p:nvGraphicFramePr>
        <p:xfrm>
          <a:off x="3462620" y="2926105"/>
          <a:ext cx="5267960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="" xmlns:a16="http://schemas.microsoft.com/office/drawing/2014/main" val="4050485224"/>
                    </a:ext>
                  </a:extLst>
                </a:gridCol>
                <a:gridCol w="2633980">
                  <a:extLst>
                    <a:ext uri="{9D8B030D-6E8A-4147-A177-3AD203B41FA5}">
                      <a16:colId xmlns="" xmlns:a16="http://schemas.microsoft.com/office/drawing/2014/main" val="319382263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项目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接口信息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2701863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网络环境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浙江大学城市学院校园网（</a:t>
                      </a:r>
                      <a:r>
                        <a:rPr lang="en-US" sz="1600" kern="0" dirty="0">
                          <a:effectLst/>
                        </a:rPr>
                        <a:t>L2TP</a:t>
                      </a:r>
                      <a:r>
                        <a:rPr lang="zh-CN" sz="1600" kern="0" dirty="0">
                          <a:effectLst/>
                        </a:rPr>
                        <a:t>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1961122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915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05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非功能性需求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05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性能需求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客户需求：</a:t>
            </a:r>
          </a:p>
          <a:p>
            <a:r>
              <a:rPr lang="zh-CN" altLang="zh-CN" dirty="0"/>
              <a:t>能下载老师提供的参考资料(含电子教材、历年试卷、补课资料，以及老师的教学交流文章)并且网站能及时更新这些资料。下载的速度能够得到保证：要求同时可容纳10人下载，并且人均速度能达到基本的校网速度。</a:t>
            </a:r>
          </a:p>
          <a:p>
            <a:r>
              <a:rPr lang="zh-CN" altLang="zh-CN" dirty="0"/>
              <a:t>提供对外服务的能力</a:t>
            </a:r>
            <a:r>
              <a:rPr lang="en-US" altLang="zh-CN" dirty="0"/>
              <a:t>,</a:t>
            </a:r>
            <a:r>
              <a:rPr lang="zh-CN" altLang="zh-CN" dirty="0"/>
              <a:t>保证至少</a:t>
            </a:r>
            <a:r>
              <a:rPr lang="en-US" altLang="zh-CN" dirty="0"/>
              <a:t>200</a:t>
            </a:r>
            <a:r>
              <a:rPr lang="zh-CN" altLang="zh-CN" dirty="0"/>
              <a:t>名同学上课辅助服务的要求。包括数据存储能力，网络服务吞吐能力</a:t>
            </a:r>
            <a:r>
              <a:rPr lang="en-US" altLang="zh-CN" dirty="0"/>
              <a:t>,</a:t>
            </a:r>
            <a:r>
              <a:rPr lang="zh-CN" altLang="zh-CN" dirty="0"/>
              <a:t>数据安全特性等。</a:t>
            </a:r>
          </a:p>
          <a:p>
            <a:r>
              <a:rPr lang="zh-CN" altLang="zh-CN" dirty="0"/>
              <a:t>系统能达到至少每周</a:t>
            </a:r>
            <a:r>
              <a:rPr lang="en-US" altLang="zh-CN" dirty="0"/>
              <a:t>7*12</a:t>
            </a:r>
            <a:r>
              <a:rPr lang="zh-CN" altLang="zh-CN" dirty="0"/>
              <a:t>小时的运转。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037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防护性需求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3468253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客户需求：</a:t>
            </a:r>
          </a:p>
          <a:p>
            <a:r>
              <a:rPr lang="zh-CN" altLang="zh-CN" dirty="0"/>
              <a:t>服务器有防火墙保护，定期有人员进行服务器检测。服务器机房有设置防火设备。</a:t>
            </a:r>
          </a:p>
          <a:p>
            <a:r>
              <a:rPr lang="zh-CN" altLang="zh-CN" dirty="0"/>
              <a:t>数据库内容（学生教师信息、论坛信息等）、课程课件资料等需要进行备份。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70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安全性需求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客户需求：</a:t>
            </a:r>
          </a:p>
          <a:p>
            <a:r>
              <a:rPr lang="zh-CN" altLang="zh-CN" dirty="0"/>
              <a:t>保证网站新用户要进行实名认证</a:t>
            </a:r>
          </a:p>
          <a:p>
            <a:r>
              <a:rPr lang="zh-CN" altLang="zh-CN" dirty="0"/>
              <a:t>网站内容要进行备份，并能做到数据恢复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其他需求：</a:t>
            </a:r>
          </a:p>
          <a:p>
            <a:r>
              <a:rPr lang="zh-CN" altLang="zh-CN" dirty="0"/>
              <a:t>注册、登录、修改个人信息的输入信息要进行准确验证</a:t>
            </a:r>
          </a:p>
          <a:p>
            <a:r>
              <a:rPr lang="zh-CN" altLang="zh-CN" dirty="0"/>
              <a:t>注册之后要由管理员进行检测</a:t>
            </a:r>
          </a:p>
          <a:p>
            <a:r>
              <a:rPr lang="zh-CN" altLang="zh-CN" dirty="0"/>
              <a:t>仅有管理员可以查看用户的详细个人信息</a:t>
            </a:r>
          </a:p>
          <a:p>
            <a:r>
              <a:rPr lang="zh-CN" altLang="zh-CN" dirty="0"/>
              <a:t>数据库内容、课程课件、学生教师信息、论坛信息等资料需要由管理员进行备份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33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软件质量属性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可维护性：</a:t>
            </a:r>
          </a:p>
          <a:p>
            <a:r>
              <a:rPr lang="zh-CN" altLang="zh-CN" dirty="0"/>
              <a:t>程序维护人员可通过界面原型设计软件</a:t>
            </a:r>
            <a:r>
              <a:rPr lang="en-US" altLang="zh-CN" dirty="0" err="1"/>
              <a:t>Axure</a:t>
            </a:r>
            <a:r>
              <a:rPr lang="en-US" altLang="zh-CN" dirty="0"/>
              <a:t> RP</a:t>
            </a:r>
            <a:r>
              <a:rPr lang="zh-CN" altLang="zh-CN" dirty="0"/>
              <a:t>对现有版本的界面原型进行维护更新。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可重用性：</a:t>
            </a:r>
          </a:p>
          <a:p>
            <a:r>
              <a:rPr lang="zh-CN" altLang="zh-CN" dirty="0"/>
              <a:t>保留备份网站开发与更新的各版本界面以及设计说明，可用于之后其他项目的开发。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可测试性：</a:t>
            </a:r>
          </a:p>
          <a:p>
            <a:r>
              <a:rPr lang="zh-CN" altLang="zh-CN" dirty="0"/>
              <a:t>允许在网站上进行实际运行操作进行测试，并设计了测试用例进行相应测试。详细测试情况也可参照已有的《</a:t>
            </a:r>
            <a:r>
              <a:rPr lang="en-US" altLang="zh-CN" dirty="0"/>
              <a:t>PRD-2016-G07-</a:t>
            </a:r>
            <a:r>
              <a:rPr lang="zh-CN" altLang="zh-CN" dirty="0"/>
              <a:t>测试用例》。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0659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rgbClr val="FBFBFB"/>
                </a:solidFill>
              </a:rPr>
              <a:t>06</a:t>
            </a:r>
            <a:endParaRPr lang="en-US" altLang="zh-CN" sz="7200" dirty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分析模型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E-R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图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70" y="0"/>
            <a:ext cx="8174077" cy="4518212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84" y="2815878"/>
            <a:ext cx="8240228" cy="40824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参考资料（reference） 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165" y="1842345"/>
            <a:ext cx="10515600" cy="43524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PRD-2016-G07-</a:t>
            </a:r>
            <a:r>
              <a:rPr lang="zh-CN" altLang="zh-CN" dirty="0"/>
              <a:t>需求工程项目计划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zh-CN" altLang="zh-CN" dirty="0"/>
              <a:t>软件需求（第二版）</a:t>
            </a:r>
            <a:r>
              <a:rPr lang="en-US" altLang="zh-CN" dirty="0"/>
              <a:t>-</a:t>
            </a:r>
            <a:r>
              <a:rPr lang="zh-CN" altLang="zh-CN" dirty="0"/>
              <a:t>清华大学出版社</a:t>
            </a:r>
            <a:r>
              <a:rPr lang="en-US" altLang="zh-CN" dirty="0"/>
              <a:t> Karl </a:t>
            </a:r>
            <a:r>
              <a:rPr lang="en-US" altLang="zh-CN" dirty="0" err="1"/>
              <a:t>E.Wiegers</a:t>
            </a:r>
            <a:r>
              <a:rPr lang="en-US" altLang="zh-CN" dirty="0"/>
              <a:t> </a:t>
            </a:r>
            <a:r>
              <a:rPr lang="zh-CN" altLang="zh-CN" dirty="0"/>
              <a:t>著 刘伟琴 刘洪涛 译</a:t>
            </a:r>
          </a:p>
          <a:p>
            <a:r>
              <a:rPr lang="en-US" altLang="zh-CN" dirty="0"/>
              <a:t>C2-</a:t>
            </a:r>
            <a:r>
              <a:rPr lang="zh-CN" altLang="zh-CN" dirty="0"/>
              <a:t>项目描述</a:t>
            </a:r>
            <a:r>
              <a:rPr lang="en-US" altLang="zh-CN" dirty="0"/>
              <a:t>-2016</a:t>
            </a:r>
            <a:endParaRPr lang="zh-CN" altLang="zh-CN" dirty="0"/>
          </a:p>
          <a:p>
            <a:r>
              <a:rPr lang="en-US" altLang="zh-CN" dirty="0"/>
              <a:t>G4-</a:t>
            </a:r>
            <a:r>
              <a:rPr lang="zh-CN" altLang="zh-CN" dirty="0"/>
              <a:t>软件需求规格说明书</a:t>
            </a:r>
          </a:p>
          <a:p>
            <a:r>
              <a:rPr lang="en-US" altLang="zh-CN" dirty="0" smtClean="0"/>
              <a:t>PRD-2016-G07-</a:t>
            </a:r>
            <a:r>
              <a:rPr lang="zh-CN" altLang="zh-CN" dirty="0"/>
              <a:t>可行性研究报告</a:t>
            </a:r>
            <a:r>
              <a:rPr lang="en-US" altLang="zh-CN" dirty="0"/>
              <a:t>1.1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用户群分类</a:t>
            </a:r>
            <a:r>
              <a:rPr lang="en-US" altLang="zh-CN" dirty="0"/>
              <a:t>v0.3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文档模板</a:t>
            </a:r>
            <a:r>
              <a:rPr lang="en-US" altLang="zh-CN" dirty="0"/>
              <a:t>v0.1</a:t>
            </a:r>
            <a:endParaRPr lang="zh-CN" altLang="zh-CN" dirty="0"/>
          </a:p>
          <a:p>
            <a:r>
              <a:rPr lang="zh-CN" altLang="zh-CN" dirty="0"/>
              <a:t>软件需求分析与设计：第七讲：软件需求分析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>
                <a:solidFill>
                  <a:srgbClr val="FBFBFB"/>
                </a:solidFill>
              </a:rPr>
              <a:t>01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成员分工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黄昕晰：收集资料、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</a:p>
          <a:p>
            <a:r>
              <a:rPr lang="zh-CN" altLang="en-US" dirty="0"/>
              <a:t>黄令成：收集资料</a:t>
            </a:r>
          </a:p>
          <a:p>
            <a:r>
              <a:rPr lang="zh-CN" altLang="en-US" dirty="0"/>
              <a:t>林初煌：收集资料</a:t>
            </a:r>
          </a:p>
          <a:p>
            <a:r>
              <a:rPr lang="zh-CN" altLang="en-US" dirty="0"/>
              <a:t>陈宣帆：收集资料</a:t>
            </a:r>
          </a:p>
          <a:p>
            <a:r>
              <a:rPr lang="zh-CN" altLang="en-US" dirty="0"/>
              <a:t>谢蕾：收集资料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目标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在调查并整理各类用户对我们项目的需求后，我们将内容整理分析，并提出了这份软件需求规格说明书。</a:t>
            </a:r>
          </a:p>
          <a:p>
            <a:r>
              <a:rPr lang="zh-CN" altLang="zh-CN" dirty="0"/>
              <a:t>本文档主在描述“软件工程系列课程教学辅助网站”细致的功能性需求和非功能性需求，使开发人员能清楚地了解用户需求。并作用于后续的开发设计以及用户手册编写。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文档约定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956158" cy="452174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排版约定</a:t>
            </a:r>
            <a:endParaRPr lang="zh-CN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45160"/>
              </p:ext>
            </p:extLst>
          </p:nvPr>
        </p:nvGraphicFramePr>
        <p:xfrm>
          <a:off x="1157680" y="2277374"/>
          <a:ext cx="9337609" cy="1839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632">
                  <a:extLst>
                    <a:ext uri="{9D8B030D-6E8A-4147-A177-3AD203B41FA5}">
                      <a16:colId xmlns="" xmlns:a16="http://schemas.microsoft.com/office/drawing/2014/main" val="356584268"/>
                    </a:ext>
                  </a:extLst>
                </a:gridCol>
                <a:gridCol w="2366187">
                  <a:extLst>
                    <a:ext uri="{9D8B030D-6E8A-4147-A177-3AD203B41FA5}">
                      <a16:colId xmlns="" xmlns:a16="http://schemas.microsoft.com/office/drawing/2014/main" val="1411801329"/>
                    </a:ext>
                  </a:extLst>
                </a:gridCol>
                <a:gridCol w="1228222">
                  <a:extLst>
                    <a:ext uri="{9D8B030D-6E8A-4147-A177-3AD203B41FA5}">
                      <a16:colId xmlns="" xmlns:a16="http://schemas.microsoft.com/office/drawing/2014/main" val="954433686"/>
                    </a:ext>
                  </a:extLst>
                </a:gridCol>
                <a:gridCol w="1228222">
                  <a:extLst>
                    <a:ext uri="{9D8B030D-6E8A-4147-A177-3AD203B41FA5}">
                      <a16:colId xmlns="" xmlns:a16="http://schemas.microsoft.com/office/drawing/2014/main" val="456700030"/>
                    </a:ext>
                  </a:extLst>
                </a:gridCol>
                <a:gridCol w="1228222">
                  <a:extLst>
                    <a:ext uri="{9D8B030D-6E8A-4147-A177-3AD203B41FA5}">
                      <a16:colId xmlns="" xmlns:a16="http://schemas.microsoft.com/office/drawing/2014/main" val="947243217"/>
                    </a:ext>
                  </a:extLst>
                </a:gridCol>
                <a:gridCol w="1634124">
                  <a:extLst>
                    <a:ext uri="{9D8B030D-6E8A-4147-A177-3AD203B41FA5}">
                      <a16:colId xmlns="" xmlns:a16="http://schemas.microsoft.com/office/drawing/2014/main" val="725702867"/>
                    </a:ext>
                  </a:extLst>
                </a:gridCol>
              </a:tblGrid>
              <a:tr h="4504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格式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字体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字号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加粗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斜体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下划线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88617057"/>
                  </a:ext>
                </a:extLst>
              </a:tr>
              <a:tr h="3183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一级标题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宋体（中文标题）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二号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30484921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二级标题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宋体（中文标题）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三号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56679934"/>
                  </a:ext>
                </a:extLst>
              </a:tr>
              <a:tr h="3190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三级标题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宋体（中文标题）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三号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是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19118673"/>
                  </a:ext>
                </a:extLst>
              </a:tr>
              <a:tr h="4504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正文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宋体（中文正文）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五号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否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3112456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838800" y="4253217"/>
            <a:ext cx="1956158" cy="452174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图标题注</a:t>
            </a:r>
            <a:endParaRPr lang="zh-CN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28270"/>
              </p:ext>
            </p:extLst>
          </p:nvPr>
        </p:nvGraphicFramePr>
        <p:xfrm>
          <a:off x="2152763" y="4815297"/>
          <a:ext cx="6544979" cy="1457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420">
                  <a:extLst>
                    <a:ext uri="{9D8B030D-6E8A-4147-A177-3AD203B41FA5}">
                      <a16:colId xmlns="" xmlns:a16="http://schemas.microsoft.com/office/drawing/2014/main" val="1471492328"/>
                    </a:ext>
                  </a:extLst>
                </a:gridCol>
                <a:gridCol w="788420">
                  <a:extLst>
                    <a:ext uri="{9D8B030D-6E8A-4147-A177-3AD203B41FA5}">
                      <a16:colId xmlns="" xmlns:a16="http://schemas.microsoft.com/office/drawing/2014/main" val="3659793274"/>
                    </a:ext>
                  </a:extLst>
                </a:gridCol>
                <a:gridCol w="2726305">
                  <a:extLst>
                    <a:ext uri="{9D8B030D-6E8A-4147-A177-3AD203B41FA5}">
                      <a16:colId xmlns="" xmlns:a16="http://schemas.microsoft.com/office/drawing/2014/main" val="1038293129"/>
                    </a:ext>
                  </a:extLst>
                </a:gridCol>
                <a:gridCol w="2241834">
                  <a:extLst>
                    <a:ext uri="{9D8B030D-6E8A-4147-A177-3AD203B41FA5}">
                      <a16:colId xmlns="" xmlns:a16="http://schemas.microsoft.com/office/drawing/2014/main" val="2142286935"/>
                    </a:ext>
                  </a:extLst>
                </a:gridCol>
              </a:tblGrid>
              <a:tr h="485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类别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标签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位置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题注中不包含标签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28913826"/>
                  </a:ext>
                </a:extLst>
              </a:tr>
              <a:tr h="485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表格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所选项目上方（居中）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47530754"/>
                  </a:ext>
                </a:extLst>
              </a:tr>
              <a:tr h="485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所选项目下方（居中）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否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4936637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777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项目范围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该项目是为了实现软件工程系列课程的教学辅助网站系统。并在需求上，充分考虑了具体用户的实际情况。本产品将暂主要适用于浙江大学城市学院的师生，面向客户、教师、学生和管理员，完成课程学习、交流分享、以及管理功能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402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>
                <a:solidFill>
                  <a:srgbClr val="FBFBFB"/>
                </a:solidFill>
              </a:rPr>
              <a:t>02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总体描述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26106" y="1688400"/>
            <a:ext cx="8279024" cy="48382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05130" y="1036853"/>
            <a:ext cx="37868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功能描述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游客能进行首页面的浏览以及注册成为学生</a:t>
            </a:r>
            <a:r>
              <a:rPr lang="en-US" altLang="zh-CN" dirty="0"/>
              <a:t>/</a:t>
            </a:r>
            <a:r>
              <a:rPr lang="zh-CN" altLang="zh-CN" dirty="0" smtClean="0"/>
              <a:t>教师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学生可以查看教师与课程的资料，在讨论版块交流，搜索网站信息，以及下载课程资料，参与答疑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教师可以查看并修改自己与课程的资料，也能参与并管理讨论版块，课程资料的上传下载，课程答疑的预约与开设，课程通知管理以及课程链接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管理员可以对已有的学生</a:t>
            </a:r>
            <a:r>
              <a:rPr lang="en-US" altLang="zh-CN" dirty="0"/>
              <a:t>/</a:t>
            </a:r>
            <a:r>
              <a:rPr lang="zh-CN" altLang="zh-CN" dirty="0"/>
              <a:t>教师</a:t>
            </a:r>
            <a:r>
              <a:rPr lang="en-US" altLang="zh-CN" dirty="0"/>
              <a:t>/</a:t>
            </a:r>
            <a:r>
              <a:rPr lang="zh-CN" altLang="zh-CN" dirty="0"/>
              <a:t>课程进行管理，以及网站通知管理、交流版块管理、备份管理、记录日志管理、链接管理以及注册审核管理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上下文图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用户类及特征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13770"/>
              </p:ext>
            </p:extLst>
          </p:nvPr>
        </p:nvGraphicFramePr>
        <p:xfrm>
          <a:off x="1670633" y="1614297"/>
          <a:ext cx="9156733" cy="42758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9505">
                  <a:extLst>
                    <a:ext uri="{9D8B030D-6E8A-4147-A177-3AD203B41FA5}">
                      <a16:colId xmlns="" xmlns:a16="http://schemas.microsoft.com/office/drawing/2014/main" val="729568823"/>
                    </a:ext>
                  </a:extLst>
                </a:gridCol>
                <a:gridCol w="5547228">
                  <a:extLst>
                    <a:ext uri="{9D8B030D-6E8A-4147-A177-3AD203B41FA5}">
                      <a16:colId xmlns="" xmlns:a16="http://schemas.microsoft.com/office/drawing/2014/main" val="2100893"/>
                    </a:ext>
                  </a:extLst>
                </a:gridCol>
              </a:tblGrid>
              <a:tr h="296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用户类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11161155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项目下达者（客户）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项目下达者主要是向网站开发人员提供需求以及相关建议。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03342884"/>
                  </a:ext>
                </a:extLst>
              </a:tr>
              <a:tr h="11672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教师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网站需要有教师介绍，教师可以管理自己的课程内容，能执行管理课程信息、发布通知、课程论坛管理、修改课程链接、开设答疑等。也能查看其它课程教师信息，进入总网站论坛等。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06456958"/>
                  </a:ext>
                </a:extLst>
              </a:tr>
              <a:tr h="8053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学生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学生用户使用该网站，可以查看自己关注的课程内容，下载相关课件，能及时看到教师的相关通知，参与课程讨论以及总论坛讨论。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36059685"/>
                  </a:ext>
                </a:extLst>
              </a:tr>
              <a:tr h="10318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管理员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网站会根据相关情况设置管理员，并能对新的管理员进行任命。管理员管理网站所有的资源备份，他们需要更新老师的友情链接，查看各板块的留言信息，对课程教师学生信息进行管理、对新用户注册和课程进行相关审核等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274786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游客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游客能浏览网站的首页内容，可以对该网站功能有个大致的了解。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0942049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4"/>
  <p:tag name="KSO_WM_TEMPLATE_CATEGORY" val="custom"/>
  <p:tag name="KSO_WM_TEMPLATE_INDEX" val="16016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5"/>
  <p:tag name="KSO_WM_TEMPLATE_CATEGORY" val="custom"/>
  <p:tag name="KSO_WM_TEMPLATE_INDEX" val="1601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9*d*1"/>
  <p:tag name="KSO_WM_UNIT_CLEAR" val="0"/>
  <p:tag name="KSO_WM_UNIT_LAYERLEVEL" val="1"/>
  <p:tag name="KSO_WM_UNIT_VALUE" val="904*626"/>
  <p:tag name="KSO_WM_UNIT_HIGHLIGHT" val="0"/>
  <p:tag name="KSO_WM_UNIT_COMPATIBL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9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9*l_i*1_2"/>
  <p:tag name="KSO_WM_UNIT_CLEAR" val="1"/>
  <p:tag name="KSO_WM_UNIT_LAYERLEVEL" val="1_1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9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9*b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15"/>
  <p:tag name="KSO_WM_TEMPLATE_CATEGORY" val="custom"/>
  <p:tag name="KSO_WM_TEMPLATE_INDEX" val="1601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9"/>
  <p:tag name="KSO_WM_SLIDE_INDEX" val="9"/>
  <p:tag name="KSO_WM_SLIDE_ITEM_CNT" val="5"/>
  <p:tag name="KSO_WM_SLIDE_LAYOUT" val="a_b_l_d"/>
  <p:tag name="KSO_WM_SLIDE_LAYOUT_CNT" val="1_1_1_1"/>
  <p:tag name="KSO_WM_SLIDE_TYPE" val="contents"/>
  <p:tag name="KSO_WM_BEAUTIFY_FLAG" val="#wm#"/>
  <p:tag name="KSO_WM_DIAGRAM_GROUP_CODE" val="l1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0"/>
  <p:tag name="KSO_WM_TEMPLATE_CATEGORY" val="custom"/>
  <p:tag name="KSO_WM_TEMPLATE_INDEX" val="1601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1"/>
  <p:tag name="KSO_WM_TEMPLATE_CATEGORY" val="custom"/>
  <p:tag name="KSO_WM_TEMPLATE_INDEX" val="16016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9*l_i*1_1"/>
  <p:tag name="KSO_WM_UNIT_CLEAR" val="1"/>
  <p:tag name="KSO_WM_UNIT_LAYERLEVEL" val="1_1"/>
  <p:tag name="KSO_WM_DIAGRAM_GROUP_CODE" val="l1-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1830</Words>
  <Application>Microsoft Office PowerPoint</Application>
  <PresentationFormat>自定义</PresentationFormat>
  <Paragraphs>300</Paragraphs>
  <Slides>31</Slides>
  <Notes>31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自定义设计方案</vt:lpstr>
      <vt:lpstr>软件需求规格说明书内容介绍</vt:lpstr>
      <vt:lpstr>PowerPoint 演示文稿</vt:lpstr>
      <vt:lpstr>引言</vt:lpstr>
      <vt:lpstr>PowerPoint 演示文稿</vt:lpstr>
      <vt:lpstr>PowerPoint 演示文稿</vt:lpstr>
      <vt:lpstr>PowerPoint 演示文稿</vt:lpstr>
      <vt:lpstr>总体描述</vt:lpstr>
      <vt:lpstr>PowerPoint 演示文稿</vt:lpstr>
      <vt:lpstr>PowerPoint 演示文稿</vt:lpstr>
      <vt:lpstr>系统特征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外部接口需求</vt:lpstr>
      <vt:lpstr>PowerPoint 演示文稿</vt:lpstr>
      <vt:lpstr>PowerPoint 演示文稿</vt:lpstr>
      <vt:lpstr>PowerPoint 演示文稿</vt:lpstr>
      <vt:lpstr>非功能性需求</vt:lpstr>
      <vt:lpstr>PowerPoint 演示文稿</vt:lpstr>
      <vt:lpstr>PowerPoint 演示文稿</vt:lpstr>
      <vt:lpstr>PowerPoint 演示文稿</vt:lpstr>
      <vt:lpstr>PowerPoint 演示文稿</vt:lpstr>
      <vt:lpstr>分析模型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William</cp:lastModifiedBy>
  <cp:revision>32</cp:revision>
  <dcterms:created xsi:type="dcterms:W3CDTF">2016-11-05T02:36:00Z</dcterms:created>
  <dcterms:modified xsi:type="dcterms:W3CDTF">2016-12-18T12:52:07Z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