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handoutMasterIdLst>
    <p:handoutMasterId r:id="rId29"/>
  </p:handoutMasterIdLst>
  <p:sldIdLst>
    <p:sldId id="306" r:id="rId3"/>
    <p:sldId id="299" r:id="rId4"/>
    <p:sldId id="329" r:id="rId5"/>
    <p:sldId id="374" r:id="rId7"/>
    <p:sldId id="357" r:id="rId8"/>
    <p:sldId id="356" r:id="rId9"/>
    <p:sldId id="372" r:id="rId10"/>
    <p:sldId id="354" r:id="rId11"/>
    <p:sldId id="355" r:id="rId12"/>
    <p:sldId id="373" r:id="rId13"/>
    <p:sldId id="358" r:id="rId14"/>
    <p:sldId id="359" r:id="rId15"/>
    <p:sldId id="360" r:id="rId16"/>
    <p:sldId id="361" r:id="rId17"/>
    <p:sldId id="364" r:id="rId18"/>
    <p:sldId id="368" r:id="rId19"/>
    <p:sldId id="366" r:id="rId20"/>
    <p:sldId id="367" r:id="rId21"/>
    <p:sldId id="375" r:id="rId22"/>
    <p:sldId id="376" r:id="rId23"/>
    <p:sldId id="377" r:id="rId24"/>
    <p:sldId id="378" r:id="rId25"/>
    <p:sldId id="379" r:id="rId26"/>
    <p:sldId id="380" r:id="rId27"/>
    <p:sldId id="381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 jiangsu" initials="dj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D07"/>
    <a:srgbClr val="E3E818"/>
    <a:srgbClr val="FBDE05"/>
    <a:srgbClr val="FFCC00"/>
    <a:srgbClr val="5F5F5F"/>
    <a:srgbClr val="000099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4" autoAdjust="0"/>
    <p:restoredTop sz="96387" autoAdjust="0"/>
  </p:normalViewPr>
  <p:slideViewPr>
    <p:cSldViewPr snapToGrid="0">
      <p:cViewPr varScale="1">
        <p:scale>
          <a:sx n="110" d="100"/>
          <a:sy n="110" d="100"/>
        </p:scale>
        <p:origin x="1746" y="96"/>
      </p:cViewPr>
      <p:guideLst>
        <p:guide pos="2908"/>
        <p:guide orient="horz" pos="2146"/>
      </p:guideLst>
    </p:cSldViewPr>
  </p:slideViewPr>
  <p:outlineViewPr>
    <p:cViewPr>
      <p:scale>
        <a:sx n="33" d="100"/>
        <a:sy n="33" d="100"/>
      </p:scale>
      <p:origin x="0" y="-126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4A33E-581F-4575-B5C3-5D0D2CE63F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0C523-826D-43E6-B1FE-8251B844D79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2AD01-BCF8-45C2-9E63-F1B8798A36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DE6D2-95B6-4067-BF0C-18EC69DF43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ConectX-3 </a:t>
            </a:r>
            <a:r>
              <a:rPr lang="zh-CN" altLang="en-US"/>
              <a:t>使用</a:t>
            </a:r>
            <a:r>
              <a:rPr lang="en-US" altLang="zh-CN"/>
              <a:t>mlx4</a:t>
            </a:r>
            <a:endParaRPr lang="en-US" altLang="zh-CN"/>
          </a:p>
          <a:p>
            <a:r>
              <a:rPr lang="en-US" altLang="zh-CN"/>
              <a:t>ConectX-4</a:t>
            </a:r>
            <a:r>
              <a:rPr lang="zh-CN" altLang="en-US"/>
              <a:t>和</a:t>
            </a:r>
            <a:r>
              <a:rPr lang="en-US" altLang="zh-CN"/>
              <a:t>5</a:t>
            </a:r>
            <a:r>
              <a:rPr lang="zh-CN" altLang="en-US"/>
              <a:t>使用</a:t>
            </a:r>
            <a:r>
              <a:rPr lang="en-US" altLang="zh-CN"/>
              <a:t>mlx5</a:t>
            </a: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/>
              <a:t>50us/100us/300us</a:t>
            </a:r>
            <a:endParaRPr lang="en-US"/>
          </a:p>
          <a:p>
            <a:r>
              <a:rPr lang="en-US"/>
              <a:t>17us/25us/80us</a:t>
            </a:r>
            <a:endParaRPr lang="en-US"/>
          </a:p>
          <a:p>
            <a:endParaRPr lang="en-US"/>
          </a:p>
          <a:p>
            <a:r>
              <a:rPr lang="en-US"/>
              <a:t>5Gbps</a:t>
            </a:r>
            <a:r>
              <a:rPr lang="zh-CN" altLang="en-US"/>
              <a:t>（单连接）：挖掘点</a:t>
            </a:r>
            <a:endParaRPr lang="en-US"/>
          </a:p>
          <a:p>
            <a:r>
              <a:rPr lang="en-US"/>
              <a:t>31Gbps(</a:t>
            </a:r>
            <a:r>
              <a:rPr lang="zh-CN" altLang="en-US"/>
              <a:t>单连接，</a:t>
            </a:r>
            <a:r>
              <a:rPr lang="en-US" altLang="zh-CN"/>
              <a:t>0CPU</a:t>
            </a:r>
            <a:r>
              <a:rPr lang="zh-CN" altLang="en-US"/>
              <a:t>利用</a:t>
            </a:r>
            <a:r>
              <a:rPr lang="en-US"/>
              <a:t>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可服务性（迁移等操作时）切换为非加速模式</a:t>
            </a:r>
            <a:endParaRPr lang="zh-CN" altLang="en-US"/>
          </a:p>
          <a:p>
            <a:r>
              <a:rPr lang="zh-CN" altLang="en-US"/>
              <a:t>对于</a:t>
            </a:r>
            <a:r>
              <a:rPr lang="en-US" altLang="zh-CN"/>
              <a:t>RDMA</a:t>
            </a:r>
            <a:r>
              <a:rPr lang="zh-CN" altLang="en-US"/>
              <a:t>应用，直接把</a:t>
            </a:r>
            <a:r>
              <a:rPr lang="en-US" altLang="zh-CN"/>
              <a:t>QP</a:t>
            </a:r>
            <a:r>
              <a:rPr lang="zh-CN" altLang="en-US"/>
              <a:t>关了一般</a:t>
            </a:r>
            <a:r>
              <a:rPr lang="en-US" altLang="zh-CN"/>
              <a:t>RDMA</a:t>
            </a:r>
            <a:r>
              <a:rPr lang="zh-CN" altLang="en-US"/>
              <a:t>应用就会切换回</a:t>
            </a:r>
            <a:r>
              <a:rPr lang="en-US" altLang="zh-CN"/>
              <a:t>TCP</a:t>
            </a:r>
            <a:r>
              <a:rPr lang="zh-CN" altLang="en-US"/>
              <a:t>模式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一层只会匹配到一条规则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ConectX-3 </a:t>
            </a:r>
            <a:r>
              <a:rPr lang="zh-CN" altLang="en-US"/>
              <a:t>使用</a:t>
            </a:r>
            <a:r>
              <a:rPr lang="en-US" altLang="zh-CN"/>
              <a:t>mlx4</a:t>
            </a:r>
            <a:endParaRPr lang="en-US" altLang="zh-CN"/>
          </a:p>
          <a:p>
            <a:r>
              <a:rPr lang="en-US" altLang="zh-CN"/>
              <a:t>ConectX-4</a:t>
            </a:r>
            <a:r>
              <a:rPr lang="zh-CN" altLang="en-US"/>
              <a:t>和</a:t>
            </a:r>
            <a:r>
              <a:rPr lang="en-US" altLang="zh-CN"/>
              <a:t>5</a:t>
            </a:r>
            <a:r>
              <a:rPr lang="zh-CN" altLang="en-US"/>
              <a:t>使用</a:t>
            </a:r>
            <a:r>
              <a:rPr lang="en-US" altLang="zh-CN"/>
              <a:t>mlx5</a:t>
            </a:r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Classifier</a:t>
            </a:r>
            <a:r>
              <a:rPr lang="zh-CN" altLang="en-US"/>
              <a:t>分类器，提高</a:t>
            </a:r>
            <a:r>
              <a:rPr lang="en-US" altLang="zh-CN"/>
              <a:t>GFT</a:t>
            </a:r>
            <a:r>
              <a:rPr lang="zh-CN" altLang="en-US"/>
              <a:t>的生成效率 ，另外一篇论文</a:t>
            </a:r>
            <a:endParaRPr lang="zh-CN" altLang="en-US"/>
          </a:p>
          <a:p>
            <a:r>
              <a:rPr lang="en-US" altLang="zh-CN"/>
              <a:t>NDIS</a:t>
            </a:r>
            <a:r>
              <a:rPr lang="zh-CN" altLang="en-US"/>
              <a:t>：另外一篇论文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ConectX-3 </a:t>
            </a:r>
            <a:r>
              <a:rPr lang="zh-CN" altLang="en-US"/>
              <a:t>使用</a:t>
            </a:r>
            <a:r>
              <a:rPr lang="en-US" altLang="zh-CN"/>
              <a:t>mlx4</a:t>
            </a:r>
            <a:endParaRPr lang="en-US" altLang="zh-CN"/>
          </a:p>
          <a:p>
            <a:r>
              <a:rPr lang="en-US" altLang="zh-CN"/>
              <a:t>ConectX-4</a:t>
            </a:r>
            <a:r>
              <a:rPr lang="zh-CN" altLang="en-US"/>
              <a:t>和</a:t>
            </a:r>
            <a:r>
              <a:rPr lang="en-US" altLang="zh-CN"/>
              <a:t>5</a:t>
            </a:r>
            <a:r>
              <a:rPr lang="zh-CN" altLang="en-US"/>
              <a:t>使用</a:t>
            </a:r>
            <a:r>
              <a:rPr lang="en-US" altLang="zh-CN"/>
              <a:t>mlx5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ConectX-3 </a:t>
            </a:r>
            <a:r>
              <a:rPr lang="zh-CN" altLang="en-US"/>
              <a:t>使用</a:t>
            </a:r>
            <a:r>
              <a:rPr lang="en-US" altLang="zh-CN"/>
              <a:t>mlx4</a:t>
            </a:r>
            <a:endParaRPr lang="en-US" altLang="zh-CN"/>
          </a:p>
          <a:p>
            <a:r>
              <a:rPr lang="en-US" altLang="zh-CN"/>
              <a:t>ConectX-4</a:t>
            </a:r>
            <a:r>
              <a:rPr lang="zh-CN" altLang="en-US"/>
              <a:t>和</a:t>
            </a:r>
            <a:r>
              <a:rPr lang="en-US" altLang="zh-CN"/>
              <a:t>5</a:t>
            </a:r>
            <a:r>
              <a:rPr lang="zh-CN" altLang="en-US"/>
              <a:t>使用</a:t>
            </a:r>
            <a:r>
              <a:rPr lang="en-US" altLang="zh-CN"/>
              <a:t>mlx5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ConectX-3 </a:t>
            </a:r>
            <a:r>
              <a:rPr lang="zh-CN" altLang="en-US"/>
              <a:t>使用</a:t>
            </a:r>
            <a:r>
              <a:rPr lang="en-US" altLang="zh-CN"/>
              <a:t>mlx4</a:t>
            </a:r>
            <a:endParaRPr lang="en-US" altLang="zh-CN"/>
          </a:p>
          <a:p>
            <a:r>
              <a:rPr lang="en-US" altLang="zh-CN"/>
              <a:t>ConectX-4</a:t>
            </a:r>
            <a:r>
              <a:rPr lang="zh-CN" altLang="en-US"/>
              <a:t>和</a:t>
            </a:r>
            <a:r>
              <a:rPr lang="en-US" altLang="zh-CN"/>
              <a:t>5</a:t>
            </a:r>
            <a:r>
              <a:rPr lang="zh-CN" altLang="en-US"/>
              <a:t>使用</a:t>
            </a:r>
            <a:r>
              <a:rPr lang="en-US" altLang="zh-CN"/>
              <a:t>mlx5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FPGA</a:t>
            </a:r>
            <a:r>
              <a:rPr lang="zh-CN" altLang="en-US"/>
              <a:t>收到一个</a:t>
            </a:r>
            <a:r>
              <a:rPr lang="en-US" altLang="zh-CN"/>
              <a:t>Exception</a:t>
            </a:r>
            <a:r>
              <a:rPr lang="zh-CN" altLang="en-US"/>
              <a:t>后，会给它打上标记后发给</a:t>
            </a:r>
            <a:r>
              <a:rPr lang="en-US" altLang="zh-CN"/>
              <a:t>NIC</a:t>
            </a:r>
            <a:r>
              <a:rPr lang="zh-CN" altLang="en-US"/>
              <a:t>，</a:t>
            </a:r>
            <a:r>
              <a:rPr lang="en-US" altLang="zh-CN"/>
              <a:t>NIC</a:t>
            </a:r>
            <a:r>
              <a:rPr lang="zh-CN" altLang="en-US"/>
              <a:t>就</a:t>
            </a:r>
            <a:r>
              <a:rPr lang="zh-CN" altLang="en-US"/>
              <a:t>会把它转发</a:t>
            </a:r>
            <a:r>
              <a:rPr lang="en-US" altLang="zh-CN"/>
              <a:t>vPort</a:t>
            </a:r>
            <a:r>
              <a:rPr lang="zh-CN" altLang="en-US"/>
              <a:t>，</a:t>
            </a:r>
            <a:r>
              <a:rPr lang="en-US" altLang="zh-CN"/>
              <a:t>VFP</a:t>
            </a:r>
            <a:r>
              <a:rPr lang="zh-CN" altLang="en-US"/>
              <a:t>会监控这个</a:t>
            </a:r>
            <a:r>
              <a:rPr lang="en-US" altLang="zh-CN"/>
              <a:t>vPort</a:t>
            </a:r>
            <a:r>
              <a:rPr lang="zh-CN" altLang="en-US"/>
              <a:t>，为该流确定合适的策略。</a:t>
            </a:r>
            <a:endParaRPr lang="zh-CN" altLang="en-US"/>
          </a:p>
          <a:p>
            <a:r>
              <a:rPr lang="en-US" altLang="zh-CN"/>
              <a:t>VFP</a:t>
            </a:r>
            <a:r>
              <a:rPr lang="zh-CN" altLang="en-US"/>
              <a:t>如何把策略写到</a:t>
            </a:r>
            <a:r>
              <a:rPr lang="en-US" altLang="zh-CN"/>
              <a:t>GFT</a:t>
            </a:r>
            <a:r>
              <a:rPr lang="zh-CN" altLang="en-US"/>
              <a:t>上的？ 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FPGA</a:t>
            </a:r>
            <a:r>
              <a:rPr lang="zh-CN" altLang="en-US"/>
              <a:t>收到一个</a:t>
            </a:r>
            <a:r>
              <a:rPr lang="en-US" altLang="zh-CN"/>
              <a:t>Exception</a:t>
            </a:r>
            <a:r>
              <a:rPr lang="zh-CN" altLang="en-US"/>
              <a:t>后，会给它打上标记后发给</a:t>
            </a:r>
            <a:r>
              <a:rPr lang="en-US" altLang="zh-CN"/>
              <a:t>NIC</a:t>
            </a:r>
            <a:r>
              <a:rPr lang="zh-CN" altLang="en-US"/>
              <a:t>，</a:t>
            </a:r>
            <a:r>
              <a:rPr lang="en-US" altLang="zh-CN"/>
              <a:t>NIC</a:t>
            </a:r>
            <a:r>
              <a:rPr lang="zh-CN" altLang="en-US"/>
              <a:t>就</a:t>
            </a:r>
            <a:r>
              <a:rPr lang="zh-CN" altLang="en-US"/>
              <a:t>会把它转发</a:t>
            </a:r>
            <a:r>
              <a:rPr lang="en-US" altLang="zh-CN"/>
              <a:t>vPort</a:t>
            </a:r>
            <a:r>
              <a:rPr lang="zh-CN" altLang="en-US"/>
              <a:t>，</a:t>
            </a:r>
            <a:r>
              <a:rPr lang="en-US" altLang="zh-CN"/>
              <a:t>VFP</a:t>
            </a:r>
            <a:r>
              <a:rPr lang="zh-CN" altLang="en-US"/>
              <a:t>会监控这个</a:t>
            </a:r>
            <a:r>
              <a:rPr lang="en-US" altLang="zh-CN"/>
              <a:t>vPort</a:t>
            </a:r>
            <a:r>
              <a:rPr lang="zh-CN" altLang="en-US"/>
              <a:t>，为该流确定合适的策略。</a:t>
            </a:r>
            <a:endParaRPr lang="zh-CN" altLang="en-US"/>
          </a:p>
          <a:p>
            <a:r>
              <a:rPr lang="en-US" altLang="zh-CN"/>
              <a:t>VFP</a:t>
            </a:r>
            <a:r>
              <a:rPr lang="zh-CN" altLang="en-US"/>
              <a:t>如何把策略写到</a:t>
            </a:r>
            <a:r>
              <a:rPr lang="en-US" altLang="zh-CN"/>
              <a:t>GFT</a:t>
            </a:r>
            <a:r>
              <a:rPr lang="zh-CN" altLang="en-US"/>
              <a:t>上的？ 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GFT：包括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个流水线阶段</a:t>
            </a:r>
            <a:r>
              <a:rPr lang="en-US" altLang="zh-CN">
                <a:sym typeface="+mn-ea"/>
              </a:rPr>
              <a:t>——1 a store and forward packet buffer</a:t>
            </a:r>
            <a:r>
              <a:rPr lang="zh-CN" altLang="en-US">
                <a:sym typeface="+mn-ea"/>
              </a:rPr>
              <a:t>；</a:t>
            </a:r>
            <a:r>
              <a:rPr lang="en-US" altLang="zh-CN">
                <a:sym typeface="+mn-ea"/>
              </a:rPr>
              <a:t>2 a parser</a:t>
            </a:r>
            <a:r>
              <a:rPr lang="zh-CN" altLang="en-US">
                <a:sym typeface="+mn-ea"/>
              </a:rPr>
              <a:t>； </a:t>
            </a:r>
            <a:r>
              <a:rPr lang="en-US" altLang="zh-CN">
                <a:sym typeface="+mn-ea"/>
              </a:rPr>
              <a:t>3 a flow lookup and match </a:t>
            </a:r>
            <a:r>
              <a:rPr lang="zh-CN" altLang="en-US">
                <a:sym typeface="+mn-ea"/>
              </a:rPr>
              <a:t>；</a:t>
            </a:r>
            <a:r>
              <a:rPr lang="en-US" altLang="zh-CN">
                <a:sym typeface="+mn-ea"/>
              </a:rPr>
              <a:t>4 </a:t>
            </a:r>
            <a:r>
              <a:rPr lang="zh-CN" altLang="en-US">
                <a:sym typeface="+mn-ea"/>
              </a:rPr>
              <a:t>a flow action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Parser ：解析头信息来确定封装类型， 得到一个唯一标识该流的</a:t>
            </a:r>
            <a:r>
              <a:rPr lang="en-US" altLang="zh-CN">
                <a:sym typeface="+mn-ea"/>
              </a:rPr>
              <a:t>key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Match</a:t>
            </a:r>
            <a:r>
              <a:rPr lang="zh-CN" altLang="en-US">
                <a:sym typeface="+mn-ea"/>
              </a:rPr>
              <a:t>阶段通过上一步得到的</a:t>
            </a:r>
            <a:r>
              <a:rPr lang="en-US" altLang="zh-CN">
                <a:sym typeface="+mn-ea"/>
              </a:rPr>
              <a:t>key</a:t>
            </a:r>
            <a:r>
              <a:rPr lang="zh-CN" altLang="en-US">
                <a:sym typeface="+mn-ea"/>
              </a:rPr>
              <a:t>来找到用于该流的规则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Action: </a:t>
            </a:r>
            <a:r>
              <a:rPr lang="zh-CN" altLang="en-US">
                <a:sym typeface="+mn-ea"/>
              </a:rPr>
              <a:t>根据上一步得到的</a:t>
            </a:r>
            <a:r>
              <a:rPr lang="en-US" altLang="zh-CN">
                <a:sym typeface="+mn-ea"/>
              </a:rPr>
              <a:t>key,</a:t>
            </a:r>
            <a:r>
              <a:rPr lang="zh-CN" altLang="en-US">
                <a:sym typeface="+mn-ea"/>
              </a:rPr>
              <a:t>来执行包头的转换，</a:t>
            </a:r>
            <a:r>
              <a:rPr lang="en-US" altLang="zh-CN">
                <a:sym typeface="+mn-ea"/>
              </a:rPr>
              <a:t>Action</a:t>
            </a:r>
            <a:r>
              <a:rPr lang="zh-CN" altLang="en-US">
                <a:sym typeface="+mn-ea"/>
              </a:rPr>
              <a:t>使用微代码来指定精确的行为内容，使简单的</a:t>
            </a:r>
            <a:r>
              <a:rPr lang="en-US" altLang="zh-CN">
                <a:sym typeface="+mn-ea"/>
              </a:rPr>
              <a:t>Action</a:t>
            </a:r>
            <a:r>
              <a:rPr lang="zh-CN" altLang="en-US">
                <a:sym typeface="+mn-ea"/>
              </a:rPr>
              <a:t>升级不需要重新编译镜像。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可以通过控制</a:t>
            </a:r>
            <a:r>
              <a:rPr lang="en-US" altLang="zh-CN">
                <a:sym typeface="+mn-ea"/>
              </a:rPr>
              <a:t>buffer</a:t>
            </a:r>
            <a:r>
              <a:rPr lang="zh-CN" altLang="en-US">
                <a:sym typeface="+mn-ea"/>
              </a:rPr>
              <a:t>的大小来控制速率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GFT</a:t>
            </a:r>
            <a:r>
              <a:rPr lang="zh-CN" altLang="en-US">
                <a:sym typeface="+mn-ea"/>
              </a:rPr>
              <a:t>周期性地把流的状态通过</a:t>
            </a:r>
            <a:r>
              <a:rPr lang="en-US" altLang="zh-CN">
                <a:sym typeface="+mn-ea"/>
              </a:rPr>
              <a:t>DMA(PCIe)</a:t>
            </a:r>
            <a:r>
              <a:rPr lang="zh-CN" altLang="en-US">
                <a:sym typeface="+mn-ea"/>
              </a:rPr>
              <a:t>传给</a:t>
            </a:r>
            <a:r>
              <a:rPr lang="en-US" altLang="zh-CN">
                <a:sym typeface="+mn-ea"/>
              </a:rPr>
              <a:t>VFP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VFP</a:t>
            </a:r>
            <a:r>
              <a:rPr lang="zh-CN" altLang="en-US">
                <a:sym typeface="+mn-ea"/>
              </a:rPr>
              <a:t>策略改变时，</a:t>
            </a:r>
            <a:r>
              <a:rPr lang="en-US" altLang="zh-CN">
                <a:sym typeface="+mn-ea"/>
              </a:rPr>
              <a:t>GET</a:t>
            </a:r>
            <a:r>
              <a:rPr lang="zh-CN" altLang="en-US">
                <a:sym typeface="+mn-ea"/>
              </a:rPr>
              <a:t>也必须更新流的</a:t>
            </a:r>
            <a:r>
              <a:rPr lang="en-US" altLang="zh-CN">
                <a:sym typeface="+mn-ea"/>
              </a:rPr>
              <a:t>action</a:t>
            </a:r>
            <a:r>
              <a:rPr lang="zh-CN" altLang="en-US">
                <a:sym typeface="+mn-ea"/>
              </a:rPr>
              <a:t>，通过将每个流的第一个包标记为</a:t>
            </a:r>
            <a:r>
              <a:rPr lang="en-US" altLang="zh-CN">
                <a:sym typeface="+mn-ea"/>
              </a:rPr>
              <a:t>Exception</a:t>
            </a:r>
            <a:r>
              <a:rPr lang="zh-CN" altLang="en-US">
                <a:sym typeface="+mn-ea"/>
              </a:rPr>
              <a:t>包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088937" y="1512829"/>
            <a:ext cx="5727497" cy="473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latin typeface="+mj-ea"/>
                <a:ea typeface="+mj-ea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标题名称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088936" y="2119749"/>
            <a:ext cx="5727497" cy="473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dobe 仿宋 Std R" panose="02020400000000000000" pitchFamily="18" charset="-122"/>
                <a:ea typeface="Adobe 仿宋 Std R" panose="02020400000000000000" pitchFamily="18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副标题名称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088936" y="2726669"/>
            <a:ext cx="5727497" cy="473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姓名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88936" y="3267893"/>
            <a:ext cx="5727497" cy="473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altLang="zh-CN" dirty="0"/>
              <a:t>2019/04/15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/>
          <a:srcRect r="23632"/>
          <a:stretch>
            <a:fillRect/>
          </a:stretch>
        </p:blipFill>
        <p:spPr>
          <a:xfrm>
            <a:off x="0" y="5150972"/>
            <a:ext cx="9144000" cy="17070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668387"/>
            <a:ext cx="9144000" cy="783418"/>
          </a:xfrm>
          <a:prstGeom prst="rect">
            <a:avLst/>
          </a:prstGeom>
          <a:solidFill>
            <a:srgbClr val="F9ED07"/>
          </a:solidFill>
          <a:ln>
            <a:solidFill>
              <a:srgbClr val="F9ED0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708251" y="2875621"/>
            <a:ext cx="5727497" cy="3689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Adobe 仿宋 Std R" panose="02020400000000000000" pitchFamily="18" charset="-122"/>
                <a:ea typeface="Adobe 仿宋 Std R" panose="02020400000000000000" pitchFamily="18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文字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68" y="6517178"/>
            <a:ext cx="2363089" cy="2297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68" y="6517178"/>
            <a:ext cx="2363089" cy="2297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F9ED07"/>
          </a:solidFill>
          <a:ln>
            <a:solidFill>
              <a:srgbClr val="F9ED0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68" y="6517178"/>
            <a:ext cx="2363089" cy="229787"/>
          </a:xfrm>
          <a:prstGeom prst="rect">
            <a:avLst/>
          </a:prstGeom>
        </p:spPr>
      </p:pic>
      <p:sp>
        <p:nvSpPr>
          <p:cNvPr id="12" name="文本占位符 2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349103" y="1105596"/>
            <a:ext cx="7356795" cy="4739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Title of paper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249794" y="206364"/>
            <a:ext cx="110945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论文研读</a:t>
            </a:r>
            <a:endParaRPr lang="zh-CN" altLang="en-US" sz="16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" y="-1"/>
            <a:ext cx="9144001" cy="675503"/>
          </a:xfrm>
          <a:prstGeom prst="rect">
            <a:avLst/>
          </a:prstGeom>
          <a:solidFill>
            <a:srgbClr val="F9ED07"/>
          </a:solidFill>
          <a:ln>
            <a:solidFill>
              <a:srgbClr val="F9ED07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68" y="6517178"/>
            <a:ext cx="2363089" cy="2297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周报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088936" y="2726669"/>
            <a:ext cx="5727497" cy="1005746"/>
          </a:xfrm>
        </p:spPr>
        <p:txBody>
          <a:bodyPr/>
          <a:lstStyle/>
          <a:p>
            <a:r>
              <a:rPr lang="zh-CN" altLang="en-US" dirty="0"/>
              <a:t>黄鑫鑫</a:t>
            </a:r>
            <a:endParaRPr lang="en-US" altLang="zh-CN" dirty="0"/>
          </a:p>
          <a:p>
            <a:r>
              <a:rPr lang="en-US" altLang="zh-CN" dirty="0"/>
              <a:t>2019/11/17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a typeface="Adobe 仿宋 Std R" panose="02020400000000000000"/>
                <a:sym typeface="+mn-ea"/>
              </a:rPr>
              <a:t>Azure Accelerated Networking: SmartNICs in the Public Cloud</a:t>
            </a:r>
            <a:endParaRPr dirty="0">
              <a:ea typeface="Adobe 仿宋 Std R" panose="0202040000000000000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890" y="1922780"/>
            <a:ext cx="786003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Adobe 仿宋 Std R" panose="02020400000000000000"/>
              </a:rPr>
              <a:t>在</a:t>
            </a:r>
            <a:r>
              <a:rPr lang="en-US" altLang="zh-CN" dirty="0">
                <a:ea typeface="Adobe 仿宋 Std R" panose="02020400000000000000"/>
              </a:rPr>
              <a:t>GFT</a:t>
            </a:r>
            <a:r>
              <a:rPr lang="zh-CN" altLang="en-US" dirty="0">
                <a:ea typeface="Adobe 仿宋 Std R" panose="02020400000000000000"/>
              </a:rPr>
              <a:t>中匹配不到策略的包会被标记为</a:t>
            </a:r>
            <a:r>
              <a:rPr lang="en-US" altLang="zh-CN" dirty="0">
                <a:ea typeface="Adobe 仿宋 Std R" panose="02020400000000000000"/>
              </a:rPr>
              <a:t>Exception</a:t>
            </a:r>
            <a:r>
              <a:rPr lang="zh-CN" altLang="en-US" dirty="0">
                <a:ea typeface="Adobe 仿宋 Std R" panose="02020400000000000000"/>
              </a:rPr>
              <a:t>包</a:t>
            </a:r>
            <a:endParaRPr lang="zh-CN" altLang="en-US" dirty="0">
              <a:ea typeface="Adobe 仿宋 Std R" panose="0202040000000000000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Adobe 仿宋 Std R" panose="02020400000000000000"/>
              </a:rPr>
              <a:t>Exception</a:t>
            </a:r>
            <a:r>
              <a:rPr lang="zh-CN" altLang="en-US" dirty="0">
                <a:ea typeface="Adobe 仿宋 Std R" panose="02020400000000000000"/>
              </a:rPr>
              <a:t>包会转发给</a:t>
            </a:r>
            <a:r>
              <a:rPr lang="en-US" altLang="zh-CN" dirty="0">
                <a:ea typeface="Adobe 仿宋 Std R" panose="02020400000000000000"/>
              </a:rPr>
              <a:t>VFP</a:t>
            </a:r>
            <a:r>
              <a:rPr lang="zh-CN" altLang="en-US" dirty="0">
                <a:ea typeface="Adobe 仿宋 Std R" panose="02020400000000000000"/>
              </a:rPr>
              <a:t>处理</a:t>
            </a:r>
            <a:endParaRPr lang="zh-CN" altLang="en-US" dirty="0">
              <a:ea typeface="Adobe 仿宋 Std R" panose="0202040000000000000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Adobe 仿宋 Std R" panose="02020400000000000000"/>
              </a:rPr>
              <a:t>每个流创建时的第一个包一定是</a:t>
            </a:r>
            <a:r>
              <a:rPr lang="en-US" altLang="zh-CN" dirty="0">
                <a:ea typeface="Adobe 仿宋 Std R" panose="02020400000000000000"/>
              </a:rPr>
              <a:t>Exception</a:t>
            </a:r>
            <a:r>
              <a:rPr lang="zh-CN" altLang="en-US" dirty="0">
                <a:ea typeface="Adobe 仿宋 Std R" panose="02020400000000000000"/>
              </a:rPr>
              <a:t>包</a:t>
            </a:r>
            <a:endParaRPr lang="zh-CN" altLang="en-US" dirty="0">
              <a:ea typeface="Adobe 仿宋 Std R" panose="0202040000000000000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Adobe 仿宋 Std R" panose="02020400000000000000"/>
              </a:rPr>
              <a:t>当</a:t>
            </a:r>
            <a:r>
              <a:rPr lang="en-US" altLang="zh-CN" dirty="0">
                <a:ea typeface="Adobe 仿宋 Std R" panose="02020400000000000000"/>
              </a:rPr>
              <a:t>VFP</a:t>
            </a:r>
            <a:r>
              <a:rPr lang="zh-CN" altLang="en-US" dirty="0">
                <a:ea typeface="Adobe 仿宋 Std R" panose="02020400000000000000"/>
              </a:rPr>
              <a:t>的策略变化时，现有的流发出的第一个包也会被标记成</a:t>
            </a:r>
            <a:r>
              <a:rPr lang="en-US" altLang="zh-CN" dirty="0">
                <a:ea typeface="Adobe 仿宋 Std R" panose="02020400000000000000"/>
              </a:rPr>
              <a:t>Exception</a:t>
            </a:r>
            <a:r>
              <a:rPr lang="zh-CN" altLang="en-US" dirty="0">
                <a:ea typeface="Adobe 仿宋 Std R" panose="02020400000000000000"/>
              </a:rPr>
              <a:t>包</a:t>
            </a:r>
            <a:endParaRPr lang="zh-CN" altLang="en-US" dirty="0">
              <a:ea typeface="Adobe 仿宋 Std R" panose="020204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a typeface="Adobe 仿宋 Std R" panose="02020400000000000000"/>
                <a:sym typeface="+mn-ea"/>
              </a:rPr>
              <a:t>Azure Accelerated Networking: SmartNICs in the Public Cloud</a:t>
            </a:r>
            <a:endParaRPr dirty="0">
              <a:ea typeface="Adobe 仿宋 Std R" panose="0202040000000000000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9943" r="9667" b="11289"/>
          <a:stretch>
            <a:fillRect/>
          </a:stretch>
        </p:blipFill>
        <p:spPr>
          <a:xfrm>
            <a:off x="373380" y="1513840"/>
            <a:ext cx="8396605" cy="46297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7515" y="819150"/>
            <a:ext cx="20116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ea typeface="Adobe 仿宋 Std R" panose="02020400000000000000"/>
              </a:rPr>
              <a:t>GFT</a:t>
            </a:r>
            <a:r>
              <a:rPr lang="zh-CN" altLang="en-US" dirty="0">
                <a:ea typeface="Adobe 仿宋 Std R" panose="02020400000000000000"/>
              </a:rPr>
              <a:t>包处理流程：</a:t>
            </a:r>
            <a:endParaRPr lang="zh-CN" altLang="en-US" dirty="0">
              <a:ea typeface="Adobe 仿宋 Std R" panose="020204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a typeface="Adobe 仿宋 Std R" panose="02020400000000000000"/>
                <a:sym typeface="+mn-ea"/>
              </a:rPr>
              <a:t>Azure Accelerated Networking: SmartNICs in the Public Cloud</a:t>
            </a:r>
            <a:endParaRPr dirty="0">
              <a:ea typeface="Adobe 仿宋 Std R" panose="0202040000000000000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" y="1754505"/>
            <a:ext cx="8832850" cy="3767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a typeface="Adobe 仿宋 Std R" panose="02020400000000000000"/>
                <a:sym typeface="+mn-ea"/>
              </a:rPr>
              <a:t>Azure Accelerated Networking: SmartNICs in the Public Cloud</a:t>
            </a:r>
            <a:endParaRPr dirty="0">
              <a:ea typeface="Adobe 仿宋 Std R" panose="0202040000000000000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0" y="1441450"/>
            <a:ext cx="8863330" cy="3747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a typeface="Adobe 仿宋 Std R" panose="02020400000000000000"/>
                <a:sym typeface="+mn-ea"/>
              </a:rPr>
              <a:t>Azure Accelerated Networking: SmartNICs in the Public Cloud</a:t>
            </a:r>
            <a:endParaRPr dirty="0">
              <a:ea typeface="Adobe 仿宋 Std R" panose="0202040000000000000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655" y="1200785"/>
            <a:ext cx="7915910" cy="52882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1655" y="821690"/>
            <a:ext cx="302895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ea typeface="Adobe 仿宋 Std R" panose="02020400000000000000"/>
              </a:rPr>
              <a:t>Serviceability（可服务性）：</a:t>
            </a:r>
            <a:endParaRPr lang="zh-CN" altLang="en-US" dirty="0">
              <a:ea typeface="Adobe 仿宋 Std R" panose="020204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a typeface="Adobe 仿宋 Std R" panose="02020400000000000000"/>
                <a:sym typeface="+mn-ea"/>
              </a:rPr>
              <a:t>VFP: A Virtual Switch Platform for Host SDN in the Public Cloud</a:t>
            </a:r>
            <a:endParaRPr dirty="0">
              <a:ea typeface="Adobe 仿宋 Std R" panose="0202040000000000000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1630" y="1005840"/>
            <a:ext cx="639000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dirty="0">
                <a:ea typeface="Adobe 仿宋 Std R" panose="02020400000000000000"/>
                <a:sym typeface="+mn-ea"/>
              </a:rPr>
              <a:t>OVS</a:t>
            </a:r>
            <a:r>
              <a:rPr lang="zh-CN" altLang="en-US" dirty="0">
                <a:ea typeface="Adobe 仿宋 Std R" panose="02020400000000000000"/>
                <a:sym typeface="+mn-ea"/>
              </a:rPr>
              <a:t>的</a:t>
            </a:r>
            <a:r>
              <a:rPr lang="zh-CN" dirty="0">
                <a:ea typeface="Adobe 仿宋 Std R" panose="02020400000000000000"/>
              </a:rPr>
              <a:t>不足</a:t>
            </a:r>
            <a:r>
              <a:rPr lang="zh-CN" dirty="0">
                <a:ea typeface="Adobe 仿宋 Std R" panose="02020400000000000000"/>
              </a:rPr>
              <a:t>：</a:t>
            </a:r>
            <a:endParaRPr lang="zh-CN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Adobe 仿宋 Std R" panose="02020400000000000000"/>
              </a:rPr>
              <a:t>只支持一个控制器对控制策略进行修改</a:t>
            </a:r>
            <a:endParaRPr lang="zh-CN" altLang="en-US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Adobe 仿宋 Std R" panose="02020400000000000000"/>
              </a:rPr>
              <a:t>不支持有状态的动作（</a:t>
            </a:r>
            <a:r>
              <a:rPr lang="en-US" altLang="zh-CN" dirty="0">
                <a:ea typeface="Adobe 仿宋 Std R" panose="02020400000000000000"/>
              </a:rPr>
              <a:t>NAT</a:t>
            </a:r>
            <a:r>
              <a:rPr lang="zh-CN" altLang="en-US" dirty="0">
                <a:ea typeface="Adobe 仿宋 Std R" panose="02020400000000000000"/>
              </a:rPr>
              <a:t>，负载均衡</a:t>
            </a:r>
            <a:r>
              <a:rPr lang="zh-CN" altLang="en-US" dirty="0">
                <a:ea typeface="Adobe 仿宋 Std R" panose="02020400000000000000"/>
              </a:rPr>
              <a:t>）</a:t>
            </a:r>
            <a:endParaRPr lang="zh-CN" altLang="en-US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Adobe 仿宋 Std R" panose="02020400000000000000"/>
              </a:rPr>
              <a:t>包的封装</a:t>
            </a:r>
            <a:r>
              <a:rPr lang="en-US" altLang="zh-CN" dirty="0">
                <a:ea typeface="Adobe 仿宋 Std R" panose="02020400000000000000"/>
              </a:rPr>
              <a:t>/</a:t>
            </a:r>
            <a:r>
              <a:rPr lang="zh-CN" altLang="en-US" dirty="0">
                <a:ea typeface="Adobe 仿宋 Std R" panose="02020400000000000000"/>
              </a:rPr>
              <a:t>解封是硬编码的</a:t>
            </a:r>
            <a:endParaRPr lang="zh-CN" altLang="en-US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Adobe 仿宋 Std R" panose="02020400000000000000"/>
              </a:rPr>
              <a:t>对硬件</a:t>
            </a:r>
            <a:r>
              <a:rPr lang="en-US" altLang="zh-CN" dirty="0">
                <a:ea typeface="Adobe 仿宋 Std R" panose="02020400000000000000"/>
              </a:rPr>
              <a:t>offload</a:t>
            </a:r>
            <a:r>
              <a:rPr lang="zh-CN" altLang="en-US" dirty="0">
                <a:ea typeface="Adobe 仿宋 Std R" panose="02020400000000000000"/>
              </a:rPr>
              <a:t>能力的支持不是很友好</a:t>
            </a:r>
            <a:endParaRPr lang="en-US" altLang="zh-CN" dirty="0">
              <a:ea typeface="Adobe 仿宋 Std R" panose="02020400000000000000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ea typeface="Adobe 仿宋 Std R" panose="0202040000000000000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ea typeface="Adobe 仿宋 Std R" panose="020204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a typeface="Adobe 仿宋 Std R" panose="02020400000000000000"/>
                <a:sym typeface="+mn-ea"/>
              </a:rPr>
              <a:t>VFP: A Virtual Switch Platform for Host SDN in the Public Cloud</a:t>
            </a:r>
            <a:endParaRPr dirty="0">
              <a:ea typeface="Adobe 仿宋 Std R" panose="0202040000000000000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6435" y="1795145"/>
            <a:ext cx="8446135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dirty="0">
                <a:ea typeface="Adobe 仿宋 Std R" panose="02020400000000000000"/>
              </a:rPr>
              <a:t>VFP</a:t>
            </a:r>
            <a:r>
              <a:rPr lang="zh-CN" altLang="en-US" dirty="0">
                <a:ea typeface="Adobe 仿宋 Std R" panose="02020400000000000000"/>
              </a:rPr>
              <a:t>：</a:t>
            </a:r>
            <a:r>
              <a:rPr lang="en-US" altLang="zh-CN" dirty="0">
                <a:ea typeface="Adobe 仿宋 Std R" panose="02020400000000000000"/>
              </a:rPr>
              <a:t>Virtual Filter Platform</a:t>
            </a:r>
            <a:r>
              <a:rPr lang="zh-CN" altLang="en-US" dirty="0">
                <a:ea typeface="Adobe 仿宋 Std R" panose="02020400000000000000"/>
              </a:rPr>
              <a:t>，为什么叫平台呢？</a:t>
            </a:r>
            <a:endParaRPr lang="zh-CN" altLang="en-US" dirty="0">
              <a:ea typeface="Adobe 仿宋 Std R" panose="0202040000000000000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ea typeface="Adobe 仿宋 Std R" panose="02020400000000000000"/>
              </a:rPr>
              <a:t>2012</a:t>
            </a:r>
            <a:r>
              <a:rPr lang="zh-CN" altLang="en-US" dirty="0">
                <a:ea typeface="Adobe 仿宋 Std R" panose="02020400000000000000"/>
              </a:rPr>
              <a:t>年发布</a:t>
            </a:r>
            <a:endParaRPr lang="zh-CN" altLang="en-US" dirty="0">
              <a:ea typeface="Adobe 仿宋 Std R" panose="0202040000000000000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ea typeface="Adobe 仿宋 Std R" panose="02020400000000000000"/>
              </a:rPr>
              <a:t>Unified Flow Tables and Caching</a:t>
            </a:r>
            <a:r>
              <a:rPr lang="zh-CN" altLang="en-US" dirty="0">
                <a:ea typeface="Adobe 仿宋 Std R" panose="02020400000000000000"/>
              </a:rPr>
              <a:t>：a UFID is relatively stable over the lifetime of a</a:t>
            </a:r>
            <a:endParaRPr lang="zh-CN" altLang="en-US" dirty="0">
              <a:ea typeface="Adobe 仿宋 Std R" panose="0202040000000000000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ea typeface="Adobe 仿宋 Std R" panose="02020400000000000000"/>
              </a:rPr>
              <a:t>flow </a:t>
            </a:r>
            <a:endParaRPr lang="en-US" altLang="zh-CN" dirty="0">
              <a:ea typeface="Adobe 仿宋 Std R" panose="02020400000000000000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ea typeface="Adobe 仿宋 Std R" panose="0202040000000000000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ea typeface="Adobe 仿宋 Std R" panose="020204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a typeface="Adobe 仿宋 Std R" panose="02020400000000000000"/>
                <a:sym typeface="+mn-ea"/>
              </a:rPr>
              <a:t>VFP: A Virtual Switch Platform for Host SDN in the Public Cloud</a:t>
            </a:r>
            <a:endParaRPr dirty="0">
              <a:ea typeface="Adobe 仿宋 Std R" panose="0202040000000000000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365" y="867410"/>
            <a:ext cx="6789420" cy="5325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a typeface="Adobe 仿宋 Std R" panose="02020400000000000000"/>
                <a:sym typeface="+mn-ea"/>
              </a:rPr>
              <a:t>VFP: A Virtual Switch Platform for Host SDN in the Public Cloud</a:t>
            </a:r>
            <a:endParaRPr dirty="0">
              <a:ea typeface="Adobe 仿宋 Std R" panose="0202040000000000000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245" y="1145540"/>
            <a:ext cx="8524875" cy="4566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Adobe 仿宋 Std R" panose="02020400000000000000"/>
                <a:sym typeface="+mn-ea"/>
              </a:rPr>
              <a:t>Rule</a:t>
            </a:r>
            <a:endParaRPr lang="en-US" dirty="0">
              <a:ea typeface="Adobe 仿宋 Std R" panose="0202040000000000000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0225" y="1008380"/>
            <a:ext cx="5942965" cy="52863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6390" y="820420"/>
            <a:ext cx="3098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endParaRPr lang="zh-CN" altLang="en-US" dirty="0">
              <a:ea typeface="Adobe 仿宋 Std R" panose="020204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1155" y="155275"/>
            <a:ext cx="188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当周工作情况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39702" y="1860550"/>
          <a:ext cx="8395335" cy="303720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3745"/>
                <a:gridCol w="680720"/>
                <a:gridCol w="4435475"/>
                <a:gridCol w="2525395"/>
              </a:tblGrid>
              <a:tr h="50736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日期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时长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主要事项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备注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周一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350" dirty="0">
                          <a:sym typeface="+mn-ea"/>
                        </a:rPr>
                        <a:t>阅读论文《CrashTuner: Detecting Crash-Recovery Bugs in Cloud Systems via Meta-Info Analysis》</a:t>
                      </a:r>
                      <a:endParaRPr 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周二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350" dirty="0">
                          <a:sym typeface="+mn-ea"/>
                        </a:rPr>
                        <a:t>阅读论文《CrashTuner: Detecting Crash-Recovery Bugs in Cloud Systems via Meta-Info Analysis》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5054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10h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dirty="0"/>
                        <a:t>阅读论文《CrashTuner: Detecting Crash-Recovery Bugs in Cloud Systems via Meta-Info Analysis》</a:t>
                      </a:r>
                      <a:endParaRPr lang="zh-CN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507365"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周四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10h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350" dirty="0">
                          <a:sym typeface="+mn-ea"/>
                        </a:rPr>
                        <a:t>阅读论文《The Design and Implementation of Open vSwitch》</a:t>
                      </a:r>
                      <a:endParaRPr lang="zh-CN" dirty="0"/>
                    </a:p>
                  </a:txBody>
                  <a:tcPr anchor="ctr"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SDN</a:t>
                      </a:r>
                      <a:r>
                        <a:rPr lang="zh-CN" altLang="en-US" dirty="0"/>
                        <a:t>相关论文：</a:t>
                      </a:r>
                      <a:r>
                        <a:rPr lang="zh-CN" altLang="en-US" dirty="0"/>
                        <a:t>《</a:t>
                      </a:r>
                      <a:r>
                        <a:rPr sz="1350" dirty="0">
                          <a:ea typeface="Adobe 仿宋 Std R" panose="02020400000000000000"/>
                          <a:sym typeface="+mn-ea"/>
                        </a:rPr>
                        <a:t>Azure Accelerated Networking: SmartNICs in the Public Cloud</a:t>
                      </a:r>
                      <a:endParaRPr sz="1350" dirty="0">
                        <a:ea typeface="Adobe 仿宋 Std R" panose="0202040000000000000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dirty="0"/>
                        <a:t>》，</a:t>
                      </a:r>
                      <a:endParaRPr lang="zh-CN" altLang="en-US" dirty="0"/>
                    </a:p>
                    <a:p>
                      <a:pPr algn="ctr">
                        <a:buNone/>
                      </a:pPr>
                      <a:r>
                        <a:rPr lang="zh-CN" sz="1350" dirty="0">
                          <a:ea typeface="Adobe 仿宋 Std R" panose="02020400000000000000"/>
                          <a:sym typeface="+mn-ea"/>
                        </a:rPr>
                        <a:t>《</a:t>
                      </a:r>
                      <a:r>
                        <a:rPr sz="1350" dirty="0">
                          <a:ea typeface="Adobe 仿宋 Std R" panose="02020400000000000000"/>
                          <a:sym typeface="+mn-ea"/>
                        </a:rPr>
                        <a:t>VFP: A Virtual Switch Platform for Host SDN in the Public Cloud</a:t>
                      </a:r>
                      <a:r>
                        <a:rPr lang="zh-CN" sz="1350" dirty="0">
                          <a:ea typeface="Adobe 仿宋 Std R" panose="02020400000000000000"/>
                          <a:sym typeface="+mn-ea"/>
                        </a:rPr>
                        <a:t>》</a:t>
                      </a:r>
                      <a:endParaRPr lang="zh-CN" sz="1350" dirty="0">
                        <a:ea typeface="Adobe 仿宋 Std R" panose="02020400000000000000"/>
                        <a:sym typeface="+mn-ea"/>
                      </a:endParaRPr>
                    </a:p>
                  </a:txBody>
                  <a:tcPr anchor="ctr"/>
                </a:tc>
              </a:tr>
              <a:tr h="507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周五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10h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350" dirty="0">
                          <a:sym typeface="+mn-ea"/>
                        </a:rPr>
                        <a:t>阅读论文《The Design and Implementation of Open vSwitch》</a:t>
                      </a:r>
                      <a:endParaRPr lang="zh-CN" sz="1350" dirty="0">
                        <a:sym typeface="+mn-ea"/>
                      </a:endParaRPr>
                    </a:p>
                  </a:txBody>
                  <a:tcPr anchor="ctr"/>
                </a:tc>
                <a:tc vMerge="1"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a typeface="Adobe 仿宋 Std R" panose="02020400000000000000"/>
                <a:sym typeface="+mn-ea"/>
              </a:rPr>
              <a:t>Unified FlowID (UFID)  </a:t>
            </a:r>
            <a:endParaRPr dirty="0">
              <a:ea typeface="Adobe 仿宋 Std R" panose="0202040000000000000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075" y="1393825"/>
            <a:ext cx="7944485" cy="3831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a typeface="Adobe 仿宋 Std R" panose="02020400000000000000"/>
                <a:sym typeface="+mn-ea"/>
              </a:rPr>
              <a:t>Header Transposition </a:t>
            </a:r>
            <a:r>
              <a:rPr lang="en-US" dirty="0">
                <a:ea typeface="Adobe 仿宋 Std R" panose="02020400000000000000"/>
                <a:sym typeface="+mn-ea"/>
              </a:rPr>
              <a:t>(HT)</a:t>
            </a:r>
            <a:endParaRPr lang="en-US" dirty="0">
              <a:ea typeface="Adobe 仿宋 Std R" panose="0202040000000000000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75" y="1174750"/>
            <a:ext cx="7762240" cy="4601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a typeface="Adobe 仿宋 Std R" panose="02020400000000000000"/>
                <a:sym typeface="+mn-ea"/>
              </a:rPr>
              <a:t>VFP: A Virtual Switch Platform for Host SDN in the Public Cloud</a:t>
            </a:r>
            <a:endParaRPr dirty="0">
              <a:ea typeface="Adobe 仿宋 Std R" panose="0202040000000000000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9690" y="952500"/>
            <a:ext cx="6484620" cy="5222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a typeface="Adobe 仿宋 Std R" panose="02020400000000000000"/>
                <a:sym typeface="+mn-ea"/>
              </a:rPr>
              <a:t>VFP: A Virtual Switch Platform for Host SDN in the Public Cloud</a:t>
            </a:r>
            <a:endParaRPr dirty="0">
              <a:ea typeface="Adobe 仿宋 Std R" panose="0202040000000000000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5780" y="1318260"/>
            <a:ext cx="4709795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Adobe 仿宋 Std R" panose="02020400000000000000"/>
              </a:rPr>
              <a:t>流表项：</a:t>
            </a:r>
            <a:r>
              <a:rPr lang="en-US" altLang="zh-CN" dirty="0">
                <a:ea typeface="Adobe 仿宋 Std R" panose="02020400000000000000"/>
              </a:rPr>
              <a:t>FlowID + Actions</a:t>
            </a:r>
            <a:endParaRPr lang="en-US" altLang="zh-CN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Adobe 仿宋 Std R" panose="02020400000000000000"/>
              </a:rPr>
              <a:t>FlowID</a:t>
            </a:r>
            <a:r>
              <a:rPr lang="zh-CN" altLang="en-US" dirty="0">
                <a:ea typeface="Adobe 仿宋 Std R" panose="02020400000000000000"/>
              </a:rPr>
              <a:t>：由包的</a:t>
            </a:r>
            <a:r>
              <a:rPr lang="en-US" altLang="zh-CN" dirty="0">
                <a:ea typeface="Adobe 仿宋 Std R" panose="02020400000000000000"/>
              </a:rPr>
              <a:t>headers</a:t>
            </a:r>
            <a:r>
              <a:rPr lang="zh-CN" altLang="en-US" dirty="0">
                <a:ea typeface="Adobe 仿宋 Std R" panose="02020400000000000000"/>
              </a:rPr>
              <a:t>解析</a:t>
            </a:r>
            <a:r>
              <a:rPr lang="zh-CN" altLang="en-US" dirty="0">
                <a:ea typeface="Adobe 仿宋 Std R" panose="02020400000000000000"/>
              </a:rPr>
              <a:t>得到</a:t>
            </a:r>
            <a:endParaRPr lang="zh-CN" altLang="en-US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Adobe 仿宋 Std R" panose="02020400000000000000"/>
              </a:rPr>
              <a:t>Action</a:t>
            </a:r>
            <a:r>
              <a:rPr lang="zh-CN" altLang="en-US" dirty="0">
                <a:ea typeface="Adobe 仿宋 Std R" panose="02020400000000000000"/>
              </a:rPr>
              <a:t>： </a:t>
            </a:r>
            <a:r>
              <a:rPr lang="en-US" altLang="zh-CN" dirty="0">
                <a:ea typeface="Adobe 仿宋 Std R" panose="02020400000000000000"/>
              </a:rPr>
              <a:t>HT(</a:t>
            </a:r>
            <a:r>
              <a:rPr lang="zh-CN" altLang="en-US" dirty="0">
                <a:ea typeface="Adobe 仿宋 Std R" panose="02020400000000000000"/>
              </a:rPr>
              <a:t>Header Transposition</a:t>
            </a:r>
            <a:r>
              <a:rPr lang="en-US" altLang="zh-CN" dirty="0">
                <a:ea typeface="Adobe 仿宋 Std R" panose="02020400000000000000"/>
              </a:rPr>
              <a:t>)</a:t>
            </a:r>
            <a:r>
              <a:rPr lang="zh-CN" altLang="en-US" dirty="0">
                <a:ea typeface="Adobe 仿宋 Std R" panose="02020400000000000000"/>
              </a:rPr>
              <a:t>的集合</a:t>
            </a:r>
            <a:endParaRPr lang="zh-CN" altLang="en-US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Adobe 仿宋 Std R" panose="02020400000000000000"/>
              </a:rPr>
              <a:t>HT</a:t>
            </a:r>
            <a:r>
              <a:rPr lang="zh-CN" altLang="en-US" dirty="0">
                <a:ea typeface="Adobe 仿宋 Std R" panose="02020400000000000000"/>
              </a:rPr>
              <a:t>：对一个</a:t>
            </a:r>
            <a:r>
              <a:rPr lang="en-US" altLang="zh-CN" dirty="0">
                <a:ea typeface="Adobe 仿宋 Std R" panose="02020400000000000000"/>
              </a:rPr>
              <a:t>Header</a:t>
            </a:r>
            <a:r>
              <a:rPr lang="zh-CN" altLang="en-US" dirty="0">
                <a:ea typeface="Adobe 仿宋 Std R" panose="02020400000000000000"/>
              </a:rPr>
              <a:t>进行操作</a:t>
            </a:r>
            <a:endParaRPr lang="zh-CN" altLang="en-US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ea typeface="Adobe 仿宋 Std R" panose="0202040000000000000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ea typeface="Adobe 仿宋 Std R" panose="020204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Adobe 仿宋 Std R" panose="02020400000000000000"/>
                <a:sym typeface="+mn-ea"/>
              </a:rPr>
              <a:t>UFT(Unified Flow Table)</a:t>
            </a:r>
            <a:endParaRPr lang="en-US" dirty="0">
              <a:ea typeface="Adobe 仿宋 Std R" panose="0202040000000000000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9190" y="1169670"/>
            <a:ext cx="7616825" cy="5013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a typeface="Adobe 仿宋 Std R" panose="02020400000000000000"/>
                <a:sym typeface="+mn-ea"/>
              </a:rPr>
              <a:t>VFP: A Virtual Switch Platform for Host SDN in the Public Cloud</a:t>
            </a:r>
            <a:endParaRPr dirty="0">
              <a:ea typeface="Adobe 仿宋 Std R" panose="0202040000000000000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" y="1877695"/>
            <a:ext cx="8849995" cy="2801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a typeface="Adobe 仿宋 Std R" panose="02020400000000000000"/>
                <a:sym typeface="+mn-ea"/>
              </a:rPr>
              <a:t>Azure Accelerated Networking: SmartNICs in the Public Cloud</a:t>
            </a:r>
            <a:endParaRPr dirty="0">
              <a:ea typeface="Adobe 仿宋 Std R" panose="0202040000000000000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2575" y="1200785"/>
            <a:ext cx="829373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dirty="0">
                <a:ea typeface="Adobe 仿宋 Std R" panose="02020400000000000000"/>
              </a:rPr>
              <a:t>问题：虚拟网络使用主机网络栈来实现</a:t>
            </a:r>
            <a:r>
              <a:rPr lang="en-US" altLang="zh-CN" dirty="0">
                <a:ea typeface="Adobe 仿宋 Std R" panose="02020400000000000000"/>
              </a:rPr>
              <a:t>SDN</a:t>
            </a:r>
            <a:r>
              <a:rPr lang="zh-CN" altLang="en-US" dirty="0">
                <a:ea typeface="Adobe 仿宋 Std R" panose="02020400000000000000"/>
              </a:rPr>
              <a:t>服务</a:t>
            </a:r>
            <a:r>
              <a:rPr lang="zh-CN" altLang="en-US" dirty="0">
                <a:ea typeface="Adobe 仿宋 Std R" panose="02020400000000000000"/>
              </a:rPr>
              <a:t>，存在</a:t>
            </a:r>
            <a:r>
              <a:rPr lang="en-US" altLang="zh-CN" dirty="0">
                <a:ea typeface="Adobe 仿宋 Std R" panose="02020400000000000000"/>
              </a:rPr>
              <a:t>CPU</a:t>
            </a:r>
            <a:r>
              <a:rPr lang="zh-CN" altLang="en-US" dirty="0">
                <a:ea typeface="Adobe 仿宋 Std R" panose="02020400000000000000"/>
              </a:rPr>
              <a:t>使用率高，</a:t>
            </a:r>
            <a:endParaRPr lang="zh-CN" altLang="en-US" dirty="0">
              <a:ea typeface="Adobe 仿宋 Std R" panose="02020400000000000000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ea typeface="Adobe 仿宋 Std R" panose="02020400000000000000"/>
              </a:rPr>
              <a:t>高延迟低吞吐量</a:t>
            </a:r>
            <a:endParaRPr lang="zh-CN" altLang="en-US" dirty="0">
              <a:ea typeface="Adobe 仿宋 Std R" panose="02020400000000000000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ea typeface="Adobe 仿宋 Std R" panose="02020400000000000000"/>
              </a:rPr>
              <a:t>方案：使用</a:t>
            </a:r>
            <a:r>
              <a:rPr lang="en-US" altLang="zh-CN" dirty="0">
                <a:ea typeface="Adobe 仿宋 Std R" panose="02020400000000000000"/>
              </a:rPr>
              <a:t>SR-IOV</a:t>
            </a:r>
            <a:r>
              <a:rPr lang="zh-CN" altLang="en-US" dirty="0">
                <a:ea typeface="Adobe 仿宋 Std R" panose="02020400000000000000"/>
              </a:rPr>
              <a:t>绕过主机网络栈，使用FPGA来</a:t>
            </a:r>
            <a:r>
              <a:rPr lang="en-US" altLang="zh-CN" dirty="0">
                <a:ea typeface="Adobe 仿宋 Std R" panose="02020400000000000000"/>
              </a:rPr>
              <a:t>offload</a:t>
            </a:r>
            <a:r>
              <a:rPr lang="zh-CN" altLang="en-US" dirty="0">
                <a:ea typeface="Adobe 仿宋 Std R" panose="02020400000000000000"/>
              </a:rPr>
              <a:t> </a:t>
            </a:r>
            <a:r>
              <a:rPr lang="en-US" altLang="zh-CN" dirty="0">
                <a:ea typeface="Adobe 仿宋 Std R" panose="02020400000000000000"/>
              </a:rPr>
              <a:t>SDN</a:t>
            </a:r>
            <a:r>
              <a:rPr lang="zh-CN" altLang="en-US" dirty="0">
                <a:ea typeface="Adobe 仿宋 Std R" panose="02020400000000000000"/>
              </a:rPr>
              <a:t>服务的开销，</a:t>
            </a:r>
            <a:r>
              <a:rPr lang="en-US" altLang="zh-CN" dirty="0">
                <a:ea typeface="Adobe 仿宋 Std R" panose="02020400000000000000"/>
              </a:rPr>
              <a:t>VFP</a:t>
            </a:r>
            <a:endParaRPr lang="en-US" altLang="zh-CN" dirty="0">
              <a:ea typeface="Adobe 仿宋 Std R" panose="02020400000000000000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ea typeface="Adobe 仿宋 Std R" panose="02020400000000000000"/>
              </a:rPr>
              <a:t>来做控制面</a:t>
            </a:r>
            <a:endParaRPr lang="en-US" altLang="zh-CN" dirty="0">
              <a:ea typeface="Adobe 仿宋 Std R" panose="020204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a typeface="Adobe 仿宋 Std R" panose="02020400000000000000"/>
                <a:sym typeface="+mn-ea"/>
              </a:rPr>
              <a:t>Azure Accelerated Networking: SmartNICs in the Public Cloud</a:t>
            </a:r>
            <a:endParaRPr dirty="0">
              <a:ea typeface="Adobe 仿宋 Std R" panose="0202040000000000000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2575" y="1200785"/>
            <a:ext cx="8666480" cy="2999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dirty="0">
                <a:ea typeface="Adobe 仿宋 Std R" panose="02020400000000000000"/>
              </a:rPr>
              <a:t>术语：</a:t>
            </a:r>
            <a:endParaRPr lang="zh-CN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Adobe 仿宋 Std R" panose="02020400000000000000"/>
                <a:sym typeface="+mn-ea"/>
              </a:rPr>
              <a:t>FPGA</a:t>
            </a:r>
            <a:r>
              <a:rPr lang="en-US" altLang="zh-CN" dirty="0">
                <a:ea typeface="Adobe 仿宋 Std R" panose="02020400000000000000"/>
                <a:sym typeface="+mn-ea"/>
              </a:rPr>
              <a:t>(</a:t>
            </a:r>
            <a:r>
              <a:rPr lang="zh-CN" altLang="en-US" dirty="0">
                <a:ea typeface="Adobe 仿宋 Std R" panose="02020400000000000000"/>
                <a:sym typeface="+mn-ea"/>
              </a:rPr>
              <a:t>Field Programmable Gate Array</a:t>
            </a:r>
            <a:r>
              <a:rPr lang="en-US" altLang="zh-CN" dirty="0">
                <a:ea typeface="Adobe 仿宋 Std R" panose="02020400000000000000"/>
                <a:sym typeface="+mn-ea"/>
              </a:rPr>
              <a:t>)</a:t>
            </a:r>
            <a:r>
              <a:rPr lang="zh-CN" altLang="en-US" dirty="0">
                <a:ea typeface="Adobe 仿宋 Std R" panose="02020400000000000000"/>
                <a:sym typeface="+mn-ea"/>
              </a:rPr>
              <a:t>：现场可编程逻辑门阵列</a:t>
            </a:r>
            <a:r>
              <a:rPr lang="en-US" altLang="zh-CN" dirty="0">
                <a:ea typeface="Adobe 仿宋 Std R" panose="02020400000000000000"/>
                <a:sym typeface="+mn-ea"/>
              </a:rPr>
              <a:t>,作为专用集成电</a:t>
            </a:r>
            <a:endParaRPr lang="en-US" altLang="zh-CN" dirty="0">
              <a:ea typeface="Adobe 仿宋 Std R" panose="02020400000000000000"/>
              <a:sym typeface="+mn-ea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ea typeface="Adobe 仿宋 Std R" panose="02020400000000000000"/>
                <a:sym typeface="+mn-ea"/>
              </a:rPr>
              <a:t>    路领域中的一种半定制电路而出现的，既解决了定制电路的不足，又克服了原有可</a:t>
            </a:r>
            <a:endParaRPr lang="en-US" altLang="zh-CN" dirty="0">
              <a:ea typeface="Adobe 仿宋 Std R" panose="02020400000000000000"/>
              <a:sym typeface="+mn-ea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ea typeface="Adobe 仿宋 Std R" panose="02020400000000000000"/>
                <a:sym typeface="+mn-ea"/>
              </a:rPr>
              <a:t>    编程器件门电路数有限的缺点(</a:t>
            </a:r>
            <a:r>
              <a:rPr lang="zh-CN" altLang="en-US" dirty="0">
                <a:ea typeface="Adobe 仿宋 Std R" panose="02020400000000000000"/>
                <a:sym typeface="+mn-ea"/>
              </a:rPr>
              <a:t>兼顾了性能和可编程性</a:t>
            </a:r>
            <a:r>
              <a:rPr lang="en-US" altLang="zh-CN" dirty="0">
                <a:ea typeface="Adobe 仿宋 Std R" panose="02020400000000000000"/>
                <a:sym typeface="+mn-ea"/>
              </a:rPr>
              <a:t>)</a:t>
            </a:r>
            <a:endParaRPr lang="en-US" altLang="zh-CN" dirty="0">
              <a:ea typeface="Adobe 仿宋 Std R" panose="02020400000000000000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Adobe 仿宋 Std R" panose="02020400000000000000"/>
                <a:sym typeface="+mn-ea"/>
              </a:rPr>
              <a:t>VFP(Virtual Filtering Platform)</a:t>
            </a:r>
            <a:r>
              <a:rPr lang="zh-CN" altLang="en-US" dirty="0">
                <a:ea typeface="Adobe 仿宋 Std R" panose="02020400000000000000"/>
                <a:sym typeface="+mn-ea"/>
              </a:rPr>
              <a:t>：类似于</a:t>
            </a:r>
            <a:r>
              <a:rPr lang="en-US" altLang="zh-CN" dirty="0">
                <a:ea typeface="Adobe 仿宋 Std R" panose="02020400000000000000"/>
                <a:sym typeface="+mn-ea"/>
              </a:rPr>
              <a:t>Open vSwitch</a:t>
            </a:r>
            <a:r>
              <a:rPr lang="zh-CN" altLang="en-US" dirty="0">
                <a:ea typeface="Adobe 仿宋 Std R" panose="02020400000000000000"/>
                <a:sym typeface="+mn-ea"/>
              </a:rPr>
              <a:t>，</a:t>
            </a:r>
            <a:r>
              <a:rPr lang="en-US" altLang="zh-CN" dirty="0">
                <a:ea typeface="Adobe 仿宋 Std R" panose="02020400000000000000"/>
                <a:sym typeface="+mn-ea"/>
              </a:rPr>
              <a:t>Microsoft Azure</a:t>
            </a:r>
            <a:r>
              <a:rPr lang="zh-CN" altLang="en-US" dirty="0">
                <a:ea typeface="Adobe 仿宋 Std R" panose="02020400000000000000"/>
                <a:sym typeface="+mn-ea"/>
              </a:rPr>
              <a:t>上使用的</a:t>
            </a:r>
            <a:endParaRPr lang="zh-CN" altLang="en-US" dirty="0">
              <a:ea typeface="Adobe 仿宋 Std R" panose="02020400000000000000"/>
              <a:sym typeface="+mn-ea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ea typeface="Adobe 仿宋 Std R" panose="02020400000000000000"/>
                <a:sym typeface="+mn-ea"/>
              </a:rPr>
              <a:t>    虚拟交换机，由微软在</a:t>
            </a:r>
            <a:r>
              <a:rPr lang="en-US" altLang="zh-CN" dirty="0">
                <a:ea typeface="Adobe 仿宋 Std R" panose="02020400000000000000"/>
                <a:sym typeface="+mn-ea"/>
              </a:rPr>
              <a:t>2012</a:t>
            </a:r>
            <a:r>
              <a:rPr lang="zh-CN" altLang="en-US" dirty="0">
                <a:ea typeface="Adobe 仿宋 Std R" panose="02020400000000000000"/>
                <a:sym typeface="+mn-ea"/>
              </a:rPr>
              <a:t>年发布</a:t>
            </a:r>
            <a:endParaRPr lang="zh-CN" altLang="en-US" dirty="0">
              <a:ea typeface="Adobe 仿宋 Std R" panose="02020400000000000000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Adobe 仿宋 Std R" panose="02020400000000000000"/>
                <a:sym typeface="+mn-ea"/>
              </a:rPr>
              <a:t>GFT(Generic Flow Table)</a:t>
            </a:r>
            <a:r>
              <a:rPr lang="zh-CN" altLang="en-US" dirty="0">
                <a:ea typeface="Adobe 仿宋 Std R" panose="02020400000000000000"/>
                <a:sym typeface="+mn-ea"/>
              </a:rPr>
              <a:t>：通用流表，存放流表项（流</a:t>
            </a:r>
            <a:r>
              <a:rPr lang="en-US" altLang="zh-CN" dirty="0">
                <a:ea typeface="Adobe 仿宋 Std R" panose="02020400000000000000"/>
                <a:sym typeface="+mn-ea"/>
              </a:rPr>
              <a:t>-&gt;</a:t>
            </a:r>
            <a:r>
              <a:rPr lang="zh-CN" altLang="en-US" dirty="0">
                <a:ea typeface="Adobe 仿宋 Std R" panose="02020400000000000000"/>
                <a:sym typeface="+mn-ea"/>
              </a:rPr>
              <a:t>策略</a:t>
            </a:r>
            <a:r>
              <a:rPr lang="zh-CN" altLang="en-US" dirty="0">
                <a:ea typeface="Adobe 仿宋 Std R" panose="02020400000000000000"/>
                <a:sym typeface="+mn-ea"/>
              </a:rPr>
              <a:t>）</a:t>
            </a:r>
            <a:endParaRPr lang="en-US" altLang="zh-CN" dirty="0">
              <a:ea typeface="Adobe 仿宋 Std R" panose="0202040000000000000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a typeface="Adobe 仿宋 Std R" panose="02020400000000000000"/>
                <a:sym typeface="+mn-ea"/>
              </a:rPr>
              <a:t>Azure Accelerated Networking: SmartNICs in the Public Cloud</a:t>
            </a:r>
            <a:endParaRPr dirty="0">
              <a:ea typeface="Adobe 仿宋 Std R" panose="0202040000000000000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80" y="1696720"/>
            <a:ext cx="8815705" cy="3344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a typeface="Adobe 仿宋 Std R" panose="02020400000000000000"/>
                <a:sym typeface="+mn-ea"/>
              </a:rPr>
              <a:t>Azure Accelerated Networking: SmartNICs in the Public Cloud</a:t>
            </a:r>
            <a:endParaRPr dirty="0">
              <a:ea typeface="Adobe 仿宋 Std R" panose="0202040000000000000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2388" r="3952"/>
          <a:stretch>
            <a:fillRect/>
          </a:stretch>
        </p:blipFill>
        <p:spPr>
          <a:xfrm>
            <a:off x="113030" y="2351405"/>
            <a:ext cx="4949825" cy="2851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a typeface="Adobe 仿宋 Std R" panose="02020400000000000000"/>
                <a:sym typeface="+mn-ea"/>
              </a:rPr>
              <a:t>Azure Accelerated Networking: SmartNICs in the Public Cloud</a:t>
            </a:r>
            <a:endParaRPr dirty="0">
              <a:ea typeface="Adobe 仿宋 Std R" panose="0202040000000000000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690" y="1358265"/>
            <a:ext cx="6939280" cy="4429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6323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Adobe 仿宋 Std R" panose="02020400000000000000"/>
                <a:sym typeface="+mn-ea"/>
              </a:rPr>
              <a:t>Swarm</a:t>
            </a:r>
            <a:r>
              <a:rPr lang="zh-CN" altLang="en-US" dirty="0">
                <a:ea typeface="Adobe 仿宋 Std R" panose="02020400000000000000"/>
                <a:sym typeface="+mn-ea"/>
              </a:rPr>
              <a:t>容器</a:t>
            </a:r>
            <a:r>
              <a:rPr lang="en-US" altLang="zh-CN" dirty="0">
                <a:ea typeface="Adobe 仿宋 Std R" panose="02020400000000000000"/>
                <a:sym typeface="+mn-ea"/>
              </a:rPr>
              <a:t>RDMA</a:t>
            </a:r>
            <a:r>
              <a:rPr lang="zh-CN" altLang="en-US" dirty="0">
                <a:ea typeface="Adobe 仿宋 Std R" panose="02020400000000000000"/>
                <a:sym typeface="+mn-ea"/>
              </a:rPr>
              <a:t>操作抓包结果</a:t>
            </a:r>
            <a:endParaRPr lang="zh-CN" altLang="en-US" dirty="0">
              <a:latin typeface="+mn-ea"/>
              <a:ea typeface="Adobe 仿宋 Std R" panose="02020400000000000000"/>
              <a:sym typeface="+mn-ea"/>
            </a:endParaRPr>
          </a:p>
        </p:txBody>
      </p:sp>
      <p:pic>
        <p:nvPicPr>
          <p:cNvPr id="3" name="图片 2" descr="1572921613026"/>
          <p:cNvPicPr>
            <a:picLocks noChangeAspect="1"/>
          </p:cNvPicPr>
          <p:nvPr/>
        </p:nvPicPr>
        <p:blipFill>
          <a:blip r:embed="rId1"/>
          <a:srcRect l="63216" r="939" b="12367"/>
          <a:stretch>
            <a:fillRect/>
          </a:stretch>
        </p:blipFill>
        <p:spPr>
          <a:xfrm>
            <a:off x="446405" y="991235"/>
            <a:ext cx="8129270" cy="4875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827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a typeface="Adobe 仿宋 Std R" panose="02020400000000000000"/>
                <a:sym typeface="+mn-ea"/>
              </a:rPr>
              <a:t>Azure Accelerated Networking: SmartNICs in the Public Cloud</a:t>
            </a:r>
            <a:endParaRPr dirty="0">
              <a:ea typeface="Adobe 仿宋 Std R" panose="0202040000000000000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405" y="697230"/>
            <a:ext cx="4312920" cy="57296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t="11077"/>
          <a:stretch>
            <a:fillRect/>
          </a:stretch>
        </p:blipFill>
        <p:spPr>
          <a:xfrm>
            <a:off x="5447665" y="2315845"/>
            <a:ext cx="3009900" cy="10909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450" y="784225"/>
            <a:ext cx="2987040" cy="15316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 l="3071" t="3104" r="3452"/>
          <a:stretch>
            <a:fillRect/>
          </a:stretch>
        </p:blipFill>
        <p:spPr>
          <a:xfrm>
            <a:off x="5300980" y="3126740"/>
            <a:ext cx="3421380" cy="3528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ac3ac5c8-9f7a-4fd9-a8f1-2a7084797a82}"/>
</p:tagLst>
</file>

<file path=ppt/theme/theme1.xml><?xml version="1.0" encoding="utf-8"?>
<a:theme xmlns:a="http://schemas.openxmlformats.org/drawingml/2006/main" name="自定义设计方案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dirty="0">
            <a:ea typeface="Adobe 仿宋 Std R" panose="0202040000000000000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2653</Words>
  <Application>WPS 演示</Application>
  <PresentationFormat>全屏显示(4:3)</PresentationFormat>
  <Paragraphs>143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宋体</vt:lpstr>
      <vt:lpstr>Wingdings</vt:lpstr>
      <vt:lpstr>Adobe 仿宋 Std R</vt:lpstr>
      <vt:lpstr>Adobe 仿宋 Std R</vt:lpstr>
      <vt:lpstr>仿宋</vt:lpstr>
      <vt:lpstr>黑体</vt:lpstr>
      <vt:lpstr>微软雅黑</vt:lpstr>
      <vt:lpstr>Arial Unicode MS</vt:lpstr>
      <vt:lpstr>等线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 jiangsu</dc:creator>
  <cp:lastModifiedBy>星星.</cp:lastModifiedBy>
  <cp:revision>875</cp:revision>
  <dcterms:created xsi:type="dcterms:W3CDTF">2018-07-23T08:57:00Z</dcterms:created>
  <dcterms:modified xsi:type="dcterms:W3CDTF">2019-11-17T01:05:32Z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