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306" r:id="rId3"/>
    <p:sldId id="407" r:id="rId4"/>
    <p:sldId id="396" r:id="rId6"/>
    <p:sldId id="408" r:id="rId7"/>
    <p:sldId id="410" r:id="rId8"/>
    <p:sldId id="409" r:id="rId9"/>
    <p:sldId id="411" r:id="rId10"/>
    <p:sldId id="413" r:id="rId11"/>
    <p:sldId id="414" r:id="rId12"/>
    <p:sldId id="417" r:id="rId13"/>
    <p:sldId id="453" r:id="rId14"/>
    <p:sldId id="415" r:id="rId15"/>
    <p:sldId id="416" r:id="rId16"/>
    <p:sldId id="406" r:id="rId17"/>
    <p:sldId id="454" r:id="rId18"/>
    <p:sldId id="399" r:id="rId19"/>
    <p:sldId id="469" r:id="rId20"/>
    <p:sldId id="400" r:id="rId21"/>
    <p:sldId id="401" r:id="rId22"/>
    <p:sldId id="402" r:id="rId23"/>
    <p:sldId id="403" r:id="rId24"/>
    <p:sldId id="465" r:id="rId25"/>
    <p:sldId id="466" r:id="rId26"/>
    <p:sldId id="404" r:id="rId27"/>
    <p:sldId id="40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 jiangsu" initials="d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07"/>
    <a:srgbClr val="E3E818"/>
    <a:srgbClr val="FBDE05"/>
    <a:srgbClr val="FFCC00"/>
    <a:srgbClr val="5F5F5F"/>
    <a:srgbClr val="000099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 autoAdjust="0"/>
    <p:restoredTop sz="96387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pos="2953"/>
        <p:guide orient="horz" pos="2146"/>
      </p:guideLst>
    </p:cSldViewPr>
  </p:slideViewPr>
  <p:outlineViewPr>
    <p:cViewPr>
      <p:scale>
        <a:sx n="33" d="100"/>
        <a:sy n="33" d="100"/>
      </p:scale>
      <p:origin x="0" y="-12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33E-581F-4575-B5C3-5D0D2CE63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C523-826D-43E6-B1FE-8251B844D7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2AD01-BCF8-45C2-9E63-F1B8798A36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E6D2-95B6-4067-BF0C-18EC69DF43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节点故障是很常见的，本身不是问题，但是在节点故障后的恢复机制中，有一些</a:t>
            </a:r>
            <a:r>
              <a:rPr lang="en-US" altLang="zh-CN"/>
              <a:t>bug</a:t>
            </a:r>
            <a:r>
              <a:rPr lang="zh-CN" altLang="en-US"/>
              <a:t>会导致系统崩溃，而这样的</a:t>
            </a:r>
            <a:r>
              <a:rPr lang="en-US" altLang="zh-CN"/>
              <a:t>bug</a:t>
            </a:r>
            <a:r>
              <a:rPr lang="zh-CN" altLang="en-US"/>
              <a:t>又很难检测出来。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node1</a:t>
            </a:r>
            <a:r>
              <a:rPr lang="zh-CN" altLang="en-US"/>
              <a:t>在</a:t>
            </a:r>
            <a:r>
              <a:rPr lang="en-US" altLang="zh-CN"/>
              <a:t>doneCommit</a:t>
            </a:r>
            <a:r>
              <a:rPr lang="zh-CN" altLang="en-US"/>
              <a:t>后挂，那么</a:t>
            </a:r>
            <a:r>
              <a:rPr lang="en-US" altLang="zh-CN"/>
              <a:t>attempt_1</a:t>
            </a:r>
            <a:r>
              <a:rPr lang="zh-CN" altLang="en-US"/>
              <a:t>会被成功提交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node1</a:t>
            </a:r>
            <a:r>
              <a:rPr lang="zh-CN" altLang="en-US"/>
              <a:t>在</a:t>
            </a:r>
            <a:r>
              <a:rPr lang="en-US" altLang="zh-CN"/>
              <a:t>commitPending</a:t>
            </a:r>
            <a:r>
              <a:rPr lang="zh-CN" altLang="en-US"/>
              <a:t>前挂掉，</a:t>
            </a:r>
            <a:r>
              <a:rPr lang="en-US" altLang="zh-CN"/>
              <a:t>recovery</a:t>
            </a:r>
            <a:r>
              <a:rPr lang="zh-CN" altLang="en-US"/>
              <a:t>会</a:t>
            </a:r>
            <a:r>
              <a:rPr lang="en-US" altLang="zh-CN"/>
              <a:t>fork</a:t>
            </a:r>
            <a:r>
              <a:rPr lang="zh-CN" altLang="en-US"/>
              <a:t>另外一个</a:t>
            </a:r>
            <a:r>
              <a:rPr lang="en-US" altLang="zh-CN"/>
              <a:t>attempt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代码是在第</a:t>
            </a:r>
            <a:r>
              <a:rPr lang="en-US" altLang="zh-CN"/>
              <a:t>5</a:t>
            </a:r>
            <a:r>
              <a:rPr lang="zh-CN" altLang="en-US"/>
              <a:t>步后执行的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dirty="0">
                <a:ea typeface="Adobe 仿宋 Std R" panose="02020400000000000000"/>
                <a:sym typeface="+mn-ea"/>
              </a:rPr>
              <a:t>1. Two </a:t>
            </a:r>
            <a:r>
              <a:rPr dirty="0">
                <a:ea typeface="Adobe 仿宋 Std R" panose="02020400000000000000"/>
                <a:sym typeface="+mn-ea"/>
              </a:rPr>
              <a:t>variables are related if they appear in a same runtime log instance</a:t>
            </a:r>
            <a:endParaRPr dirty="0">
              <a:ea typeface="Adobe 仿宋 Std R" panose="02020400000000000000"/>
              <a:sym typeface="+mn-ea"/>
            </a:endParaRPr>
          </a:p>
          <a:p>
            <a:r>
              <a:rPr lang="en-US" dirty="0">
                <a:ea typeface="Adobe 仿宋 Std R" panose="02020400000000000000"/>
                <a:sym typeface="+mn-ea"/>
              </a:rPr>
              <a:t>1. We could easily identify node referencing variables (and their runtime values) from runtime logs</a:t>
            </a:r>
            <a:endParaRPr lang="en-US" dirty="0">
              <a:ea typeface="Adobe 仿宋 Std R" panose="02020400000000000000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dirty="0">
                <a:ea typeface="Adobe 仿宋 Std R" panose="02020400000000000000"/>
                <a:sym typeface="+mn-ea"/>
              </a:rPr>
              <a:t>1. Two </a:t>
            </a:r>
            <a:r>
              <a:rPr dirty="0">
                <a:ea typeface="Adobe 仿宋 Std R" panose="02020400000000000000"/>
                <a:sym typeface="+mn-ea"/>
              </a:rPr>
              <a:t>variables are related if they appear in a same runtime log instance</a:t>
            </a:r>
            <a:endParaRPr dirty="0">
              <a:ea typeface="Adobe 仿宋 Std R" panose="02020400000000000000"/>
              <a:sym typeface="+mn-ea"/>
            </a:endParaRPr>
          </a:p>
          <a:p>
            <a:r>
              <a:rPr lang="en-US" dirty="0">
                <a:ea typeface="Adobe 仿宋 Std R" panose="02020400000000000000"/>
                <a:sym typeface="+mn-ea"/>
              </a:rPr>
              <a:t>1. We could easily identify node referencing variables (and their runtime values) from runtime logs</a:t>
            </a:r>
            <a:endParaRPr lang="en-US" dirty="0">
              <a:ea typeface="Adobe 仿宋 Std R" panose="02020400000000000000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3</a:t>
            </a:r>
            <a:endParaRPr lang="en-US"/>
          </a:p>
          <a:p>
            <a:r>
              <a:rPr lang="zh-CN" altLang="en-US"/>
              <a:t>日志分析得到</a:t>
            </a:r>
            <a:r>
              <a:rPr lang="en-US" altLang="zh-CN"/>
              <a:t>meta-info</a:t>
            </a:r>
            <a:endParaRPr lang="en-US" altLang="zh-CN"/>
          </a:p>
          <a:p>
            <a:r>
              <a:rPr lang="zh-CN" altLang="en-US"/>
              <a:t>根据</a:t>
            </a:r>
            <a:r>
              <a:rPr lang="en-US" altLang="zh-CN"/>
              <a:t>meta-info</a:t>
            </a:r>
            <a:r>
              <a:rPr lang="zh-CN" altLang="en-US"/>
              <a:t>去代码里，找到</a:t>
            </a:r>
            <a:r>
              <a:rPr lang="en-US" altLang="zh-CN"/>
              <a:t>meta-info type</a:t>
            </a:r>
            <a:r>
              <a:rPr lang="zh-CN" altLang="en-US"/>
              <a:t>，以及</a:t>
            </a:r>
            <a:r>
              <a:rPr lang="en-US" altLang="zh-CN"/>
              <a:t>Static Crash Point</a:t>
            </a:r>
            <a:endParaRPr lang="en-US" altLang="zh-CN"/>
          </a:p>
          <a:p>
            <a:r>
              <a:rPr lang="en-US" altLang="zh-CN"/>
              <a:t>Profiler</a:t>
            </a:r>
            <a:r>
              <a:rPr lang="zh-CN" altLang="en-US"/>
              <a:t>通过类似代理的方法，在静态点前打印调用栈</a:t>
            </a:r>
            <a:r>
              <a:rPr lang="en-US" altLang="zh-CN"/>
              <a:t>---Thread.currentThread().getStackTrace()</a:t>
            </a:r>
            <a:endParaRPr lang="en-US" altLang="zh-CN"/>
          </a:p>
          <a:p>
            <a:r>
              <a:rPr lang="en-US" altLang="zh-CN"/>
              <a:t>Online Logs</a:t>
            </a:r>
            <a:r>
              <a:rPr lang="zh-CN" altLang="en-US"/>
              <a:t>收集每个节点的日志，并进行分析</a:t>
            </a:r>
            <a:endParaRPr lang="en-US" altLang="zh-CN"/>
          </a:p>
          <a:p>
            <a:r>
              <a:rPr lang="en-US"/>
              <a:t>trigger</a:t>
            </a:r>
            <a:r>
              <a:rPr lang="zh-CN" altLang="en-US"/>
              <a:t>：</a:t>
            </a:r>
            <a:r>
              <a:rPr lang="en-US" altLang="zh-CN"/>
              <a:t>Profiler</a:t>
            </a:r>
            <a:r>
              <a:rPr lang="zh-CN" altLang="en-US"/>
              <a:t>是运行在各个节点的。</a:t>
            </a:r>
            <a:r>
              <a:rPr lang="en-US" altLang="zh-CN"/>
              <a:t>id</a:t>
            </a:r>
            <a:r>
              <a:rPr lang="zh-CN" altLang="en-US"/>
              <a:t>是</a:t>
            </a:r>
            <a:r>
              <a:rPr lang="en-US" altLang="zh-CN"/>
              <a:t>meta-info</a:t>
            </a:r>
            <a:r>
              <a:rPr lang="zh-CN" altLang="en-US"/>
              <a:t>的值，</a:t>
            </a:r>
            <a:r>
              <a:rPr lang="en-US" altLang="zh-CN"/>
              <a:t>center</a:t>
            </a:r>
            <a:r>
              <a:rPr lang="zh-CN" altLang="en-US"/>
              <a:t>通过它可以去查到要宕掉的节点</a:t>
            </a:r>
            <a:r>
              <a:rPr lang="zh-CN" altLang="en-US"/>
              <a:t>。</a:t>
            </a:r>
            <a:endParaRPr lang="en-US"/>
          </a:p>
          <a:p>
            <a:endParaRPr lang="en-US"/>
          </a:p>
          <a:p>
            <a:r>
              <a:rPr lang="en-US"/>
              <a:t>Dynamic Crash Points</a:t>
            </a:r>
            <a:r>
              <a:rPr lang="zh-CN" altLang="en-US"/>
              <a:t>：A dynamic crash point is represented as a tuple of two elements &lt; P,Context &gt;, where P is the program point and Context is the call stack.</a:t>
            </a:r>
            <a:endParaRPr lang="zh-CN" altLang="en-US"/>
          </a:p>
          <a:p>
            <a:r>
              <a:rPr lang="zh-CN" altLang="en-US"/>
              <a:t>我们使用运行时的调用栈来区分执行同一个程序点的上下文。如果同一个程序点执行时的上下文不同，则认为它们是不同的故障点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Static Crash Point Analysis finds out all other metainfo variables in the system by examining the types of existing meta-info variables. Object fields with equivalent types of existing meta-info variables are regarded as meta-info variables.（检查成员变量包含</a:t>
            </a:r>
            <a:r>
              <a:rPr lang="en-US" altLang="zh-CN"/>
              <a:t>meta-info</a:t>
            </a:r>
            <a:r>
              <a:rPr lang="zh-CN" altLang="en-US"/>
              <a:t>变量的类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Profiler runs the given workload to record the dynamic crash points (an executed static crash point with a distinct call stack) at runtime. Those static crash points not executed are discarded.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Profile </a:t>
            </a:r>
            <a:r>
              <a:rPr lang="zh-CN" altLang="en-US"/>
              <a:t>运行任务来记录动态奔溃点。没有被执行的静态点就丢弃掉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ea typeface="Adobe 仿宋 Std R" panose="02020400000000000000"/>
                <a:sym typeface="+mn-ea"/>
              </a:rPr>
              <a:t>Static Crash Point Analysis：</a:t>
            </a:r>
            <a:endParaRPr lang="zh-CN" altLang="en-US" dirty="0">
              <a:ea typeface="Adobe 仿宋 Std R" panose="02020400000000000000"/>
              <a:sym typeface="+mn-ea"/>
            </a:endParaRPr>
          </a:p>
          <a:p>
            <a:r>
              <a:rPr lang="zh-CN" altLang="en-US" dirty="0">
                <a:ea typeface="Adobe 仿宋 Std R" panose="02020400000000000000"/>
                <a:sym typeface="+mn-ea"/>
              </a:rPr>
              <a:t>带</a:t>
            </a:r>
            <a:r>
              <a:rPr lang="en-US" altLang="zh-CN" dirty="0">
                <a:ea typeface="Adobe 仿宋 Std R" panose="02020400000000000000"/>
                <a:sym typeface="+mn-ea"/>
              </a:rPr>
              <a:t>*</a:t>
            </a:r>
            <a:r>
              <a:rPr lang="zh-CN" altLang="en-US" dirty="0">
                <a:ea typeface="Adobe 仿宋 Std R" panose="02020400000000000000"/>
                <a:sym typeface="+mn-ea"/>
              </a:rPr>
              <a:t>的是从日志中分析出来的类型</a:t>
            </a:r>
            <a:endParaRPr lang="zh-CN" altLang="en-US" dirty="0">
              <a:ea typeface="Adobe 仿宋 Std R" panose="02020400000000000000"/>
              <a:sym typeface="+mn-ea"/>
            </a:endParaRPr>
          </a:p>
          <a:p>
            <a:r>
              <a:rPr lang="zh-CN" altLang="en-US" dirty="0">
                <a:ea typeface="Adobe 仿宋 Std R" panose="02020400000000000000"/>
                <a:sym typeface="+mn-ea"/>
              </a:rPr>
              <a:t>不带</a:t>
            </a:r>
            <a:r>
              <a:rPr lang="en-US" altLang="zh-CN" dirty="0">
                <a:ea typeface="Adobe 仿宋 Std R" panose="02020400000000000000"/>
                <a:sym typeface="+mn-ea"/>
              </a:rPr>
              <a:t>*</a:t>
            </a:r>
            <a:r>
              <a:rPr lang="zh-CN" altLang="en-US" dirty="0">
                <a:ea typeface="Adobe 仿宋 Std R" panose="02020400000000000000"/>
                <a:sym typeface="+mn-ea"/>
              </a:rPr>
              <a:t>的是从代码中分析出来的</a:t>
            </a:r>
            <a:endParaRPr lang="zh-CN" altLang="en-US" dirty="0">
              <a:ea typeface="Adobe 仿宋 Std R" panose="02020400000000000000"/>
              <a:sym typeface="+mn-ea"/>
            </a:endParaRPr>
          </a:p>
          <a:p>
            <a:r>
              <a:rPr lang="zh-CN" altLang="en-US" dirty="0">
                <a:ea typeface="Adobe 仿宋 Std R" panose="02020400000000000000"/>
                <a:sym typeface="+mn-ea"/>
              </a:rPr>
              <a:t>通过</a:t>
            </a:r>
            <a:r>
              <a:rPr lang="en-US" altLang="zh-CN" dirty="0">
                <a:ea typeface="Adobe 仿宋 Std R" panose="02020400000000000000"/>
                <a:sym typeface="+mn-ea"/>
              </a:rPr>
              <a:t>putXXX or getXXX </a:t>
            </a:r>
            <a:r>
              <a:rPr lang="zh-CN" altLang="en-US" dirty="0">
                <a:ea typeface="Adobe 仿宋 Std R" panose="02020400000000000000"/>
                <a:sym typeface="+mn-ea"/>
              </a:rPr>
              <a:t>访问成员变量</a:t>
            </a:r>
            <a:endParaRPr lang="zh-CN" altLang="en-US" dirty="0">
              <a:ea typeface="Adobe 仿宋 Std R" panose="02020400000000000000"/>
              <a:sym typeface="+mn-ea"/>
            </a:endParaRPr>
          </a:p>
          <a:p>
            <a:r>
              <a:rPr lang="en-US" altLang="zh-CN" dirty="0">
                <a:ea typeface="Adobe 仿宋 Std R" panose="02020400000000000000"/>
                <a:sym typeface="+mn-ea"/>
              </a:rPr>
              <a:t>before or after  </a:t>
            </a:r>
            <a:r>
              <a:rPr lang="zh-CN" altLang="en-US" dirty="0">
                <a:ea typeface="Adobe 仿宋 Std R" panose="02020400000000000000"/>
                <a:sym typeface="+mn-ea"/>
              </a:rPr>
              <a:t>就是</a:t>
            </a:r>
            <a:r>
              <a:rPr lang="zh-CN" altLang="en-US" dirty="0">
                <a:ea typeface="Adobe 仿宋 Std R" panose="02020400000000000000"/>
                <a:sym typeface="+mn-ea"/>
              </a:rPr>
              <a:t>静态</a:t>
            </a:r>
            <a:r>
              <a:rPr lang="en-US" altLang="zh-CN" dirty="0">
                <a:ea typeface="Adobe 仿宋 Std R" panose="02020400000000000000"/>
                <a:sym typeface="+mn-ea"/>
              </a:rPr>
              <a:t>Crash Point</a:t>
            </a:r>
            <a:endParaRPr lang="en-US" dirty="0">
              <a:ea typeface="Adobe 仿宋 Std R" panose="02020400000000000000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本文作者发现，只要在故障点插入宕机事件，就可以有效地触发潜在的</a:t>
            </a:r>
            <a:r>
              <a:rPr lang="en-US" altLang="zh-CN"/>
              <a:t>bug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4.4.1</a:t>
            </a:r>
            <a:endParaRPr lang="zh-CN" altLang="en-US"/>
          </a:p>
          <a:p>
            <a:r>
              <a:rPr lang="zh-CN" altLang="en-US">
                <a:sym typeface="+mn-ea"/>
              </a:rPr>
              <a:t>在运行任务时，随机选择一个时间点和一个节点，插入一个故障事件，每个系统运行</a:t>
            </a:r>
            <a:r>
              <a:rPr lang="en-US" altLang="zh-CN">
                <a:sym typeface="+mn-ea"/>
              </a:rPr>
              <a:t>3000</a:t>
            </a:r>
            <a:r>
              <a:rPr lang="zh-CN" altLang="en-US">
                <a:sym typeface="+mn-ea"/>
              </a:rPr>
              <a:t>次测试</a:t>
            </a:r>
            <a:endParaRPr lang="zh-CN" altLang="en-US"/>
          </a:p>
          <a:p>
            <a:r>
              <a:rPr lang="zh-CN" altLang="en-US">
                <a:sym typeface="+mn-ea"/>
              </a:rPr>
              <a:t>一共发现了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bug(14</a:t>
            </a:r>
            <a:r>
              <a:rPr lang="zh-CN" altLang="en-US">
                <a:sym typeface="+mn-ea"/>
              </a:rPr>
              <a:t>次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，发现的</a:t>
            </a:r>
            <a:r>
              <a:rPr lang="en-US" altLang="zh-CN">
                <a:sym typeface="+mn-ea"/>
              </a:rPr>
              <a:t>bug CrashTuner</a:t>
            </a:r>
            <a:r>
              <a:rPr lang="zh-CN" altLang="en-US">
                <a:sym typeface="+mn-ea"/>
              </a:rPr>
              <a:t>都能发现</a:t>
            </a:r>
            <a:endParaRPr lang="en-US" altLang="zh-CN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都是在启动一个新的节点的时候发生的，因为启动节点是个耗时操作，随机故障注入方法在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触发事件窗口比较大的情况下会有比较大的命中率</a:t>
            </a:r>
            <a:endParaRPr lang="zh-CN" altLang="en-US"/>
          </a:p>
          <a:p>
            <a:r>
              <a:rPr lang="zh-CN" altLang="en-US">
                <a:sym typeface="+mn-ea"/>
              </a:rPr>
              <a:t>平均找到一个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花费了</a:t>
            </a:r>
            <a:r>
              <a:rPr lang="en-US" altLang="zh-CN">
                <a:sym typeface="+mn-ea"/>
              </a:rPr>
              <a:t>17.03</a:t>
            </a:r>
            <a:r>
              <a:rPr lang="zh-CN" altLang="en-US">
                <a:sym typeface="+mn-ea"/>
              </a:rPr>
              <a:t>个小时，如果不计算重复发现的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，每个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的发现需要花费</a:t>
            </a:r>
            <a:r>
              <a:rPr lang="en-US" altLang="zh-CN">
                <a:sym typeface="+mn-ea"/>
              </a:rPr>
              <a:t>90.83</a:t>
            </a:r>
            <a:r>
              <a:rPr lang="zh-CN" altLang="en-US">
                <a:sym typeface="+mn-ea"/>
              </a:rPr>
              <a:t>小时</a:t>
            </a:r>
            <a:endParaRPr lang="zh-CN" altLang="en-US"/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CrashTuner</a:t>
            </a:r>
            <a:r>
              <a:rPr lang="zh-CN" altLang="en-US">
                <a:sym typeface="+mn-ea"/>
              </a:rPr>
              <a:t>每</a:t>
            </a:r>
            <a:r>
              <a:rPr lang="en-US" altLang="zh-CN">
                <a:sym typeface="+mn-ea"/>
              </a:rPr>
              <a:t>1.7</a:t>
            </a:r>
            <a:r>
              <a:rPr lang="zh-CN" altLang="en-US">
                <a:sym typeface="+mn-ea"/>
              </a:rPr>
              <a:t>个小时就能发现一个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，效率更高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4.4.2</a:t>
            </a:r>
            <a:endParaRPr lang="zh-CN" altLang="en-US"/>
          </a:p>
          <a:p>
            <a:r>
              <a:rPr lang="zh-CN" altLang="en-US">
                <a:sym typeface="+mn-ea"/>
              </a:rPr>
              <a:t>找到了一个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，平均找到一个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花费24.15小时</a:t>
            </a:r>
            <a:endParaRPr lang="zh-CN" altLang="en-US"/>
          </a:p>
          <a:p>
            <a:r>
              <a:rPr lang="en-US" altLang="zh-CN">
                <a:sym typeface="+mn-ea"/>
              </a:rPr>
              <a:t>CrashTuner</a:t>
            </a:r>
            <a:r>
              <a:rPr lang="zh-CN" altLang="en-US">
                <a:sym typeface="+mn-ea"/>
              </a:rPr>
              <a:t>也能找到这个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，并且能找到其他更多的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，比较实际的故障点比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点要多多了</a:t>
            </a:r>
            <a:endParaRPr lang="zh-CN" altLang="en-US"/>
          </a:p>
          <a:p>
            <a:r>
              <a:rPr lang="zh-CN" altLang="en-US">
                <a:sym typeface="+mn-ea"/>
              </a:rPr>
              <a:t>还有一个有意思的事情，在查看日志的时候，发现在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故障注入测试时，其实发生了很多的异常，但这些异常都被系统处理了，原因：一般情况下，开发者都有处理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操作异常的习惯</a:t>
            </a:r>
            <a:endParaRPr lang="zh-CN" altLang="en-US"/>
          </a:p>
          <a:p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故障注入实际并不是很有效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在分布式系统，节点的故障一般可以通过系统的容错机制来恢复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4.4.2</a:t>
            </a:r>
            <a:endParaRPr lang="zh-CN" altLang="en-US"/>
          </a:p>
          <a:p>
            <a:r>
              <a:rPr lang="zh-CN">
                <a:sym typeface="+mn-ea"/>
              </a:rPr>
              <a:t>访问点的数量下降了</a:t>
            </a:r>
            <a:endParaRPr lang="zh-CN">
              <a:sym typeface="+mn-ea"/>
            </a:endParaRPr>
          </a:p>
          <a:p>
            <a:endParaRPr lang="zh-CN"/>
          </a:p>
          <a:p>
            <a:r>
              <a:rPr lang="zh-CN"/>
              <a:t>CrashTuner测试各个系统花费的时间。性能不错，分析阶段在</a:t>
            </a:r>
            <a:r>
              <a:rPr lang="en-US" altLang="zh-CN"/>
              <a:t>5</a:t>
            </a:r>
            <a:r>
              <a:rPr lang="zh-CN" altLang="en-US"/>
              <a:t>分钟内完成，</a:t>
            </a:r>
            <a:r>
              <a:rPr lang="en-US" altLang="zh-CN"/>
              <a:t>Hadpoop2</a:t>
            </a:r>
            <a:r>
              <a:rPr lang="zh-CN" altLang="en-US"/>
              <a:t>测试所有动态故障点用了</a:t>
            </a:r>
            <a:r>
              <a:rPr lang="en-US" altLang="zh-CN"/>
              <a:t>17.22</a:t>
            </a:r>
            <a:r>
              <a:rPr lang="zh-CN" altLang="en-US"/>
              <a:t>小时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这篇论文说了什么呢？</a:t>
            </a:r>
            <a:endParaRPr lang="zh-CN" altLang="en-US"/>
          </a:p>
          <a:p>
            <a:r>
              <a:rPr lang="zh-CN" altLang="en-US"/>
              <a:t>发现了一个规律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贡献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en-US">
                <a:sym typeface="+mn-ea"/>
              </a:rPr>
              <a:t>3.1 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丢弃了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种成员变量的引用：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： 只在类的构造方法中设置的成员变量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： 没有被使用的</a:t>
            </a:r>
            <a:r>
              <a:rPr lang="en-US" altLang="zh-CN">
                <a:sym typeface="+mn-ea"/>
              </a:rPr>
              <a:t>read reference</a:t>
            </a:r>
            <a:r>
              <a:rPr lang="zh-CN" altLang="en-US">
                <a:sym typeface="+mn-ea"/>
              </a:rPr>
              <a:t>或只用在日志中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： 在使用前有经过</a:t>
            </a:r>
            <a:r>
              <a:rPr lang="en-US" altLang="zh-CN">
                <a:sym typeface="+mn-ea"/>
              </a:rPr>
              <a:t>sanity check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read reference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一共减少了</a:t>
            </a:r>
            <a:r>
              <a:rPr lang="en-US" altLang="zh-CN">
                <a:sym typeface="+mn-ea"/>
              </a:rPr>
              <a:t>3.76</a:t>
            </a:r>
            <a:r>
              <a:rPr lang="zh-CN" altLang="en-US">
                <a:sym typeface="+mn-ea"/>
              </a:rPr>
              <a:t>倍的故障点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被丢弃掉的故障点中没有发现</a:t>
            </a:r>
            <a:r>
              <a:rPr lang="en-US" altLang="zh-CN">
                <a:sym typeface="+mn-ea"/>
              </a:rPr>
              <a:t>bug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4.4</a:t>
            </a:r>
            <a:endParaRPr lang="en-US" altLang="zh-CN">
              <a:sym typeface="+mn-ea"/>
            </a:endParaRPr>
          </a:p>
          <a:p>
            <a:r>
              <a:rPr lang="en-US" altLang="zh-CN"/>
              <a:t>CrashTuner</a:t>
            </a:r>
            <a:r>
              <a:rPr lang="zh-CN" altLang="en-US"/>
              <a:t>使用</a:t>
            </a:r>
            <a:r>
              <a:rPr lang="en-US" altLang="zh-CN"/>
              <a:t>Java</a:t>
            </a:r>
            <a:r>
              <a:rPr lang="zh-CN" altLang="en-US"/>
              <a:t>编写，并且前面测试了</a:t>
            </a:r>
            <a:r>
              <a:rPr lang="en-US" altLang="zh-CN"/>
              <a:t>5</a:t>
            </a:r>
            <a:r>
              <a:rPr lang="zh-CN" altLang="en-US"/>
              <a:t>中基于</a:t>
            </a:r>
            <a:r>
              <a:rPr lang="en-US" altLang="zh-CN"/>
              <a:t>Java</a:t>
            </a:r>
            <a:r>
              <a:rPr lang="zh-CN" altLang="en-US"/>
              <a:t>的分布式系统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测试发现了</a:t>
            </a:r>
            <a:r>
              <a:rPr lang="en-US" altLang="zh-CN"/>
              <a:t>K8S</a:t>
            </a:r>
            <a:r>
              <a:rPr lang="zh-CN" altLang="en-US"/>
              <a:t>的</a:t>
            </a:r>
            <a:r>
              <a:rPr lang="en-US" altLang="zh-CN"/>
              <a:t>14</a:t>
            </a:r>
            <a:r>
              <a:rPr lang="zh-CN" altLang="en-US"/>
              <a:t>个调度相关的</a:t>
            </a:r>
            <a:r>
              <a:rPr lang="en-US" altLang="zh-CN"/>
              <a:t>bug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root causes of crashrecovery bugs ：</a:t>
            </a:r>
            <a:endParaRPr lang="zh-CN" altLang="en-US"/>
          </a:p>
          <a:p>
            <a:r>
              <a:rPr lang="en-US" altLang="zh-CN"/>
              <a:t>1.  failing to handle corrupted metainfo (the post-write scenario)</a:t>
            </a:r>
            <a:endParaRPr lang="en-US" altLang="zh-CN"/>
          </a:p>
          <a:p>
            <a:r>
              <a:rPr lang="en-US" altLang="zh-CN"/>
              <a:t>2.  using stale meta-info (the pre-read scenario)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CrashTuner</a:t>
            </a:r>
            <a:r>
              <a:rPr lang="zh-CN" altLang="en-US"/>
              <a:t>可以更高效地检测出这种</a:t>
            </a:r>
            <a:r>
              <a:rPr lang="en-US" altLang="zh-CN"/>
              <a:t>bug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现有</a:t>
            </a:r>
            <a:r>
              <a:rPr lang="en-US" altLang="zh-CN"/>
              <a:t>bug</a:t>
            </a:r>
            <a:r>
              <a:rPr lang="zh-CN" altLang="en-US"/>
              <a:t>检测技术一般用故障注入测试来检测</a:t>
            </a:r>
            <a:r>
              <a:rPr lang="en-US" altLang="zh-CN"/>
              <a:t>bug</a:t>
            </a:r>
            <a:r>
              <a:rPr lang="zh-CN" altLang="en-US"/>
              <a:t>，要在庞大的状态空间里找到触发</a:t>
            </a:r>
            <a:r>
              <a:rPr lang="en-US" altLang="zh-CN"/>
              <a:t>bug</a:t>
            </a:r>
            <a:r>
              <a:rPr lang="zh-CN" altLang="en-US"/>
              <a:t>的时间窗口，就像大海捞针一样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现有技术难以让状态空间收敛到一个合理范围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本文作者发现，只要在故障点插入宕机事件，就可以有效地触发潜在的</a:t>
            </a:r>
            <a:r>
              <a:rPr lang="en-US" altLang="zh-CN"/>
              <a:t>bug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什么叫</a:t>
            </a:r>
            <a:r>
              <a:rPr lang="en-US" altLang="zh-CN"/>
              <a:t>meta-info</a:t>
            </a:r>
            <a:r>
              <a:rPr lang="zh-CN" altLang="en-US"/>
              <a:t>呢</a:t>
            </a:r>
            <a:endParaRPr lang="en-US" altLang="zh-CN"/>
          </a:p>
          <a:p>
            <a:r>
              <a:rPr lang="en-US" altLang="zh-CN"/>
              <a:t>hadoop2</a:t>
            </a:r>
            <a:r>
              <a:rPr lang="zh-CN" altLang="en-US"/>
              <a:t>的</a:t>
            </a:r>
            <a:r>
              <a:rPr lang="en-US" altLang="zh-CN"/>
              <a:t>high-level system state</a:t>
            </a:r>
            <a:endParaRPr lang="en-US" altLang="zh-CN"/>
          </a:p>
          <a:p>
            <a:r>
              <a:rPr lang="en-US" altLang="zh-CN"/>
              <a:t>high-level</a:t>
            </a:r>
            <a:r>
              <a:rPr lang="zh-CN" altLang="en-US"/>
              <a:t>系统状态：节点 及其关联的资源和任务</a:t>
            </a:r>
            <a:endParaRPr lang="en-US" altLang="zh-CN"/>
          </a:p>
          <a:p>
            <a:r>
              <a:rPr lang="zh-CN" altLang="en-US"/>
              <a:t>系统有</a:t>
            </a:r>
            <a:r>
              <a:rPr lang="en-US" altLang="zh-CN"/>
              <a:t>nodes(node0,node1...noden)</a:t>
            </a:r>
            <a:endParaRPr lang="en-US" altLang="zh-CN"/>
          </a:p>
          <a:p>
            <a:r>
              <a:rPr lang="zh-CN" altLang="en-US"/>
              <a:t>每个节点管理</a:t>
            </a:r>
            <a:r>
              <a:rPr lang="en-US" altLang="zh-CN"/>
              <a:t>1</a:t>
            </a:r>
            <a:r>
              <a:rPr lang="zh-CN" altLang="en-US"/>
              <a:t>到多个容器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每个容器上有一个</a:t>
            </a:r>
            <a:r>
              <a:rPr lang="en-US" altLang="zh-CN"/>
              <a:t>JVM</a:t>
            </a:r>
            <a:r>
              <a:rPr lang="zh-CN" altLang="en-US"/>
              <a:t>进程</a:t>
            </a:r>
            <a:endParaRPr lang="zh-CN" altLang="en-US"/>
          </a:p>
          <a:p>
            <a:r>
              <a:rPr lang="en-US" altLang="zh-CN"/>
              <a:t>JVM</a:t>
            </a:r>
            <a:r>
              <a:rPr lang="zh-CN" altLang="en-US"/>
              <a:t>会执行一个</a:t>
            </a:r>
            <a:r>
              <a:rPr lang="en-US" altLang="zh-CN"/>
              <a:t>Task</a:t>
            </a:r>
            <a:r>
              <a:rPr lang="zh-CN" altLang="en-US"/>
              <a:t>的一个</a:t>
            </a:r>
            <a:r>
              <a:rPr lang="en-US" altLang="zh-CN"/>
              <a:t>Attempt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故障点是访问</a:t>
            </a:r>
            <a:r>
              <a:rPr lang="en-US" altLang="zh-CN"/>
              <a:t>Meta-info</a:t>
            </a:r>
            <a:r>
              <a:rPr lang="zh-CN" altLang="en-US"/>
              <a:t>变量的地方。那么什么是</a:t>
            </a:r>
            <a:r>
              <a:rPr lang="en-US" altLang="zh-CN"/>
              <a:t>meta-info</a:t>
            </a:r>
            <a:r>
              <a:rPr lang="zh-CN" altLang="en-US"/>
              <a:t>变量呢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ea typeface="Adobe 仿宋 Std R" panose="02020400000000000000"/>
                <a:sym typeface="+mn-ea"/>
              </a:rPr>
              <a:t>The pre-read scenario: Node N crashes before its metainfo is read by another node M. Node M is not aware of the crash and keeps using the stale information of N, leading to aborts and job failures</a:t>
            </a:r>
            <a:endParaRPr dirty="0">
              <a:ea typeface="Adobe 仿宋 Std R" panose="02020400000000000000"/>
              <a:sym typeface="+mn-ea"/>
            </a:endParaRPr>
          </a:p>
          <a:p>
            <a:endParaRPr lang="zh-CN" altLang="en-US"/>
          </a:p>
          <a:p>
            <a:r>
              <a:rPr dirty="0">
                <a:ea typeface="Adobe 仿宋 Std R" panose="02020400000000000000"/>
                <a:sym typeface="+mn-ea"/>
              </a:rPr>
              <a:t>The post-write scenario: Node N crashes after </a:t>
            </a:r>
            <a:r>
              <a:rPr lang="en-US" dirty="0">
                <a:ea typeface="Adobe 仿宋 Std R" panose="02020400000000000000"/>
                <a:sym typeface="+mn-ea"/>
              </a:rPr>
              <a:t>M</a:t>
            </a:r>
            <a:r>
              <a:rPr dirty="0">
                <a:ea typeface="Adobe 仿宋 Std R" panose="02020400000000000000"/>
                <a:sym typeface="+mn-ea"/>
              </a:rPr>
              <a:t> updates the system state (i.e., stores to meta-info variables). In the recovery process, intermediate updates of N need to be discarded and rolled back. The recovery process may mis-handle the corrupted state, leading to failed (or incorrect) recovery attempts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代码第</a:t>
            </a:r>
            <a:r>
              <a:rPr lang="en-US" altLang="zh-CN"/>
              <a:t>3</a:t>
            </a:r>
            <a:r>
              <a:rPr lang="zh-CN" altLang="en-US"/>
              <a:t>行会有一个空指针异常</a:t>
            </a:r>
            <a:endParaRPr lang="zh-CN" altLang="en-US"/>
          </a:p>
          <a:p>
            <a:r>
              <a:rPr lang="zh-CN" altLang="en-US"/>
              <a:t>如果有健康检查的话也没有问题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After read</a:t>
            </a:r>
            <a:r>
              <a:rPr lang="zh-CN" altLang="en-US"/>
              <a:t>的话，代码就不会有问题，只是当任务调度到</a:t>
            </a:r>
            <a:r>
              <a:rPr lang="en-US" altLang="zh-CN"/>
              <a:t>node1</a:t>
            </a:r>
            <a:r>
              <a:rPr lang="zh-CN" altLang="en-US"/>
              <a:t>上时会失败，这个失败系统可以处理</a:t>
            </a:r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node</a:t>
            </a:r>
            <a:r>
              <a:rPr lang="zh-CN" altLang="en-US"/>
              <a:t>挂了以后，所有读该</a:t>
            </a:r>
            <a:r>
              <a:rPr lang="en-US" altLang="zh-CN"/>
              <a:t>node</a:t>
            </a:r>
            <a:r>
              <a:rPr lang="zh-CN" altLang="en-US"/>
              <a:t>的变量都应该检查，在代码中加入</a:t>
            </a:r>
            <a:r>
              <a:rPr lang="en-US" altLang="zh-CN"/>
              <a:t>if</a:t>
            </a:r>
            <a:r>
              <a:rPr lang="zh-CN" altLang="en-US"/>
              <a:t>语句可以避免这种</a:t>
            </a:r>
            <a:r>
              <a:rPr lang="en-US" altLang="zh-CN"/>
              <a:t>bug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88937" y="151282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j-ea"/>
                <a:ea typeface="+mj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标题名称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88936" y="211974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dobe 仿宋 Std R" panose="02020400000000000000" pitchFamily="18" charset="-122"/>
                <a:ea typeface="Adobe 仿宋 Std R" panose="02020400000000000000" pitchFamily="18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副标题名称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8936" y="2726669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姓名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8936" y="3267893"/>
            <a:ext cx="5727497" cy="473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altLang="zh-CN" dirty="0"/>
              <a:t>2019/04/15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/>
          <a:srcRect r="23632"/>
          <a:stretch>
            <a:fillRect/>
          </a:stretch>
        </p:blipFill>
        <p:spPr>
          <a:xfrm>
            <a:off x="0" y="5150972"/>
            <a:ext cx="9144000" cy="1707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668387"/>
            <a:ext cx="9144000" cy="783418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708251" y="2875621"/>
            <a:ext cx="5727497" cy="3689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dobe 仿宋 Std R" panose="02020400000000000000" pitchFamily="18" charset="-122"/>
                <a:ea typeface="Adobe 仿宋 Std R" panose="02020400000000000000" pitchFamily="18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文字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9103" y="1105596"/>
            <a:ext cx="7356795" cy="473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Title of paper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49794" y="206364"/>
            <a:ext cx="11094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论文研读</a:t>
            </a:r>
            <a:endParaRPr lang="zh-CN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" y="-1"/>
            <a:ext cx="9144001" cy="675503"/>
          </a:xfrm>
          <a:prstGeom prst="rect">
            <a:avLst/>
          </a:prstGeom>
          <a:solidFill>
            <a:srgbClr val="F9ED07"/>
          </a:solidFill>
          <a:ln>
            <a:solidFill>
              <a:srgbClr val="F9ED0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" y="6517178"/>
            <a:ext cx="2363089" cy="229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00100" y="1512570"/>
            <a:ext cx="7624445" cy="960120"/>
          </a:xfrm>
        </p:spPr>
        <p:txBody>
          <a:bodyPr/>
          <a:lstStyle/>
          <a:p>
            <a:r>
              <a:rPr lang="zh-CN" altLang="en-US" sz="2800" dirty="0"/>
              <a:t>CrashTuner: Detecting Crash-Recovery Bugs in Cloud Systems via Meta-Info Analysis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607935" y="5324475"/>
            <a:ext cx="1254125" cy="1005840"/>
          </a:xfrm>
        </p:spPr>
        <p:txBody>
          <a:bodyPr/>
          <a:lstStyle/>
          <a:p>
            <a:r>
              <a:rPr lang="zh-CN" altLang="en-US" dirty="0"/>
              <a:t>黄鑫鑫</a:t>
            </a:r>
            <a:endParaRPr lang="en-US" altLang="zh-CN" dirty="0"/>
          </a:p>
          <a:p>
            <a:r>
              <a:rPr lang="en-US" altLang="zh-CN" dirty="0"/>
              <a:t>2019/12/04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P</a:t>
            </a:r>
            <a:r>
              <a:rPr dirty="0">
                <a:ea typeface="Adobe 仿宋 Std R" panose="02020400000000000000"/>
                <a:sym typeface="+mn-ea"/>
              </a:rPr>
              <a:t>re-read scenario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343" t="8675" r="889" b="3860"/>
          <a:stretch>
            <a:fillRect/>
          </a:stretch>
        </p:blipFill>
        <p:spPr>
          <a:xfrm>
            <a:off x="85090" y="2216785"/>
            <a:ext cx="8919210" cy="406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215" y="1017905"/>
            <a:ext cx="8433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Node N crashes before its meta</a:t>
            </a:r>
            <a:r>
              <a:rPr lang="en-US" sz="2400" dirty="0">
                <a:ea typeface="Adobe 仿宋 Std R" panose="02020400000000000000"/>
              </a:rPr>
              <a:t>-</a:t>
            </a:r>
            <a:r>
              <a:rPr sz="2400" dirty="0">
                <a:ea typeface="Adobe 仿宋 Std R" panose="02020400000000000000"/>
              </a:rPr>
              <a:t>info is read by another node M</a:t>
            </a:r>
            <a:endParaRPr lang="zh-CN" altLang="en-US" sz="2400" dirty="0">
              <a:ea typeface="Adobe 仿宋 Std R" panose="0202040000000000000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937260"/>
            <a:ext cx="7013575" cy="539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Post-write</a:t>
            </a:r>
            <a:r>
              <a:rPr dirty="0">
                <a:ea typeface="Adobe 仿宋 Std R" panose="02020400000000000000"/>
                <a:sym typeface="+mn-ea"/>
              </a:rPr>
              <a:t> scenario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940435"/>
            <a:ext cx="8547100" cy="510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which variables are metainfo variables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40" y="1443990"/>
            <a:ext cx="84334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Node-referencing variables and their directly or indirectly related variables are meta-info variables</a:t>
            </a:r>
            <a:endParaRPr sz="2400" dirty="0">
              <a:ea typeface="Adobe 仿宋 Std R" panose="020204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  <a:ea typeface="Adobe 仿宋 Std R" panose="02020400000000000000"/>
              </a:rPr>
              <a:t>Object fields holding same values of meta-info variables are meta-info variables </a:t>
            </a:r>
            <a:endParaRPr sz="2400" dirty="0">
              <a:solidFill>
                <a:schemeClr val="tx1"/>
              </a:solidFill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How to identify meta-info variables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40" y="1443990"/>
            <a:ext cx="84334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We apply log analysis to discover the set of meta-info variables logged at runtime</a:t>
            </a:r>
            <a:endParaRPr sz="2400" dirty="0">
              <a:ea typeface="Adobe 仿宋 Std R" panose="020204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CrashTuner Approach 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963930"/>
            <a:ext cx="8082280" cy="5149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963930"/>
            <a:ext cx="6376670" cy="4771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1189990"/>
            <a:ext cx="7223760" cy="498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Meta-info Types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717550"/>
            <a:ext cx="5225415" cy="572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+mn-ea"/>
              </a:rPr>
              <a:t>Bugs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5110" y="1858010"/>
            <a:ext cx="766064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使用</a:t>
            </a:r>
            <a:r>
              <a:rPr lang="en-US" altLang="zh-CN" dirty="0">
                <a:ea typeface="Adobe 仿宋 Std R" panose="02020400000000000000"/>
              </a:rPr>
              <a:t>CrashTuner</a:t>
            </a:r>
            <a:r>
              <a:rPr lang="zh-CN" altLang="en-US" dirty="0">
                <a:ea typeface="Adobe 仿宋 Std R" panose="02020400000000000000"/>
              </a:rPr>
              <a:t>对</a:t>
            </a:r>
            <a:r>
              <a:rPr lang="en-US" altLang="zh-CN" dirty="0">
                <a:ea typeface="Adobe 仿宋 Std R" panose="02020400000000000000"/>
              </a:rPr>
              <a:t>每个系统进行测试</a:t>
            </a:r>
            <a:r>
              <a:rPr lang="zh-CN" altLang="en-US" dirty="0">
                <a:ea typeface="Adobe 仿宋 Std R" panose="02020400000000000000"/>
              </a:rPr>
              <a:t>，耗时</a:t>
            </a:r>
            <a:r>
              <a:rPr lang="en-US" altLang="zh-CN" dirty="0">
                <a:ea typeface="Adobe 仿宋 Std R" panose="02020400000000000000"/>
                <a:sym typeface="+mn-ea"/>
              </a:rPr>
              <a:t>17.39小时</a:t>
            </a:r>
            <a:endParaRPr lang="en-US" altLang="zh-CN" dirty="0">
              <a:ea typeface="Adobe 仿宋 Std R" panose="0202040000000000000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复现了66个现有故障恢复bug中的59个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C</a:t>
            </a:r>
            <a:r>
              <a:rPr lang="zh-CN" altLang="en-US" dirty="0">
                <a:ea typeface="Adobe 仿宋 Std R" panose="02020400000000000000"/>
              </a:rPr>
              <a:t>rashTuner detects 21 new bugs that have never been reported before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Adobe 仿宋 Std R" panose="02020400000000000000"/>
              </a:rPr>
              <a:t>I</a:t>
            </a:r>
            <a:r>
              <a:rPr lang="zh-CN" altLang="en-US" dirty="0">
                <a:ea typeface="Adobe 仿宋 Std R" panose="02020400000000000000"/>
              </a:rPr>
              <a:t>ncluding 8 critical bugs(classified by the original developers)</a:t>
            </a:r>
            <a:endParaRPr lang="zh-CN" alt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Adobe 仿宋 Std R" panose="02020400000000000000"/>
              </a:rPr>
              <a:t>16 of them have already been fixed (14 patches provided by us)</a:t>
            </a:r>
            <a:endParaRPr lang="zh-CN" altLang="en-US" dirty="0">
              <a:ea typeface="Adobe 仿宋 Std R" panose="0202040000000000000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CrashTuner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40" y="779780"/>
            <a:ext cx="84334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CrashTuner </a:t>
            </a:r>
            <a:r>
              <a:rPr lang="en-US" sz="2400" dirty="0">
                <a:ea typeface="Adobe 仿宋 Std R" panose="02020400000000000000"/>
              </a:rPr>
              <a:t>has been applied </a:t>
            </a:r>
            <a:r>
              <a:rPr sz="2400" dirty="0">
                <a:ea typeface="Adobe 仿宋 Std R" panose="02020400000000000000"/>
              </a:rPr>
              <a:t>to test the 5 representative distributed </a:t>
            </a:r>
            <a:r>
              <a:rPr lang="en-US" sz="2400" dirty="0">
                <a:ea typeface="Adobe 仿宋 Std R" panose="02020400000000000000"/>
              </a:rPr>
              <a:t>systems (Hadoop2/Yarn,HBase,HDFS,ZooKeeper,Cassandra)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</a:rPr>
              <a:t>R</a:t>
            </a:r>
            <a:r>
              <a:rPr sz="2400" dirty="0">
                <a:ea typeface="Adobe 仿宋 Std R" panose="02020400000000000000"/>
              </a:rPr>
              <a:t>eproduce 59 out of 66 existing crash recovery bugs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</a:rPr>
              <a:t>R</a:t>
            </a:r>
            <a:r>
              <a:rPr sz="2400" dirty="0">
                <a:ea typeface="Adobe 仿宋 Std R" panose="02020400000000000000"/>
              </a:rPr>
              <a:t>eports 21 new crash-recovery bugs that have never been found before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Adobe 仿宋 Std R" panose="02020400000000000000"/>
                <a:sym typeface="+mn-ea"/>
              </a:rPr>
              <a:t>I</a:t>
            </a:r>
            <a:r>
              <a:rPr lang="zh-CN" altLang="en-US" sz="2400" dirty="0">
                <a:ea typeface="Adobe 仿宋 Std R" panose="02020400000000000000"/>
                <a:sym typeface="+mn-ea"/>
              </a:rPr>
              <a:t>ncluding 8 critical bugs(classified by the original developers)</a:t>
            </a:r>
            <a:endParaRPr lang="zh-CN" altLang="en-US"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Adobe 仿宋 Std R" panose="02020400000000000000"/>
                <a:sym typeface="+mn-ea"/>
              </a:rPr>
              <a:t>16 of them have already been fixed (14 patches provided by us)</a:t>
            </a:r>
            <a:endParaRPr lang="zh-CN" altLang="en-US"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+mn-ea"/>
              </a:rPr>
              <a:t>Bugs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fixes</a:t>
            </a:r>
            <a:endParaRPr lang="en-US" altLang="zh-CN" dirty="0">
              <a:ea typeface="Adobe 仿宋 Std R" panose="0202040000000000000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410" y="1050925"/>
            <a:ext cx="885761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Adobe 仿宋 Std R" panose="02020400000000000000"/>
              </a:rPr>
              <a:t>20 patches submitted: 15 accepted, 5 under review, 1 rejected</a:t>
            </a:r>
            <a:endParaRPr 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Adobe 仿宋 Std R" panose="02020400000000000000"/>
              </a:rPr>
              <a:t>15 accepted : 8 introduce sanity checks, 7 add handlers for unexpected exceptions</a:t>
            </a:r>
            <a:endParaRPr lang="en-US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Adobe 仿宋 Std R" panose="02020400000000000000"/>
              </a:rPr>
              <a:t>1 rejected (HBASE-22017):</a:t>
            </a:r>
            <a:endParaRPr lang="en-US" dirty="0">
              <a:ea typeface="Adobe 仿宋 Std R" panose="0202040000000000000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Adobe 仿宋 Std R" panose="02020400000000000000"/>
              </a:rPr>
              <a:t>we fix the race condition in the server process</a:t>
            </a:r>
            <a:endParaRPr lang="en-US" dirty="0">
              <a:ea typeface="Adobe 仿宋 Std R" panose="0202040000000000000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Adobe 仿宋 Std R" panose="02020400000000000000"/>
                <a:sym typeface="+mn-ea"/>
              </a:rPr>
              <a:t>the original developers</a:t>
            </a:r>
            <a:r>
              <a:rPr lang="en-US" dirty="0">
                <a:ea typeface="Adobe 仿宋 Std R" panose="02020400000000000000"/>
              </a:rPr>
              <a:t> created a new issue (HBASE-22047) and fixed the </a:t>
            </a:r>
            <a:endParaRPr lang="en-US" dirty="0">
              <a:ea typeface="Adobe 仿宋 Std R" panose="02020400000000000000"/>
            </a:endParaRPr>
          </a:p>
          <a:p>
            <a:pPr lvl="1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ea typeface="Adobe 仿宋 Std R" panose="02020400000000000000"/>
              </a:rPr>
              <a:t>     problem on the client side</a:t>
            </a:r>
            <a:endParaRPr lang="en-US" dirty="0">
              <a:ea typeface="Adobe 仿宋 Std R" panose="0202040000000000000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Adobe 仿宋 Std R" panose="02020400000000000000"/>
              </a:rPr>
              <a:t>1 not submitted(HBASE-22041):</a:t>
            </a:r>
            <a:endParaRPr lang="en-US" dirty="0">
              <a:solidFill>
                <a:schemeClr val="tx1"/>
              </a:solidFill>
              <a:ea typeface="Adobe 仿宋 Std R" panose="0202040000000000000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Adobe 仿宋 Std R" panose="02020400000000000000"/>
              </a:rPr>
              <a:t>we find the following comment: //TODO: How many times should we retry</a:t>
            </a:r>
            <a:endParaRPr lang="en-US" dirty="0">
              <a:solidFill>
                <a:schemeClr val="tx1"/>
              </a:solidFill>
              <a:ea typeface="Adobe 仿宋 Std R" panose="0202040000000000000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Adobe 仿宋 Std R" panose="02020400000000000000"/>
              </a:rPr>
              <a:t>the original developers were already aware of the problem</a:t>
            </a:r>
            <a:endParaRPr lang="en-US" dirty="0">
              <a:solidFill>
                <a:schemeClr val="tx1"/>
              </a:solidFill>
              <a:ea typeface="Adobe 仿宋 Std R" panose="0202040000000000000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Adobe 仿宋 Std R" panose="02020400000000000000"/>
              </a:rPr>
              <a:t>we could not figure out the right retry threshold</a:t>
            </a:r>
            <a:endParaRPr lang="en-US" dirty="0">
              <a:solidFill>
                <a:schemeClr val="tx1"/>
              </a:solidFill>
              <a:ea typeface="Adobe 仿宋 Std R" panose="0202040000000000000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Adobe 仿宋 Std R" panose="0202040000000000000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Adobe 仿宋 Std R" panose="0202040000000000000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Random Crash Injection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1808480"/>
            <a:ext cx="8671560" cy="307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Crash-recovery bugs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130" y="1400175"/>
            <a:ext cx="8433435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ea typeface="Adobe 仿宋 Std R" panose="02020400000000000000"/>
              </a:rPr>
              <a:t>Problem</a:t>
            </a:r>
            <a:r>
              <a:rPr lang="zh-CN" altLang="en-US" sz="2400" dirty="0">
                <a:ea typeface="Adobe 仿宋 Std R" panose="02020400000000000000"/>
              </a:rPr>
              <a:t>：</a:t>
            </a:r>
            <a:r>
              <a:rPr lang="en-US" sz="2400" dirty="0">
                <a:ea typeface="Adobe 仿宋 Std R" panose="02020400000000000000"/>
              </a:rPr>
              <a:t>It is difficult to detect crash-recovery bugs since these bugs can only be exposed when nodes crash under special timing conditions</a:t>
            </a:r>
            <a:endParaRPr 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ea typeface="Adobe 仿宋 Std R" panose="02020400000000000000"/>
              </a:rPr>
              <a:t>Resolution</a:t>
            </a:r>
            <a:r>
              <a:rPr lang="zh-CN" sz="2400" dirty="0">
                <a:ea typeface="Adobe 仿宋 Std R" panose="02020400000000000000"/>
              </a:rPr>
              <a:t>：</a:t>
            </a:r>
            <a:r>
              <a:rPr lang="en-US" sz="2400" dirty="0">
                <a:ea typeface="Adobe 仿宋 Std R" panose="02020400000000000000"/>
              </a:rPr>
              <a:t>P</a:t>
            </a:r>
            <a:r>
              <a:rPr sz="2400" dirty="0">
                <a:ea typeface="Adobe 仿宋 Std R" panose="02020400000000000000"/>
              </a:rPr>
              <a:t>resent CrashTuner, a novel fault-injection testing approach via </a:t>
            </a:r>
            <a:r>
              <a:rPr lang="en-US" sz="2400" dirty="0">
                <a:ea typeface="Adobe 仿宋 Std R" panose="02020400000000000000"/>
              </a:rPr>
              <a:t>m</a:t>
            </a:r>
            <a:r>
              <a:rPr sz="2400" dirty="0">
                <a:ea typeface="Adobe 仿宋 Std R" panose="02020400000000000000"/>
              </a:rPr>
              <a:t>eta-</a:t>
            </a:r>
            <a:r>
              <a:rPr lang="en-US" sz="2400" dirty="0">
                <a:ea typeface="Adobe 仿宋 Std R" panose="02020400000000000000"/>
              </a:rPr>
              <a:t>i</a:t>
            </a:r>
            <a:r>
              <a:rPr sz="2400" dirty="0">
                <a:ea typeface="Adobe 仿宋 Std R" panose="02020400000000000000"/>
              </a:rPr>
              <a:t>nfo </a:t>
            </a:r>
            <a:r>
              <a:rPr lang="en-US" sz="2400" dirty="0">
                <a:ea typeface="Adobe 仿宋 Std R" panose="02020400000000000000"/>
              </a:rPr>
              <a:t>a</a:t>
            </a:r>
            <a:r>
              <a:rPr sz="2400" dirty="0">
                <a:ea typeface="Adobe 仿宋 Std R" panose="02020400000000000000"/>
              </a:rPr>
              <a:t>nalysis to combat crash-recovery bugs</a:t>
            </a: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IO Fault Injection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687830"/>
            <a:ext cx="8615680" cy="309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Efficiency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" y="864870"/>
            <a:ext cx="8962390" cy="1859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927350"/>
            <a:ext cx="7498080" cy="246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Conclusion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640" y="1443990"/>
            <a:ext cx="84334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</a:rPr>
              <a:t>find a pattern</a:t>
            </a:r>
            <a:r>
              <a:rPr lang="zh-CN" altLang="en-US" sz="2400" dirty="0">
                <a:ea typeface="Adobe 仿宋 Std R" panose="02020400000000000000"/>
              </a:rPr>
              <a:t>：</a:t>
            </a:r>
            <a:r>
              <a:rPr lang="en-US" altLang="zh-CN" sz="2400" dirty="0">
                <a:ea typeface="Adobe 仿宋 Std R" panose="02020400000000000000"/>
              </a:rPr>
              <a:t>while accessing </a:t>
            </a:r>
            <a:r>
              <a:rPr sz="2400" dirty="0">
                <a:ea typeface="Adobe 仿宋 Std R" panose="02020400000000000000"/>
              </a:rPr>
              <a:t>variables referencing high-level system state information, it often triggers crash-recovery bugs</a:t>
            </a:r>
            <a:endParaRPr sz="2400" dirty="0">
              <a:ea typeface="Adobe 仿宋 Std R" panose="020204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</a:rPr>
              <a:t>i</a:t>
            </a:r>
            <a:r>
              <a:rPr sz="2400" dirty="0">
                <a:ea typeface="Adobe 仿宋 Std R" panose="02020400000000000000"/>
              </a:rPr>
              <a:t>dentify crash points by automatically inferring meta-info variables via a log-based static program analysis</a:t>
            </a:r>
            <a:endParaRPr sz="2400" dirty="0">
              <a:ea typeface="Adobe 仿宋 Std R" panose="020204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</a:rPr>
              <a:t>the</a:t>
            </a:r>
            <a:r>
              <a:rPr sz="2400" dirty="0">
                <a:ea typeface="Adobe 仿宋 Std R" panose="02020400000000000000"/>
              </a:rPr>
              <a:t> approach is automatic and no manual specification is required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Contributions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640" y="1443990"/>
            <a:ext cx="84334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propose a novel approach to crash-recovery bug detection</a:t>
            </a:r>
            <a:endParaRPr sz="2400" dirty="0">
              <a:ea typeface="Adobe 仿宋 Std R" panose="020204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develop CrashTuner, a simple yet effective tool to detect crash-recovery bugs</a:t>
            </a:r>
            <a:endParaRPr sz="2400" dirty="0">
              <a:ea typeface="Adobe 仿宋 Std R" panose="020204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evaluate CrashTuner using five representative distributed systems</a:t>
            </a: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Efficiency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1468120"/>
            <a:ext cx="8308340" cy="37661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Efficiency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1737360"/>
            <a:ext cx="8416290" cy="2990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Crash-recovery bugs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130" y="1400175"/>
            <a:ext cx="843343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</a:rPr>
              <a:t>B</a:t>
            </a:r>
            <a:r>
              <a:rPr sz="2400" dirty="0">
                <a:ea typeface="Adobe 仿宋 Std R" panose="02020400000000000000"/>
              </a:rPr>
              <a:t>ugs in crash-recovery-related mechanisms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Adobe 仿宋 Std R" panose="02020400000000000000"/>
                <a:sym typeface="+mn-ea"/>
              </a:rPr>
              <a:t>These bugs </a:t>
            </a:r>
            <a:r>
              <a:rPr lang="zh-CN" altLang="en-US" sz="2400" dirty="0">
                <a:ea typeface="Adobe 仿宋 Std R" panose="02020400000000000000"/>
                <a:sym typeface="+mn-ea"/>
              </a:rPr>
              <a:t>break fault-tolerance schemes and hence easily lead to system failures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It is difficult to detect crash-recovery bugs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Adobe 仿宋 Std R" panose="02020400000000000000"/>
              </a:rPr>
              <a:t>T</a:t>
            </a:r>
            <a:r>
              <a:rPr lang="zh-CN" altLang="en-US" sz="2400" dirty="0">
                <a:ea typeface="Adobe 仿宋 Std R" panose="02020400000000000000"/>
              </a:rPr>
              <a:t>hese bugs can only be exposed when nodes crash under special timing conditions</a:t>
            </a:r>
            <a:endParaRPr lang="zh-CN" altLang="en-US"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5557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Challenge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130" y="1400175"/>
            <a:ext cx="86544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Adobe 仿宋 Std R" panose="02020400000000000000"/>
                <a:sym typeface="+mn-ea"/>
              </a:rPr>
              <a:t>Current</a:t>
            </a:r>
            <a:r>
              <a:rPr lang="zh-CN" altLang="en-US" sz="2400" dirty="0">
                <a:ea typeface="Adobe 仿宋 Std R" panose="02020400000000000000"/>
                <a:sym typeface="+mn-ea"/>
              </a:rPr>
              <a:t> techniques detect crash-recovery bugs via </a:t>
            </a:r>
            <a:r>
              <a:rPr lang="zh-CN" altLang="en-US" sz="2400" dirty="0">
                <a:solidFill>
                  <a:srgbClr val="FF0000"/>
                </a:solidFill>
                <a:ea typeface="Adobe 仿宋 Std R" panose="02020400000000000000"/>
                <a:sym typeface="+mn-ea"/>
              </a:rPr>
              <a:t>fault-injection</a:t>
            </a:r>
            <a:r>
              <a:rPr lang="zh-CN" altLang="en-US" sz="2400" dirty="0">
                <a:ea typeface="Adobe 仿宋 Std R" panose="02020400000000000000"/>
                <a:sym typeface="+mn-ea"/>
              </a:rPr>
              <a:t> testing</a:t>
            </a:r>
            <a:endParaRPr lang="zh-CN" altLang="en-US" sz="2400" dirty="0">
              <a:ea typeface="Adobe 仿宋 Std R" panose="02020400000000000000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It is </a:t>
            </a:r>
            <a:r>
              <a:rPr lang="en-US" sz="2400" dirty="0">
                <a:ea typeface="Adobe 仿宋 Std R" panose="02020400000000000000"/>
              </a:rPr>
              <a:t>challenging to hit the small bug-triggering windows due to the huge state-space of the system</a:t>
            </a: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Fault-Injection testing</a:t>
            </a:r>
            <a:endParaRPr lang="en-US" dirty="0">
              <a:ea typeface="Adobe 仿宋 Std R" panose="02020400000000000000"/>
              <a:sym typeface="+mn-ea"/>
            </a:endParaRPr>
          </a:p>
          <a:p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005" y="1113790"/>
            <a:ext cx="84334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  <a:sym typeface="+mn-ea"/>
              </a:rPr>
              <a:t>Random fault injection is ineffective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  <a:sym typeface="+mn-ea"/>
              </a:rPr>
              <a:t>Systematic approaches</a:t>
            </a:r>
            <a:r>
              <a:rPr lang="en-US" sz="2400" dirty="0">
                <a:ea typeface="Adobe 仿宋 Std R" panose="02020400000000000000"/>
                <a:sym typeface="+mn-ea"/>
              </a:rPr>
              <a:t> applie</a:t>
            </a:r>
            <a:r>
              <a:rPr sz="2400" dirty="0">
                <a:ea typeface="Adobe 仿宋 Std R" panose="02020400000000000000"/>
                <a:sym typeface="+mn-ea"/>
              </a:rPr>
              <a:t> manual specifications to effectively restrict the large search space</a:t>
            </a:r>
            <a:endParaRPr sz="2400" dirty="0">
              <a:ea typeface="Adobe 仿宋 Std R" panose="0202040000000000000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  <a:sym typeface="+mn-ea"/>
              </a:rPr>
              <a:t>Although great progress has been made, these approaches still </a:t>
            </a:r>
            <a:r>
              <a:rPr sz="2400" dirty="0">
                <a:ea typeface="Adobe 仿宋 Std R" panose="02020400000000000000"/>
                <a:sym typeface="+mn-ea"/>
              </a:rPr>
              <a:t>suffer from the state explosion problem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Most (&gt;99.9%) injected faults are unnecessary and very few new crash recovery bugs were reported</a:t>
            </a: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CrashTuner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005" y="1113790"/>
            <a:ext cx="843343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  <a:sym typeface="+mn-ea"/>
              </a:rPr>
              <a:t>Precisely identify bug-triggering points where node crash events </a:t>
            </a:r>
            <a:r>
              <a:rPr lang="zh-CN" altLang="en-US" sz="2400" dirty="0">
                <a:ea typeface="Adobe 仿宋 Std R" panose="02020400000000000000"/>
                <a:sym typeface="+mn-ea"/>
              </a:rPr>
              <a:t>can be injected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  <a:sym typeface="+mn-ea"/>
              </a:rPr>
              <a:t>W</a:t>
            </a:r>
            <a:r>
              <a:rPr sz="2400" dirty="0">
                <a:ea typeface="Adobe 仿宋 Std R" panose="02020400000000000000"/>
              </a:rPr>
              <a:t>e refer to such program points as </a:t>
            </a:r>
            <a:r>
              <a:rPr sz="2400" dirty="0">
                <a:solidFill>
                  <a:srgbClr val="FF0000"/>
                </a:solidFill>
                <a:ea typeface="Adobe 仿宋 Std R" panose="02020400000000000000"/>
              </a:rPr>
              <a:t>crash points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  <a:sym typeface="+mn-ea"/>
              </a:rPr>
              <a:t>CrashTuner precisely locates crash points by automatically inferring </a:t>
            </a:r>
            <a:r>
              <a:rPr lang="en-US" sz="2400" dirty="0">
                <a:solidFill>
                  <a:srgbClr val="FF0000"/>
                </a:solidFill>
                <a:ea typeface="Adobe 仿宋 Std R" panose="02020400000000000000"/>
                <a:sym typeface="+mn-ea"/>
              </a:rPr>
              <a:t>meta-info variables</a:t>
            </a:r>
            <a:endParaRPr lang="en-US" sz="2400" dirty="0">
              <a:solidFill>
                <a:srgbClr val="FF0000"/>
              </a:solidFill>
              <a:ea typeface="Adobe 仿宋 Std R" panose="0202040000000000000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</a:rPr>
              <a:t>It </a:t>
            </a:r>
            <a:r>
              <a:rPr sz="2400" dirty="0">
                <a:ea typeface="Adobe 仿宋 Std R" panose="02020400000000000000"/>
              </a:rPr>
              <a:t>is realized via a log-based static program analysis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It is fully automatic and no manual specifications are needed</a:t>
            </a: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high-level system state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005" y="1113790"/>
            <a:ext cx="84334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Distributed systems consist of clusters of nodes</a:t>
            </a:r>
            <a:endParaRPr sz="2400" dirty="0">
              <a:solidFill>
                <a:srgbClr val="FF0000"/>
              </a:solidFill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Jobs and resources are divided into small pieces</a:t>
            </a:r>
            <a:r>
              <a:rPr lang="en-US" sz="2400" dirty="0">
                <a:ea typeface="Adobe 仿宋 Std R" panose="02020400000000000000"/>
              </a:rPr>
              <a:t>,and then assigned to each individual node</a:t>
            </a:r>
            <a:endParaRPr lang="en-US"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</a:rPr>
              <a:t>The set of nodes, and their associated tasks and resources, together form a </a:t>
            </a:r>
            <a:r>
              <a:rPr lang="en-US" sz="2400" dirty="0">
                <a:solidFill>
                  <a:srgbClr val="FF0000"/>
                </a:solidFill>
                <a:ea typeface="Adobe 仿宋 Std R" panose="02020400000000000000"/>
              </a:rPr>
              <a:t>high-level view of the system state</a:t>
            </a:r>
            <a:endParaRPr lang="en-US"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876300"/>
            <a:ext cx="8138795" cy="5415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Meta-info variables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655" y="738505"/>
            <a:ext cx="843343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Adobe 仿宋 Std R" panose="02020400000000000000"/>
              </a:rPr>
              <a:t>V</a:t>
            </a:r>
            <a:r>
              <a:rPr sz="2400" dirty="0">
                <a:ea typeface="Adobe 仿宋 Std R" panose="02020400000000000000"/>
              </a:rPr>
              <a:t>ariables referencing </a:t>
            </a:r>
            <a:r>
              <a:rPr sz="2400" dirty="0">
                <a:solidFill>
                  <a:srgbClr val="FF0000"/>
                </a:solidFill>
                <a:ea typeface="Adobe 仿宋 Std R" panose="02020400000000000000"/>
              </a:rPr>
              <a:t>high-level system state information</a:t>
            </a:r>
            <a:endParaRPr sz="2400" dirty="0">
              <a:solidFill>
                <a:srgbClr val="FF0000"/>
              </a:solidFill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Adobe 仿宋 Std R" panose="02020400000000000000"/>
              </a:rPr>
              <a:t>High-level system state information </a:t>
            </a:r>
            <a:r>
              <a:rPr sz="2400" dirty="0">
                <a:solidFill>
                  <a:schemeClr val="tx1"/>
                </a:solidFill>
                <a:ea typeface="Adobe 仿宋 Std R" panose="02020400000000000000"/>
              </a:rPr>
              <a:t>is stored in the heap memory of different nodes</a:t>
            </a:r>
            <a:endParaRPr sz="2400" dirty="0">
              <a:solidFill>
                <a:schemeClr val="tx1"/>
              </a:solidFill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Adobe 仿宋 Std R" panose="02020400000000000000"/>
              </a:rPr>
              <a:t>Node crash or </a:t>
            </a:r>
            <a:r>
              <a:rPr sz="2400" dirty="0">
                <a:solidFill>
                  <a:schemeClr val="tx1"/>
                </a:solidFill>
                <a:ea typeface="Adobe 仿宋 Std R" panose="02020400000000000000"/>
              </a:rPr>
              <a:t>recovery events will change the system state</a:t>
            </a:r>
            <a:endParaRPr sz="2400" dirty="0">
              <a:solidFill>
                <a:srgbClr val="FF0000"/>
              </a:solidFill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0000"/>
                </a:solidFill>
                <a:ea typeface="Adobe 仿宋 Std R" panose="02020400000000000000"/>
                <a:sym typeface="+mn-ea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Adobe 仿宋 Std R" panose="02020400000000000000"/>
                <a:sym typeface="+mn-ea"/>
              </a:rPr>
              <a:t>c</a:t>
            </a:r>
            <a:r>
              <a:rPr sz="2400" dirty="0">
                <a:solidFill>
                  <a:srgbClr val="FF0000"/>
                </a:solidFill>
                <a:ea typeface="Adobe 仿宋 Std R" panose="02020400000000000000"/>
                <a:sym typeface="+mn-ea"/>
              </a:rPr>
              <a:t>rash </a:t>
            </a:r>
            <a:r>
              <a:rPr lang="en-US" sz="2400" dirty="0">
                <a:solidFill>
                  <a:srgbClr val="FF0000"/>
                </a:solidFill>
                <a:ea typeface="Adobe 仿宋 Std R" panose="02020400000000000000"/>
                <a:sym typeface="+mn-ea"/>
              </a:rPr>
              <a:t>p</a:t>
            </a:r>
            <a:r>
              <a:rPr sz="2400" dirty="0">
                <a:solidFill>
                  <a:srgbClr val="FF0000"/>
                </a:solidFill>
                <a:ea typeface="Adobe 仿宋 Std R" panose="02020400000000000000"/>
                <a:sym typeface="+mn-ea"/>
              </a:rPr>
              <a:t>oints</a:t>
            </a:r>
            <a:r>
              <a:rPr sz="2400" dirty="0">
                <a:solidFill>
                  <a:schemeClr val="tx1"/>
                </a:solidFill>
                <a:ea typeface="Adobe 仿宋 Std R" panose="02020400000000000000"/>
                <a:sym typeface="+mn-ea"/>
              </a:rPr>
              <a:t> are the program points accessing meta-info variables. Crash-recovery bugs are triggered when a node crashes at crash points</a:t>
            </a:r>
            <a:endParaRPr sz="2400" dirty="0">
              <a:solidFill>
                <a:schemeClr val="tx1"/>
              </a:solidFill>
              <a:ea typeface="Adobe 仿宋 Std R" panose="0202040000000000000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85" y="1237615"/>
            <a:ext cx="7242175" cy="3771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95" y="1778635"/>
            <a:ext cx="6939280" cy="381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163195"/>
            <a:ext cx="901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obe 仿宋 Std R" panose="02020400000000000000"/>
                <a:sym typeface="+mn-ea"/>
              </a:rPr>
              <a:t>Crash Points</a:t>
            </a:r>
            <a:endParaRPr lang="en-US" dirty="0">
              <a:ea typeface="Adobe 仿宋 Std R" panose="0202040000000000000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40" y="1443990"/>
            <a:ext cx="84334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ea typeface="Adobe 仿宋 Std R" panose="02020400000000000000"/>
              </a:rPr>
              <a:t>The pre-read scenario: Node N crashes before its meta</a:t>
            </a:r>
            <a:r>
              <a:rPr lang="en-US" sz="2400" dirty="0">
                <a:ea typeface="Adobe 仿宋 Std R" panose="02020400000000000000"/>
              </a:rPr>
              <a:t>-</a:t>
            </a:r>
            <a:r>
              <a:rPr sz="2400" dirty="0">
                <a:ea typeface="Adobe 仿宋 Std R" panose="02020400000000000000"/>
              </a:rPr>
              <a:t>info is read by another node M</a:t>
            </a:r>
            <a:endParaRPr sz="2400" dirty="0">
              <a:ea typeface="Adobe 仿宋 Std R" panose="020204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  <a:ea typeface="Adobe 仿宋 Std R" panose="02020400000000000000"/>
              </a:rPr>
              <a:t>The post-write scenario: Node N crashes after </a:t>
            </a:r>
            <a:r>
              <a:rPr lang="en-US" sz="2400" dirty="0">
                <a:solidFill>
                  <a:schemeClr val="tx1"/>
                </a:solidFill>
                <a:ea typeface="Adobe 仿宋 Std R" panose="02020400000000000000"/>
              </a:rPr>
              <a:t>M</a:t>
            </a:r>
            <a:r>
              <a:rPr sz="2400" dirty="0">
                <a:solidFill>
                  <a:schemeClr val="tx1"/>
                </a:solidFill>
                <a:ea typeface="Adobe 仿宋 Std R" panose="02020400000000000000"/>
              </a:rPr>
              <a:t> updates the system state (i.e., stores to meta-info variables). </a:t>
            </a:r>
            <a:endParaRPr sz="2400" dirty="0">
              <a:solidFill>
                <a:schemeClr val="tx1"/>
              </a:solidFill>
              <a:ea typeface="Adobe 仿宋 Std R" panose="0202040000000000000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ea typeface="Adobe 仿宋 Std R" panose="0202040000000000000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ea typeface="Adobe 仿宋 Std R" panose="020204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dirty="0">
            <a:ea typeface="Adobe 仿宋 Std R" panose="0202040000000000000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4571</Words>
  <Application>WPS 演示</Application>
  <PresentationFormat>全屏显示(4:3)</PresentationFormat>
  <Paragraphs>176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Adobe 仿宋 Std R</vt:lpstr>
      <vt:lpstr>Adobe 仿宋 Std R</vt:lpstr>
      <vt:lpstr>仿宋</vt:lpstr>
      <vt:lpstr>黑体</vt:lpstr>
      <vt:lpstr>微软雅黑</vt:lpstr>
      <vt:lpstr>Arial Unicode MS</vt:lpstr>
      <vt:lpstr>等线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jiangsu</dc:creator>
  <cp:lastModifiedBy>星星.</cp:lastModifiedBy>
  <cp:revision>1143</cp:revision>
  <dcterms:created xsi:type="dcterms:W3CDTF">2018-07-23T08:57:00Z</dcterms:created>
  <dcterms:modified xsi:type="dcterms:W3CDTF">2019-12-04T11:07:44Z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