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92" r:id="rId7"/>
    <p:sldId id="295" r:id="rId8"/>
    <p:sldId id="296" r:id="rId9"/>
    <p:sldId id="301" r:id="rId10"/>
    <p:sldId id="297" r:id="rId11"/>
    <p:sldId id="293" r:id="rId12"/>
    <p:sldId id="316" r:id="rId13"/>
    <p:sldId id="298" r:id="rId14"/>
    <p:sldId id="299" r:id="rId15"/>
    <p:sldId id="300" r:id="rId16"/>
    <p:sldId id="303" r:id="rId17"/>
    <p:sldId id="305" r:id="rId18"/>
    <p:sldId id="304" r:id="rId19"/>
    <p:sldId id="307" r:id="rId20"/>
    <p:sldId id="309" r:id="rId21"/>
    <p:sldId id="320" r:id="rId22"/>
    <p:sldId id="310" r:id="rId23"/>
    <p:sldId id="321" r:id="rId24"/>
    <p:sldId id="302" r:id="rId25"/>
    <p:sldId id="308" r:id="rId26"/>
    <p:sldId id="290" r:id="rId27"/>
    <p:sldId id="311" r:id="rId28"/>
    <p:sldId id="312" r:id="rId29"/>
    <p:sldId id="313" r:id="rId30"/>
    <p:sldId id="315" r:id="rId31"/>
    <p:sldId id="317" r:id="rId32"/>
    <p:sldId id="318" r:id="rId33"/>
    <p:sldId id="314" r:id="rId34"/>
    <p:sldId id="319" r:id="rId35"/>
    <p:sldId id="28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64B"/>
    <a:srgbClr val="D9D9D9"/>
    <a:srgbClr val="E4B156"/>
    <a:srgbClr val="C6C5AB"/>
    <a:srgbClr val="E0A63E"/>
    <a:srgbClr val="F5D033"/>
    <a:srgbClr val="DCC32C"/>
    <a:srgbClr val="5AC8A1"/>
    <a:srgbClr val="34D0B6"/>
    <a:srgbClr val="E7A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54" autoAdjust="0"/>
  </p:normalViewPr>
  <p:slideViewPr>
    <p:cSldViewPr snapToGrid="0" showGuides="1">
      <p:cViewPr varScale="1">
        <p:scale>
          <a:sx n="68" d="100"/>
          <a:sy n="68" d="100"/>
        </p:scale>
        <p:origin x="744" y="72"/>
      </p:cViewPr>
      <p:guideLst>
        <p:guide pos="384"/>
        <p:guide pos="3840"/>
        <p:guide orient="horz" pos="762"/>
        <p:guide pos="7271"/>
        <p:guide orient="horz" pos="2176"/>
        <p:guide pos="3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477-A302-49C2-9F54-489D8295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38F7-D2E4-47F1-975D-37930D521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EE7477-A302-49C2-9F54-489D8295520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55438F7-D2E4-47F1-975D-37930D521A4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2074460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8858" y="2891582"/>
            <a:ext cx="617837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zh-CN" altLang="en-US" sz="4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44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肘形 16"/>
          <p:cNvCxnSpPr/>
          <p:nvPr/>
        </p:nvCxnSpPr>
        <p:spPr>
          <a:xfrm rot="10800000">
            <a:off x="6626954" y="2566580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/>
          <p:cNvCxnSpPr/>
          <p:nvPr/>
        </p:nvCxnSpPr>
        <p:spPr>
          <a:xfrm rot="21600000">
            <a:off x="3576820" y="2566581"/>
            <a:ext cx="2456135" cy="1724840"/>
          </a:xfrm>
          <a:prstGeom prst="bentConnector3">
            <a:avLst>
              <a:gd name="adj1" fmla="val -19303"/>
            </a:avLst>
          </a:prstGeom>
          <a:ln w="381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08680" y="3660140"/>
            <a:ext cx="6007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927590" y="439166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927550" y="4748105"/>
            <a:ext cx="189505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：黄鑫鑫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6180" y="1916430"/>
            <a:ext cx="4739640" cy="30251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47498" y="948437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vSwitch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直接使用</a:t>
            </a:r>
            <a:r>
              <a:rPr lang="en-US" altLang="zh-CN"/>
              <a:t>RDMA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隔离性：没有专属的网络命名空间（端口、路由和网络接口等）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可移植性</a:t>
            </a:r>
            <a:r>
              <a:rPr lang="zh-CN" altLang="en-US">
                <a:sym typeface="+mn-ea"/>
              </a:rPr>
              <a:t>：迁移时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会变化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可控性：修改硬件上的控制平面（如路由）非常困难，控制数据路径也同样困难，因为数据直接通过PCIe总线在RAM和NIC之间流动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K8S之类的编排工具强制要求使用虚拟网络模式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600"/>
              <a:t>目前一些数据密集型应用（如TensorFlow,CNTK,Spark,Hadoop）已经开始同时采用这些技术，当且仅当运行在专有的裸金属集群上时使用RDMA，当运行在云上时，它们不得不牺牲掉RDMA带来的性能提升。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1890" y="1004570"/>
            <a:ext cx="9637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现有</a:t>
            </a:r>
            <a:r>
              <a:rPr lang="en-US" altLang="zh-CN"/>
              <a:t>RDMA</a:t>
            </a:r>
            <a:r>
              <a:rPr lang="zh-CN" altLang="en-US"/>
              <a:t>虚拟化方案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SR-IOV：基于硬件IO的虚拟化技术，有可移植性限制，因为它们需要重新配置硬件网卡和交换机来支持容器的迁移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HyV：基于控制路径虚拟化方案，只能操控控制平面命令用于隔离和可移植性，不能提供数据流量的视图或控制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SoftRoCE：基于软件模拟，通过运行RDMA在UDP网络协议栈之上，性能受限于UDP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9490" y="4622800"/>
            <a:ext cx="5029200" cy="189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&amp;RDMA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2644775"/>
            <a:ext cx="10454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sz="2400"/>
              <a:t>FreeFlow</a:t>
            </a:r>
            <a:r>
              <a:rPr lang="zh-CN" altLang="en-US" sz="2400"/>
              <a:t>解决的问题：让要求使用虚拟网络的容器应用能够使用RDMA网络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7285" y="1043940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/>
              <a:t>Verbs</a:t>
            </a:r>
            <a:r>
              <a:rPr lang="zh-CN" altLang="en-US"/>
              <a:t>：</a:t>
            </a:r>
            <a:r>
              <a:rPr lang="zh-CN">
                <a:sym typeface="+mn-ea"/>
              </a:rPr>
              <a:t>访问</a:t>
            </a:r>
            <a:r>
              <a:rPr lang="en-US" altLang="zh-CN">
                <a:sym typeface="+mn-ea"/>
              </a:rPr>
              <a:t>RDMA</a:t>
            </a:r>
            <a:r>
              <a:rPr lang="zh-CN" altLang="en-US">
                <a:sym typeface="+mn-ea"/>
              </a:rPr>
              <a:t>的标准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7495" y="1925955"/>
            <a:ext cx="66522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4270" y="1043940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rPr lang="zh-CN" altLang="en-US"/>
              <a:t>的总体架构：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340" y="2043430"/>
            <a:ext cx="6751320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890" y="947420"/>
            <a:ext cx="96373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t>引入容器网络栈的三个组件：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network library,FFL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software router,FFR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the FreeFlow network orchestrator,FFO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2695" y="1685290"/>
            <a:ext cx="6743700" cy="4290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6890" y="3297555"/>
            <a:ext cx="8743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如何使用</a:t>
            </a:r>
            <a:r>
              <a:rPr lang="en-US" altLang="zh-CN"/>
              <a:t>RDMA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物理网卡支持</a:t>
            </a:r>
            <a:r>
              <a:rPr lang="en-US" altLang="zh-CN"/>
              <a:t>RDMA</a:t>
            </a:r>
            <a:r>
              <a:rPr lang="zh-CN" altLang="en-US"/>
              <a:t>技术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宿主机上安装</a:t>
            </a:r>
            <a:r>
              <a:rPr lang="en-US" altLang="zh-CN"/>
              <a:t>FFR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容器镜像中</a:t>
            </a:r>
            <a:r>
              <a:rPr lang="zh-CN"/>
              <a:t>安装</a:t>
            </a:r>
            <a:r>
              <a:rPr lang="en-US" altLang="zh-CN"/>
              <a:t>FFL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容器中的应用使用</a:t>
            </a:r>
            <a:r>
              <a:rPr lang="en-US" altLang="zh-CN"/>
              <a:t>RDMA</a:t>
            </a:r>
            <a:r>
              <a:rPr lang="zh-CN" altLang="en-US"/>
              <a:t>进行数据传输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784225"/>
            <a:ext cx="1077404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LowCPU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直接使用</a:t>
            </a:r>
            <a:r>
              <a:rPr lang="en-US" altLang="zh-CN"/>
              <a:t>RPC</a:t>
            </a:r>
            <a:r>
              <a:rPr lang="zh-CN" altLang="en-US"/>
              <a:t>调用转发</a:t>
            </a:r>
            <a:r>
              <a:rPr lang="en-US" altLang="zh-CN"/>
              <a:t>Verbs</a:t>
            </a:r>
            <a:r>
              <a:rPr lang="zh-CN" altLang="en-US"/>
              <a:t>请求太复杂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Verbs API</a:t>
            </a:r>
            <a:r>
              <a:rPr lang="zh-CN" altLang="en-US"/>
              <a:t>最终对</a:t>
            </a:r>
            <a:r>
              <a:rPr lang="en-US" altLang="zh-CN"/>
              <a:t>RDMA</a:t>
            </a:r>
            <a:r>
              <a:rPr lang="zh-CN" altLang="en-US"/>
              <a:t>的操作都是通过对</a:t>
            </a:r>
            <a:r>
              <a:rPr lang="en-US" altLang="zh-CN"/>
              <a:t>NIC</a:t>
            </a:r>
            <a:r>
              <a:rPr lang="zh-CN" altLang="en-US"/>
              <a:t>的文件描述符进行操作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rPr lang="zh-CN" altLang="en-US"/>
              <a:t>用一个</a:t>
            </a:r>
            <a:r>
              <a:rPr lang="en-US" altLang="zh-CN"/>
              <a:t>Unix Socket</a:t>
            </a:r>
            <a:r>
              <a:rPr lang="zh-CN" altLang="en-US"/>
              <a:t>文件描述符替代</a:t>
            </a:r>
            <a:r>
              <a:rPr lang="en-US" altLang="zh-CN"/>
              <a:t>NIC</a:t>
            </a:r>
            <a:r>
              <a:rPr lang="zh-CN" altLang="en-US"/>
              <a:t>的文件描述符，</a:t>
            </a:r>
            <a:r>
              <a:rPr lang="zh-CN" altLang="en-US">
                <a:sym typeface="+mn-ea"/>
              </a:rPr>
              <a:t>Socket文件描述符的另一端就是FFR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3241040"/>
            <a:ext cx="1150112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784225"/>
            <a:ext cx="1117663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LowCPU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rPr lang="zh-CN" altLang="en-US"/>
              <a:t>不直接转发</a:t>
            </a:r>
            <a:r>
              <a:rPr lang="en-US" altLang="zh-CN"/>
              <a:t>Verbs</a:t>
            </a:r>
            <a:r>
              <a:rPr lang="zh-CN" altLang="en-US"/>
              <a:t>调用</a:t>
            </a:r>
            <a:r>
              <a:rPr lang="zh-CN" altLang="en-US"/>
              <a:t>，而是转发对</a:t>
            </a:r>
            <a:r>
              <a:rPr lang="en-US" altLang="zh-CN"/>
              <a:t>NIC</a:t>
            </a:r>
            <a:r>
              <a:rPr lang="zh-CN" altLang="en-US"/>
              <a:t>文件操作符的请求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缺点：延迟较高（因为</a:t>
            </a:r>
            <a:r>
              <a:rPr lang="en-US" altLang="zh-CN"/>
              <a:t>Socket</a:t>
            </a:r>
            <a:r>
              <a:rPr lang="zh-CN" altLang="en-US"/>
              <a:t>通信本身存在一定延迟，一次来回的延迟会超过5us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2913380"/>
            <a:ext cx="1150112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1166187" y="2541102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菱形 2"/>
          <p:cNvSpPr/>
          <p:nvPr/>
        </p:nvSpPr>
        <p:spPr>
          <a:xfrm>
            <a:off x="3860799" y="2541103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6555411" y="2541104"/>
            <a:ext cx="1775791" cy="1775791"/>
          </a:xfrm>
          <a:prstGeom prst="diamond">
            <a:avLst/>
          </a:prstGeom>
          <a:solidFill>
            <a:srgbClr val="33364B"/>
          </a:solidFill>
          <a:ln>
            <a:noFill/>
          </a:ln>
          <a:effectLst>
            <a:outerShdw blurRad="50800" dist="38100" dir="5400000" sx="105000" sy="105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9250022" y="2541101"/>
            <a:ext cx="1775791" cy="1775791"/>
          </a:xfrm>
          <a:prstGeom prst="diamond">
            <a:avLst/>
          </a:prstGeom>
          <a:solidFill>
            <a:srgbClr val="E4B156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24782" y="503581"/>
            <a:ext cx="2142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37247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30755" y="3075057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21083" y="3088854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26471" y="3075053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28197" y="3524306"/>
            <a:ext cx="1852684" cy="937557"/>
            <a:chOff x="3828197" y="3468034"/>
            <a:chExt cx="1852684" cy="93755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9211575" y="3517703"/>
            <a:ext cx="1852684" cy="937557"/>
            <a:chOff x="3828197" y="3468034"/>
            <a:chExt cx="1852684" cy="937557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3336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 rot="10800000">
            <a:off x="1127742" y="2361686"/>
            <a:ext cx="1852684" cy="937557"/>
            <a:chOff x="3828197" y="3468034"/>
            <a:chExt cx="1852684" cy="937557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 rot="10800000">
            <a:off x="6516964" y="2367436"/>
            <a:ext cx="1852684" cy="937557"/>
            <a:chOff x="3828197" y="3468034"/>
            <a:chExt cx="1852684" cy="937557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828197" y="3468034"/>
              <a:ext cx="937558" cy="937557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4728225" y="3477702"/>
              <a:ext cx="952656" cy="927889"/>
            </a:xfrm>
            <a:prstGeom prst="line">
              <a:avLst/>
            </a:prstGeom>
            <a:ln w="76200">
              <a:solidFill>
                <a:srgbClr val="E4B1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1672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6564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63992" y="4576304"/>
            <a:ext cx="177579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62343" y="4576304"/>
            <a:ext cx="17757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3336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 rot="5400000">
            <a:off x="-13255" y="13253"/>
            <a:ext cx="1802295" cy="1775791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/>
          <p:nvPr/>
        </p:nvSpPr>
        <p:spPr>
          <a:xfrm rot="16200000">
            <a:off x="10402957" y="5068957"/>
            <a:ext cx="1802295" cy="1775791"/>
          </a:xfrm>
          <a:prstGeom prst="rtTriangle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675" y="824230"/>
            <a:ext cx="963739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Fastpath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FFL和FFR共同拥有一块专属的共享内存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FFR在一个CPU核上不断</a:t>
            </a:r>
            <a:r>
              <a:rPr lang="zh-CN"/>
              <a:t>轮询</a:t>
            </a:r>
            <a:r>
              <a:t>，检查是否有新的</a:t>
            </a:r>
            <a:r>
              <a:rPr>
                <a:sym typeface="+mn-ea"/>
              </a:rPr>
              <a:t>请求</a:t>
            </a:r>
            <a:r>
              <a:t>从FFL发到共享内存中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FFL</a:t>
            </a:r>
            <a:r>
              <a:rPr lang="zh-CN"/>
              <a:t>发送完请求后，会</a:t>
            </a:r>
            <a:r>
              <a:t>在一个CPU核上不断</a:t>
            </a:r>
            <a:r>
              <a:rPr lang="zh-CN"/>
              <a:t>轮询</a:t>
            </a:r>
            <a:r>
              <a:t>，检查响应是否已经就绪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0440" y="3307715"/>
            <a:ext cx="8383905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675" y="824230"/>
            <a:ext cx="96373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FFL</a:t>
            </a:r>
            <a:r>
              <a:rPr lang="zh-CN" altLang="en-US"/>
              <a:t>和</a:t>
            </a:r>
            <a:r>
              <a:rPr lang="en-US" altLang="zh-CN"/>
              <a:t>FFR</a:t>
            </a:r>
            <a:r>
              <a:rPr lang="zh-CN" altLang="en-US"/>
              <a:t>之间的通信（</a:t>
            </a:r>
            <a:r>
              <a:rPr lang="en-US" altLang="zh-CN"/>
              <a:t>Fastpath</a:t>
            </a:r>
            <a:r>
              <a:rPr lang="zh-CN" altLang="en-US"/>
              <a:t>）</a:t>
            </a:r>
            <a:r>
              <a:rPr lang="zh-CN" altLang="en-US"/>
              <a:t>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FFL</a:t>
            </a:r>
            <a:r>
              <a:t>在读到响应后，会停止在CPU上的轮询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Fastpath</a:t>
            </a:r>
            <a:r>
              <a:rPr lang="zh-CN" altLang="en-US"/>
              <a:t>模式是以资源</a:t>
            </a:r>
            <a:r>
              <a:rPr lang="en-US" altLang="zh-CN"/>
              <a:t>(CPU)</a:t>
            </a:r>
            <a:r>
              <a:rPr lang="zh-CN" altLang="en-US"/>
              <a:t>来换取性能</a:t>
            </a:r>
            <a:r>
              <a:rPr lang="en-US" altLang="zh-CN"/>
              <a:t>(</a:t>
            </a:r>
            <a:r>
              <a:rPr lang="zh-CN" altLang="en-US"/>
              <a:t>延迟降低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FFR</a:t>
            </a:r>
            <a:r>
              <a:rPr lang="zh-CN" altLang="en-US"/>
              <a:t>最多占用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CPU</a:t>
            </a:r>
            <a:r>
              <a:rPr lang="zh-CN" altLang="en-US"/>
              <a:t>核，一台宿主机上的所有</a:t>
            </a:r>
            <a:r>
              <a:rPr lang="en-US" altLang="zh-CN"/>
              <a:t>FFL</a:t>
            </a:r>
            <a:r>
              <a:rPr lang="zh-CN" altLang="en-US"/>
              <a:t>占用小于</a:t>
            </a:r>
            <a:r>
              <a:rPr lang="en-US" altLang="zh-CN"/>
              <a:t>0.3</a:t>
            </a:r>
            <a:r>
              <a:rPr lang="zh-CN" altLang="en-US"/>
              <a:t>个</a:t>
            </a:r>
            <a:r>
              <a:rPr lang="en-US" altLang="zh-CN"/>
              <a:t>CPU</a:t>
            </a:r>
            <a:r>
              <a:rPr lang="zh-CN" altLang="en-US"/>
              <a:t>核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9485" y="3286125"/>
            <a:ext cx="8383905" cy="3237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005" y="824230"/>
            <a:ext cx="32385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FreeFlow</a:t>
            </a:r>
            <a:r>
              <a:rPr lang="zh-CN" altLang="en-US"/>
              <a:t>的优点：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同时取得了隔离性、可移植性和可控制性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提供了接近裸金属RDMA的性能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不需要任何专业的硬件或基于硬件IO虚拟化（需要支持</a:t>
            </a:r>
            <a:r>
              <a:rPr lang="en-US" altLang="zh-CN"/>
              <a:t>RDMA</a:t>
            </a:r>
            <a:r>
              <a:rPr lang="zh-CN" altLang="en-US"/>
              <a:t>的网卡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几乎无需修改应用代码，对应用完全透明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CPU</a:t>
            </a:r>
            <a:r>
              <a:rPr lang="zh-CN" altLang="en-US"/>
              <a:t>开销很低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性能评测</a:t>
            </a:r>
            <a:endParaRPr lang="en-US" altLang="zh-CN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9540" y="3357880"/>
            <a:ext cx="6515100" cy="3208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02995" y="967105"/>
            <a:ext cx="963739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FreeFlow</a:t>
            </a:r>
            <a:r>
              <a:rPr lang="zh-CN" altLang="en-US"/>
              <a:t>吞吐量性能受消息大小影响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当消息大小</a:t>
            </a:r>
            <a:r>
              <a:rPr lang="en-US">
                <a:sym typeface="+mn-ea"/>
              </a:rPr>
              <a:t>&gt;=</a:t>
            </a:r>
            <a:r>
              <a:rPr>
                <a:sym typeface="+mn-ea"/>
              </a:rPr>
              <a:t>8KB时，FreeFlow</a:t>
            </a:r>
            <a:r>
              <a:rPr lang="zh-CN">
                <a:sym typeface="+mn-ea"/>
              </a:rPr>
              <a:t>的表现接近</a:t>
            </a:r>
            <a:r>
              <a:rPr>
                <a:sym typeface="+mn-ea"/>
              </a:rPr>
              <a:t>RDMA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为了提高带宽</a:t>
            </a:r>
            <a:r>
              <a:rPr lang="en-US" altLang="zh-CN"/>
              <a:t>(</a:t>
            </a:r>
            <a:r>
              <a:rPr lang="zh-CN" altLang="en-US"/>
              <a:t>带宽敏感性应用</a:t>
            </a:r>
            <a:r>
              <a:rPr lang="en-US" altLang="zh-CN"/>
              <a:t>)</a:t>
            </a:r>
            <a:r>
              <a:rPr lang="zh-CN"/>
              <a:t>，使用大消息是典型做法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使用小消息的应用更关注的是延迟，而不是带宽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高并发下性能也很好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70" y="286385"/>
            <a:ext cx="3375660" cy="2735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FreeFlow</a:t>
            </a:r>
            <a:r>
              <a:rPr lang="zh-CN" altLang="en-US"/>
              <a:t>平均延迟约</a:t>
            </a:r>
            <a:r>
              <a:rPr lang="en-US" altLang="zh-CN"/>
              <a:t>2.4us(Fastpath</a:t>
            </a:r>
            <a:r>
              <a:rPr lang="zh-CN" altLang="en-US"/>
              <a:t>模式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>
                <a:sym typeface="+mn-ea"/>
              </a:rPr>
              <a:t>和原生</a:t>
            </a:r>
            <a:r>
              <a:rPr lang="en-US" altLang="zh-CN">
                <a:sym typeface="+mn-ea"/>
              </a:rPr>
              <a:t>RDMA</a:t>
            </a:r>
            <a:r>
              <a:rPr lang="zh-CN" altLang="en-US">
                <a:sym typeface="+mn-ea"/>
              </a:rPr>
              <a:t>相比，</a:t>
            </a:r>
            <a:r>
              <a:rPr lang="en-US" altLang="zh-CN">
                <a:sym typeface="+mn-ea"/>
              </a:rPr>
              <a:t>FreeFlow</a:t>
            </a:r>
            <a:r>
              <a:rPr lang="zh-CN" altLang="en-US">
                <a:sym typeface="+mn-ea"/>
              </a:rPr>
              <a:t>引起的额外延迟小于</a:t>
            </a:r>
            <a:r>
              <a:rPr lang="en-US" altLang="zh-CN">
                <a:sym typeface="+mn-ea"/>
              </a:rPr>
              <a:t>1.5us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主机TCP栈</a:t>
            </a:r>
            <a:r>
              <a:rPr lang="en-US"/>
              <a:t>&gt;</a:t>
            </a:r>
            <a:r>
              <a:t>10us</a:t>
            </a:r>
            <a:r>
              <a:rPr lang="zh-CN"/>
              <a:t>，TCP/IP虚拟网络</a:t>
            </a:r>
            <a:r>
              <a:rPr lang="en-US" altLang="zh-CN"/>
              <a:t>&gt;40us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520" y="3557270"/>
            <a:ext cx="6652260" cy="3086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15" y="1071245"/>
            <a:ext cx="32385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一台宿主机上，</a:t>
            </a:r>
            <a:r>
              <a:t>FFR最多消耗一个CPU核，FFL的开销则小于</a:t>
            </a:r>
            <a:r>
              <a:rPr lang="en-US"/>
              <a:t>0.3</a:t>
            </a:r>
            <a:r>
              <a:t>个核</a:t>
            </a:r>
            <a:r>
              <a:rPr lang="zh-CN"/>
              <a:t>（</a:t>
            </a:r>
            <a:r>
              <a:rPr lang="en-US" altLang="zh-CN"/>
              <a:t>Fastpath</a:t>
            </a:r>
            <a:r>
              <a:rPr lang="zh-CN"/>
              <a:t>）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一个CPU核就足以支持一台宿主机上的所有容器，归功于FFR只处理消息级别的事件，而不是像OVS那样处理包级别的</a:t>
            </a:r>
            <a:endParaRPr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选择LowCPU模式</a:t>
            </a:r>
            <a:r>
              <a:rPr lang="zh-CN"/>
              <a:t>时</a:t>
            </a:r>
            <a:r>
              <a:t>，使用Unix socket作为信号机制而非通过CPU核来轮询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LowCPU</a:t>
            </a:r>
            <a:r>
              <a:rPr lang="zh-CN" altLang="en-US"/>
              <a:t>模式下延迟会增加</a:t>
            </a:r>
            <a:r>
              <a:rPr lang="en-US" altLang="zh-CN"/>
              <a:t>(2.4-17us)</a:t>
            </a:r>
            <a:r>
              <a:rPr lang="zh-CN" altLang="en-US"/>
              <a:t>，但吞吐量不会受太大影响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265" r="48180"/>
          <a:stretch>
            <a:fillRect/>
          </a:stretch>
        </p:blipFill>
        <p:spPr>
          <a:xfrm>
            <a:off x="9041765" y="3503930"/>
            <a:ext cx="2817495" cy="3250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速率限制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/>
              <a:t>FreeFlow</a:t>
            </a:r>
            <a:r>
              <a:rPr lang="zh-CN" altLang="en-US"/>
              <a:t>提供了精确的限速功能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限速功能花费6%的CPU开销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0545" y="2824480"/>
            <a:ext cx="400812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使用rsocket可以将</a:t>
            </a:r>
            <a:r>
              <a:rPr lang="en-US" altLang="zh-CN"/>
              <a:t>socket</a:t>
            </a:r>
            <a:r>
              <a:rPr lang="zh-CN" altLang="en-US"/>
              <a:t>调用转化为</a:t>
            </a:r>
            <a:r>
              <a:rPr lang="en-US" altLang="zh-CN"/>
              <a:t>Verbs</a:t>
            </a:r>
            <a:r>
              <a:rPr lang="zh-CN" altLang="en-US"/>
              <a:t>调用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FreeFlow总是比Weave性能更好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比</a:t>
            </a:r>
            <a:r>
              <a:rPr lang="en-US" altLang="zh-CN"/>
              <a:t>Host-TCP</a:t>
            </a:r>
            <a:r>
              <a:rPr lang="zh-CN" altLang="en-US"/>
              <a:t>的延迟还低，提升了98%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吞吐量有时候比</a:t>
            </a:r>
            <a:r>
              <a:rPr lang="en-US" altLang="zh-CN"/>
              <a:t>Host-TCP</a:t>
            </a:r>
            <a:r>
              <a:rPr lang="zh-CN" altLang="en-US"/>
              <a:t>差一点，但比</a:t>
            </a:r>
            <a:r>
              <a:rPr lang="en-US" altLang="zh-CN"/>
              <a:t>Weave</a:t>
            </a:r>
            <a:r>
              <a:rPr lang="zh-CN" altLang="en-US"/>
              <a:t>要高</a:t>
            </a:r>
            <a:r>
              <a:rPr lang="en-US" altLang="zh-CN"/>
              <a:t>6.8-13.4</a:t>
            </a:r>
            <a:r>
              <a:rPr lang="zh-CN" altLang="en-US"/>
              <a:t>倍</a:t>
            </a:r>
            <a:endParaRPr lang="zh-CN" altLang="en-US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725" y="3455035"/>
            <a:ext cx="6614160" cy="3352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TensorFlow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两种主要类型的深度学习训练任务：基于CNN的图像识别和基于RNN的语音识别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图像识别中，</a:t>
            </a:r>
            <a:r>
              <a:rPr lang="zh-CN" altLang="en-US"/>
              <a:t>Host-RDMA的训练速度是Host-TCP的1.8到3倍，和</a:t>
            </a:r>
            <a:r>
              <a:rPr lang="en-US" altLang="zh-CN"/>
              <a:t>Weave</a:t>
            </a:r>
            <a:r>
              <a:rPr lang="zh-CN" altLang="en-US"/>
              <a:t>的差距更大</a:t>
            </a:r>
            <a:r>
              <a:rPr lang="en-US" altLang="zh-CN"/>
              <a:t>(10</a:t>
            </a:r>
            <a:r>
              <a:rPr lang="zh-CN" altLang="en-US"/>
              <a:t>多倍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语音识别中，</a:t>
            </a:r>
            <a:r>
              <a:t>Host-RDMA训练时间的中值比Weave要快8.7倍</a:t>
            </a: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FreeFlow</a:t>
            </a:r>
            <a:r>
              <a:rPr lang="zh-CN"/>
              <a:t>的表现</a:t>
            </a:r>
            <a:r>
              <a:t>非常接近于Host-RDMA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0060" y="3574415"/>
            <a:ext cx="8801100" cy="3162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Spark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Host-RDMA</a:t>
            </a:r>
            <a:r>
              <a:rPr lang="zh-CN"/>
              <a:t>的性能是Weave是1.8倍，比</a:t>
            </a:r>
            <a:r>
              <a:rPr lang="en-US" altLang="zh-CN"/>
              <a:t>Host-TCP</a:t>
            </a:r>
            <a:r>
              <a:rPr lang="zh-CN" altLang="en-US"/>
              <a:t>也要好一点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>
                <a:sym typeface="+mn-ea"/>
              </a:rPr>
              <a:t>FreeFlow</a:t>
            </a:r>
            <a:r>
              <a:rPr lang="zh-CN">
                <a:sym typeface="+mn-ea"/>
              </a:rPr>
              <a:t>的表现</a:t>
            </a:r>
            <a:r>
              <a:rPr>
                <a:sym typeface="+mn-ea"/>
              </a:rPr>
              <a:t>接近于Host-RDMA</a:t>
            </a: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0" y="3274695"/>
            <a:ext cx="4754880" cy="2971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2097088"/>
            <a:ext cx="12192000" cy="31321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074460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4418117" y="2648055"/>
            <a:ext cx="3355767" cy="2019090"/>
          </a:xfrm>
          <a:prstGeom prst="diamond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9169" y="2798806"/>
            <a:ext cx="103366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857302" y="3722179"/>
            <a:ext cx="2478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663687" y="114162"/>
            <a:ext cx="3432313" cy="1960298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096000" y="114163"/>
            <a:ext cx="3551583" cy="2005497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0" y="1977092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3422225" y="5150953"/>
            <a:ext cx="2673775" cy="1518853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096000" y="5221606"/>
            <a:ext cx="2663688" cy="1461452"/>
          </a:xfrm>
          <a:prstGeom prst="line">
            <a:avLst/>
          </a:prstGeom>
          <a:ln w="28575">
            <a:solidFill>
              <a:srgbClr val="333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0" y="5237700"/>
            <a:ext cx="12192000" cy="118630"/>
          </a:xfrm>
          <a:prstGeom prst="rect">
            <a:avLst/>
          </a:prstGeom>
          <a:solidFill>
            <a:srgbClr val="E4B156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5055" y="1209675"/>
            <a:ext cx="963739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/>
              <a:t>开源代码：https://github.com/Microsoft/Freeflow</a:t>
            </a:r>
            <a:endParaRPr 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FFL</a:t>
            </a:r>
            <a:r>
              <a:t>通过修改libiverbs、	libmlx4和librdmacm来实现</a:t>
            </a:r>
            <a:r>
              <a:rPr lang="en-US"/>
              <a:t>,</a:t>
            </a:r>
            <a:r>
              <a:rPr lang="zh-CN" altLang="en-US"/>
              <a:t>增加了</a:t>
            </a:r>
            <a:r>
              <a:rPr lang="en-US" altLang="zh-CN"/>
              <a:t>4000</a:t>
            </a:r>
            <a:r>
              <a:rPr lang="zh-CN" altLang="en-US"/>
              <a:t>行左右的代码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FFR</a:t>
            </a:r>
            <a:r>
              <a:rPr lang="zh-CN" altLang="en-US"/>
              <a:t>用了</a:t>
            </a:r>
            <a:r>
              <a:rPr lang="en-US" altLang="zh-CN"/>
              <a:t>2000</a:t>
            </a:r>
            <a:r>
              <a:rPr lang="zh-CN" altLang="en-US"/>
              <a:t>行左右的</a:t>
            </a:r>
            <a:r>
              <a:rPr lang="en-US" altLang="zh-CN"/>
              <a:t>C++</a:t>
            </a:r>
            <a:r>
              <a:rPr lang="zh-CN" altLang="en-US"/>
              <a:t>代码实现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FFO</a:t>
            </a:r>
            <a:r>
              <a:rPr lang="zh-CN" altLang="en-US"/>
              <a:t>使用</a:t>
            </a:r>
            <a:r>
              <a:rPr lang="en-US" altLang="zh-CN"/>
              <a:t>Zookeepler来存储用户自定义的信息，如IP分配、访问控制、资源共享策略和内存映射信息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/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: 空心 5"/>
          <p:cNvSpPr/>
          <p:nvPr/>
        </p:nvSpPr>
        <p:spPr>
          <a:xfrm>
            <a:off x="2667001" y="1"/>
            <a:ext cx="6857999" cy="6857999"/>
          </a:xfrm>
          <a:prstGeom prst="donut">
            <a:avLst>
              <a:gd name="adj" fmla="val 192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1919713"/>
            <a:ext cx="12192000" cy="316628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-1325218" y="333375"/>
            <a:ext cx="874643" cy="463826"/>
          </a:xfrm>
          <a:prstGeom prst="rect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25218" y="1141758"/>
            <a:ext cx="874643" cy="463826"/>
          </a:xfrm>
          <a:prstGeom prst="rect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9713"/>
            <a:ext cx="12192000" cy="3166280"/>
          </a:xfrm>
          <a:prstGeom prst="rect">
            <a:avLst/>
          </a:prstGeom>
          <a:solidFill>
            <a:srgbClr val="33364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3084" y="3075715"/>
            <a:ext cx="642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8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4514431" y="1923713"/>
            <a:ext cx="3163136" cy="3163136"/>
          </a:xfrm>
          <a:prstGeom prst="donut">
            <a:avLst>
              <a:gd name="adj" fmla="val 4748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路由算法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路由算法：确定数据包从源节点到目标节点的路径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容器化：降低了部署和管理云应用的复杂度和成本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/>
              <a:t>RDMA</a:t>
            </a:r>
            <a:r>
              <a:rPr lang="zh-CN" altLang="en-US"/>
              <a:t>网络：提供了更高的吞吐量，更低的延迟和更低的CPU使用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RDMA：Remote Direct Memory Access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将数据直接从一台计算机的内存传输到另一台计算机，无需双方操作系统的介入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消除了外部存储器复制和上下文切换的开销，因而能解放内存带宽和CPU周期用于改进应用系统性能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提供了高吞吐、低延迟的网络通信，尤其适合在大规模并行计算机集群中使用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优点：高吞吐量、低延迟、低</a:t>
            </a:r>
            <a:r>
              <a:rPr lang="en-US" altLang="zh-CN"/>
              <a:t>CPU</a:t>
            </a:r>
            <a:r>
              <a:rPr lang="zh-CN" altLang="en-US"/>
              <a:t>负载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0" y="1603375"/>
            <a:ext cx="5763260" cy="365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725" y="3580765"/>
            <a:ext cx="7261860" cy="287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6135" y="967105"/>
            <a:ext cx="8743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/>
              <a:t>例子：</a:t>
            </a:r>
            <a:r>
              <a:rPr lang="en-US" altLang="zh-CN"/>
              <a:t>RDMA</a:t>
            </a:r>
            <a:r>
              <a:rPr lang="zh-CN" altLang="en-US"/>
              <a:t>网络的性能优势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RNN训练任务包括了成百上千个步骤，每一个步骤，所有GPU必须重置训练模型的参数，总流量在100MB到10GB之间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花费在通信上的时间浪费了GPU的时间，因为GPU在重置参数时是空闲的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87433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000" b="1"/>
              <a:t>三种硬件实现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Infiniband：支持RDMA的新一代网络协议。 因此需要支持该协议的NIC和交换机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RoCE：允许在以太网上执行RDMA的网络协议。支持在标准以太网基础设施（交换机）上使用RDMA。 只有网卡是特殊的，需要支持RoCE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iWARP：允许在TCP上执行RDMA的网络协议。支持在标准以太网基础设施（交换机）上使用RDMA。 只有网卡是特殊的，需要支持iWARP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115" y="3362325"/>
            <a:ext cx="7776210" cy="323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6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V 形 2"/>
          <p:cNvSpPr/>
          <p:nvPr/>
        </p:nvSpPr>
        <p:spPr>
          <a:xfrm>
            <a:off x="251791" y="333375"/>
            <a:ext cx="357808" cy="408747"/>
          </a:xfrm>
          <a:prstGeom prst="chevron">
            <a:avLst/>
          </a:prstGeom>
          <a:solidFill>
            <a:srgbClr val="E4B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V 形 3"/>
          <p:cNvSpPr/>
          <p:nvPr/>
        </p:nvSpPr>
        <p:spPr>
          <a:xfrm>
            <a:off x="516835" y="333375"/>
            <a:ext cx="357808" cy="408747"/>
          </a:xfrm>
          <a:prstGeom prst="chevron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63" y="342012"/>
            <a:ext cx="30877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直角三角形 18"/>
          <p:cNvSpPr/>
          <p:nvPr/>
        </p:nvSpPr>
        <p:spPr>
          <a:xfrm>
            <a:off x="-1" y="497382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0800000">
            <a:off x="9374259" y="0"/>
            <a:ext cx="2817208" cy="1884180"/>
          </a:xfrm>
          <a:prstGeom prst="rtTriangle">
            <a:avLst/>
          </a:prstGeom>
          <a:solidFill>
            <a:srgbClr val="333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237615"/>
            <a:ext cx="96373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容器对网络的3个要求：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隔离性。每个容器必须有其专属的网络命名空间（包括端口，路由表和接口等）来避免和其他同个宿主机上容器的冲突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t>可移植性</a:t>
            </a:r>
            <a:r>
              <a:rPr lang="zh-CN" altLang="en-US"/>
              <a:t>：一个容器必须使用虚拟网络来和其他容器通信，它的虚拟IP保持不变，无需关注它将迁入或迁出哪台宿主机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/>
              <a:t>可控性：实施控制平面策略（如许可控制，路由等）和数据平面策略（如QoS，计量等）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dynamicNum"/>
</p:tagLst>
</file>

<file path=ppt/tags/tag3.xml><?xml version="1.0" encoding="utf-8"?>
<p:tagLst xmlns:p="http://schemas.openxmlformats.org/presentationml/2006/main">
  <p:tag name="KSO_WM_SLIDE_MODEL_TYPE" val="dynamicNum"/>
</p:tagLst>
</file>

<file path=ppt/tags/tag4.xml><?xml version="1.0" encoding="utf-8"?>
<p:tagLst xmlns:p="http://schemas.openxmlformats.org/presentationml/2006/main">
  <p:tag name="KSO_WM_SLIDE_MODEL_TYPE" val="dynamicNum"/>
</p:tagLst>
</file>

<file path=ppt/tags/tag5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3134</Words>
  <Application>WPS 演示</Application>
  <PresentationFormat>宽屏</PresentationFormat>
  <Paragraphs>243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星星.</cp:lastModifiedBy>
  <cp:revision>162</cp:revision>
  <dcterms:created xsi:type="dcterms:W3CDTF">2019-06-28T07:14:00Z</dcterms:created>
  <dcterms:modified xsi:type="dcterms:W3CDTF">2019-09-16T01:11:50Z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