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58" r:id="rId6"/>
    <p:sldId id="390" r:id="rId7"/>
    <p:sldId id="292" r:id="rId8"/>
    <p:sldId id="388" r:id="rId9"/>
    <p:sldId id="391" r:id="rId10"/>
    <p:sldId id="392" r:id="rId11"/>
    <p:sldId id="393" r:id="rId12"/>
    <p:sldId id="389" r:id="rId13"/>
    <p:sldId id="437" r:id="rId15"/>
    <p:sldId id="440" r:id="rId16"/>
    <p:sldId id="438" r:id="rId17"/>
    <p:sldId id="439" r:id="rId18"/>
    <p:sldId id="441" r:id="rId19"/>
    <p:sldId id="442" r:id="rId20"/>
    <p:sldId id="444" r:id="rId21"/>
    <p:sldId id="443" r:id="rId22"/>
    <p:sldId id="445" r:id="rId23"/>
    <p:sldId id="446" r:id="rId24"/>
    <p:sldId id="449" r:id="rId25"/>
    <p:sldId id="450" r:id="rId26"/>
    <p:sldId id="451" r:id="rId27"/>
    <p:sldId id="447" r:id="rId28"/>
    <p:sldId id="448" r:id="rId29"/>
    <p:sldId id="293" r:id="rId30"/>
    <p:sldId id="316" r:id="rId31"/>
    <p:sldId id="345" r:id="rId32"/>
    <p:sldId id="351" r:id="rId33"/>
    <p:sldId id="350" r:id="rId34"/>
    <p:sldId id="353" r:id="rId35"/>
    <p:sldId id="346" r:id="rId36"/>
    <p:sldId id="295" r:id="rId37"/>
    <p:sldId id="296" r:id="rId38"/>
    <p:sldId id="301" r:id="rId39"/>
    <p:sldId id="347" r:id="rId40"/>
    <p:sldId id="297" r:id="rId41"/>
    <p:sldId id="298" r:id="rId42"/>
    <p:sldId id="299" r:id="rId43"/>
    <p:sldId id="300" r:id="rId44"/>
    <p:sldId id="303" r:id="rId45"/>
    <p:sldId id="305" r:id="rId46"/>
    <p:sldId id="28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438"/>
        <p:guide pos="3877"/>
        <p:guide orient="horz" pos="779"/>
        <p:guide pos="7271"/>
        <p:guide orient="horz" pos="2123"/>
        <p:guide pos="3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随着网络的大规模应用，网络研究者处于一种很尴尬的地位：现有设备和协议的庞大安装基础，以及人们不愿在生产上试验新的协议，这让在网络上的创新受到很大的阻碍。今天，几乎已经没有实践的方法来试验新的网络协议了（如新的路由协议、或者</a:t>
            </a:r>
            <a:r>
              <a:rPr lang="en-US" altLang="zh-CN"/>
              <a:t>IP</a:t>
            </a:r>
            <a:r>
              <a:rPr lang="zh-CN" altLang="en-US"/>
              <a:t>的替代方案</a:t>
            </a:r>
            <a:r>
              <a:rPr lang="zh-CN" altLang="en-US"/>
              <a:t>），因为没有足够大规模的生产流量的测试，来让人们有足够的信心把这些新的网络协议应用到生产上。结果就是在网络社区上很多新想法都是未测试的状态，相比起计算机技术的蓬勃发展，网络有种僵化的迹象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Overlay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GENI</a:t>
            </a:r>
            <a:r>
              <a:rPr lang="zh-CN" altLang="en-US"/>
              <a:t>是计划在全国范围建立一个虚拟化的可编程网络，用于理论创新，研究者可以分配这个网络的一部分资源（</a:t>
            </a:r>
            <a:r>
              <a:rPr lang="en-US" altLang="zh-CN"/>
              <a:t>slice</a:t>
            </a:r>
            <a:r>
              <a:rPr lang="zh-CN" altLang="en-US"/>
              <a:t>）进行试验，</a:t>
            </a:r>
            <a:r>
              <a:rPr lang="en-US" altLang="zh-CN"/>
              <a:t>slice</a:t>
            </a:r>
            <a:r>
              <a:rPr lang="zh-CN" altLang="en-US"/>
              <a:t>可以跨过骨干网，进入到接入网。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但是，理想是美好的，但是现实是骨感的。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相比起</a:t>
            </a:r>
            <a:r>
              <a:rPr lang="en-US" altLang="zh-CN"/>
              <a:t>GENI</a:t>
            </a:r>
            <a:r>
              <a:rPr lang="zh-CN" altLang="en-US"/>
              <a:t>远大的理想，</a:t>
            </a:r>
            <a:r>
              <a:rPr lang="en-US" altLang="zh-CN"/>
              <a:t>OpenFlow</a:t>
            </a:r>
            <a:r>
              <a:rPr lang="zh-CN" altLang="en-US"/>
              <a:t>专注于一个更小，更迫切，但可行性也比较高的目标：如何在校园网里来运行研究人员的实验呢？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如果我们能在我们的校园网里跑起来的话，那么应该也能扩展到其他的校园，然后扩展到整个社区。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这个思路和</a:t>
            </a:r>
            <a:r>
              <a:rPr lang="en-US" altLang="zh-CN"/>
              <a:t>GENI</a:t>
            </a:r>
            <a:r>
              <a:rPr lang="zh-CN" altLang="en-US"/>
              <a:t>的思路是相反的，</a:t>
            </a:r>
            <a:r>
              <a:rPr lang="en-US" altLang="zh-CN"/>
              <a:t>GENI</a:t>
            </a:r>
            <a:r>
              <a:rPr lang="zh-CN" altLang="en-US"/>
              <a:t>是一种自顶向下的方法，先把整个网络实现了，然后再把网络分给有需要的人使用。而</a:t>
            </a:r>
            <a:r>
              <a:rPr lang="en-US" altLang="zh-CN"/>
              <a:t>OpenFlow</a:t>
            </a:r>
            <a:r>
              <a:rPr lang="zh-CN" altLang="en-US"/>
              <a:t>一开始只是想用一种自底向上的方法，先不考虑那么宏大的目标，自己先跑起来再说，跑得通了再慢慢扩展。这个有点类似农村包围城市的想法。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为什么不让厂商来提供这样一个开放的平台呢？ 作者已经看透了这些商业厂商，他们不是不能做，而是不愿意做，因为这么做不符合他们的利益。他们花费了很多的时间来部署和调优现在的算法，他们怕的就是有谁发明了一种新的什么协议来让他们的工作白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开放平台降低了竞争者的准入门槛。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那几台</a:t>
            </a:r>
            <a:r>
              <a:rPr lang="en-US" altLang="zh-CN"/>
              <a:t>PC</a:t>
            </a:r>
            <a:r>
              <a:rPr lang="zh-CN" altLang="en-US"/>
              <a:t>机在上面跑个</a:t>
            </a:r>
            <a:r>
              <a:rPr lang="en-US" altLang="zh-CN"/>
              <a:t>Linux</a:t>
            </a:r>
            <a:r>
              <a:rPr lang="zh-CN" altLang="en-US"/>
              <a:t>系统就可以做实验了，</a:t>
            </a:r>
            <a:r>
              <a:rPr lang="en-US" altLang="zh-CN"/>
              <a:t>Linux</a:t>
            </a:r>
            <a:r>
              <a:rPr lang="zh-CN" altLang="en-US"/>
              <a:t>有网络的功能，而且很多网络协议的实现都是开源的，要改很容易。不足之处是性能：每个配线箱要有</a:t>
            </a:r>
            <a:r>
              <a:rPr lang="en-US" altLang="zh-CN"/>
              <a:t>100+</a:t>
            </a:r>
            <a:r>
              <a:rPr lang="zh-CN" altLang="en-US"/>
              <a:t>个端口，包处理速率当时交换机的速率能达到</a:t>
            </a:r>
            <a:r>
              <a:rPr lang="en-US" altLang="zh-CN"/>
              <a:t>100Gbit/s</a:t>
            </a:r>
            <a:r>
              <a:rPr lang="zh-CN" altLang="en-US"/>
              <a:t>，而</a:t>
            </a:r>
            <a:r>
              <a:rPr lang="en-US" altLang="zh-CN"/>
              <a:t>PC</a:t>
            </a:r>
            <a:r>
              <a:rPr lang="zh-CN" altLang="en-US"/>
              <a:t>能到</a:t>
            </a:r>
            <a:r>
              <a:rPr lang="en-US" altLang="zh-CN"/>
              <a:t>1Gbit/s</a:t>
            </a:r>
            <a:r>
              <a:rPr lang="zh-CN" altLang="en-US"/>
              <a:t>就很不错了，两者的差距还在增大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华盛顿大学正在开发的这个东西，使用网络处理器来处理数据包，这个方法从长期来看是很有前景的，当从现在来看可能它的目标用户是大型的数据中心，对于校园网来说太贵了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NetFPGA</a:t>
            </a:r>
            <a:r>
              <a:rPr lang="zh-CN" altLang="en-US">
                <a:sym typeface="+mn-ea"/>
              </a:rPr>
              <a:t>倒是专门用于实验和教学的方案，a low-cost PCI card with a user-programmable FPGA for processing packets。它也是可编程的，成本也低。但问题就是端口太少了。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总结：商业的方案太封闭了，而研究方案不是性能不够、端口不够，就是太贵了。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</a:t>
            </a:r>
            <a:r>
              <a:rPr lang="en-US" altLang="zh-CN"/>
              <a:t>OpenFlow</a:t>
            </a:r>
            <a:r>
              <a:rPr lang="zh-CN" altLang="en-US"/>
              <a:t>交换机至少包括</a:t>
            </a:r>
            <a:r>
              <a:rPr lang="en-US" altLang="zh-CN"/>
              <a:t>3</a:t>
            </a:r>
            <a:r>
              <a:rPr lang="zh-CN" altLang="en-US"/>
              <a:t>个部分。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OpenFlow</a:t>
            </a:r>
            <a:r>
              <a:rPr lang="zh-CN" altLang="en-US"/>
              <a:t>这个标准，流表中的流表项可以在交换机外部进行定义，从而让研究者避免了对交换机编程的需要。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RDMA</a:t>
            </a: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  <a:endParaRPr lang="zh-CN" alt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FreeFlow: Software-based Virtual RDMA Networking for Containerized Clouds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 way for researchers to run experimental protocols in the networks they use every day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Our goal is to encourage networking vendors to add OpenFlow to their switch products for deployment in college campus backbones and wiring closets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two buildings at Stanford University will soon run OpenFlow networks, using commercial Ethernet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We will work to encourage deployment at other schools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9928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（Global Environment for Network Innovations）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690" y="1193165"/>
            <a:ext cx="117849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Having recognized the problem, the networking community is hard at work developing programmable networks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GENI </a:t>
            </a:r>
            <a:r>
              <a:rPr lang="zh-CN" altLang="en-US" sz="2400"/>
              <a:t>，</a:t>
            </a:r>
            <a:r>
              <a:rPr lang="en-US" altLang="zh-CN" sz="2400"/>
              <a:t>a proposed nationwide research facility for experimenting with new network architectures and distributed systems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These programmable networks call for programmable switches and routers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a researcher will be allocated a slice of resources across the whole network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9928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（Global Environment for Network Innovations）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researchers program their slices to behave as they wish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>
                <a:sym typeface="+mn-ea"/>
              </a:rPr>
              <a:t>Virtualized programmable networks could lower the barrier to entry for new ideas</a:t>
            </a:r>
            <a:r>
              <a:rPr lang="zh-CN" altLang="en-US" sz="2400">
                <a:sym typeface="+mn-ea"/>
              </a:rPr>
              <a:t>，increasing the rate of innovation in the network infrastructure</a:t>
            </a:r>
            <a:endParaRPr lang="zh-CN" altLang="en-US" sz="240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/>
              <a:t>But the plans for nationwide facilities are ambitious (and costly), and it will take years for them to be deployed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5999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This whitepaper focuses on a shorter-term question closer to home: As researchers, </a:t>
            </a:r>
            <a:r>
              <a:rPr lang="en-US" altLang="zh-CN" sz="2400">
                <a:solidFill>
                  <a:srgbClr val="FF0000"/>
                </a:solidFill>
              </a:rPr>
              <a:t>how can we run experiments in our campus networks</a:t>
            </a:r>
            <a:r>
              <a:rPr lang="en-US" altLang="zh-CN" sz="2400"/>
              <a:t>?</a:t>
            </a:r>
            <a:endParaRPr lang="en-US" altLang="zh-CN" sz="2400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/>
              <a:t>If we can figure out how, we can start soon and extend the technique to other campuses to benefit the whole community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商业方案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23888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why not persuade commercial “name-brand” equipment vendors to provide an open, programmable, virtualized platform on their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they have spent years deploying and tuning fragile distributed protocols and algorithms  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they fear that new experiments will bring networks crashing down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open platforms lower the barrier-to-entry for new competitors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6785" y="998220"/>
            <a:ext cx="87433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 PC with several network interfaces and an operating system</a:t>
            </a:r>
            <a:endParaRPr lang="en-US" altLang="zh-CN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no enough ports</a:t>
            </a:r>
            <a:endParaRPr lang="en-US" altLang="zh-CN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packet-processing performance limits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Supercharged PlanetLab Platform</a:t>
            </a:r>
            <a:r>
              <a:rPr lang="zh-CN" altLang="en-US"/>
              <a:t>，an ATCA-based virtualized programmable router</a:t>
            </a:r>
            <a:endParaRPr lang="zh-CN" altLang="en-US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for the time being is targeted at large switching centers </a:t>
            </a:r>
            <a:endParaRPr lang="zh-CN" altLang="en-US"/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too expensive for widespread deployment in college wiring closets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NetFPGA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targeted for use in teaching and research labs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just four network interfaces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最初的目标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high-performance &amp; low-cost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supporting a broad range of research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isolate experimental traffic from production traffic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Consistent with vendors’ need for closed platforms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228725"/>
            <a:ext cx="9944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most modern Ethernet switches and routers contain </a:t>
            </a:r>
            <a:r>
              <a:rPr lang="en-US" altLang="zh-CN">
                <a:solidFill>
                  <a:srgbClr val="FF0000"/>
                </a:solidFill>
              </a:rPr>
              <a:t>flow-tables </a:t>
            </a:r>
            <a:r>
              <a:rPr lang="en-US" altLang="zh-CN"/>
              <a:t>that run at line-rate to implement firewalls, NAT, QoS, and to collect statistics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each vendor’s flow-table is different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we’ve identified </a:t>
            </a:r>
            <a:r>
              <a:rPr lang="en-US" altLang="zh-CN">
                <a:solidFill>
                  <a:srgbClr val="FF0000"/>
                </a:solidFill>
              </a:rPr>
              <a:t>an common set of functions</a:t>
            </a:r>
            <a:r>
              <a:rPr lang="en-US" altLang="zh-CN"/>
              <a:t> that run in many switches and routers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OpenFlow provides an open protocol to program the flow-table in different switches and routers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 network administrator can partition traffic into production and research flows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Researchers can control their own flows - by choosing the routes their packets follow and the processing they receive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843280"/>
            <a:ext cx="6477635" cy="564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166187" y="2541102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860799" y="2541103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555411" y="2541104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250022" y="2541101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4782" y="503581"/>
            <a:ext cx="214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7247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0755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21083" y="3088854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6471" y="3075053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28197" y="3524306"/>
            <a:ext cx="1852684" cy="937557"/>
            <a:chOff x="3828197" y="3468034"/>
            <a:chExt cx="1852684" cy="9375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211575" y="3517703"/>
            <a:ext cx="1852684" cy="937557"/>
            <a:chOff x="3828197" y="3468034"/>
            <a:chExt cx="1852684" cy="9375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1127742" y="2361686"/>
            <a:ext cx="1852684" cy="937557"/>
            <a:chOff x="3828197" y="3468034"/>
            <a:chExt cx="1852684" cy="93755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0800000">
            <a:off x="6516964" y="2367436"/>
            <a:ext cx="1852684" cy="937557"/>
            <a:chOff x="3828197" y="3468034"/>
            <a:chExt cx="1852684" cy="937557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672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564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39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2343" y="4576304"/>
            <a:ext cx="17757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5400000">
            <a:off x="-13255" y="13253"/>
            <a:ext cx="1802295" cy="1775791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16200000">
            <a:off x="10402957" y="5068957"/>
            <a:ext cx="1802295" cy="1775791"/>
          </a:xfrm>
          <a:prstGeom prst="rtTriangle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342265"/>
            <a:ext cx="6798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Dedicated OpenFlow switches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3324860" y="1995170"/>
            <a:ext cx="4279265" cy="481330"/>
            <a:chOff x="2230" y="4550"/>
            <a:chExt cx="6739" cy="758"/>
          </a:xfrm>
        </p:grpSpPr>
        <p:sp>
          <p:nvSpPr>
            <p:cNvPr id="6" name="矩形 5"/>
            <p:cNvSpPr/>
            <p:nvPr/>
          </p:nvSpPr>
          <p:spPr>
            <a:xfrm>
              <a:off x="2230" y="4550"/>
              <a:ext cx="2984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header match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14" y="4550"/>
              <a:ext cx="1551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action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6765" y="4550"/>
              <a:ext cx="2205" cy="75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statistics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OpenFlow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395" y="1158240"/>
            <a:ext cx="10563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a</a:t>
            </a:r>
            <a:endParaRPr lang="en-US" alt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容器对网络的3个要求：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隔离性。每个容器必须有其专属的网络命名空间（包括端口，路由表和接口等）来避免和其他同个宿主机上容器的冲突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可移植性</a:t>
            </a:r>
            <a:r>
              <a:rPr lang="zh-CN" altLang="en-US"/>
              <a:t>：一个容器必须使用虚拟网络来和其他容器通信，它的虚拟IP保持不变，无需关注它将迁入或迁出哪台宿主机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可控性：实施控制平面策略（如许可控制，路由等）和数据平面策略（如QoS，计量等）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0" y="2129790"/>
            <a:ext cx="4739640" cy="302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1230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vSwitch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2209800"/>
            <a:ext cx="5453380" cy="2945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4448" y="1641222"/>
            <a:ext cx="308775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0" y="1059815"/>
            <a:ext cx="2705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TCP&amp;Overlay</a:t>
            </a:r>
            <a:r>
              <a:rPr lang="zh-CN" altLang="en-US" b="1"/>
              <a:t>的性能瓶颈</a:t>
            </a:r>
            <a:endParaRPr lang="zh-CN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192.168.0.5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192.168.0.6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231265" y="1409700"/>
            <a:ext cx="8764270" cy="4160520"/>
            <a:chOff x="960" y="2565"/>
            <a:chExt cx="13802" cy="6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960" y="2565"/>
              <a:ext cx="4123" cy="3966"/>
              <a:chOff x="2145" y="2565"/>
              <a:chExt cx="4123" cy="3966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10.0.0.1</a:t>
                  </a:r>
                  <a:endParaRPr lang="en-US" altLang="zh-CN" sz="1000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Container1</a:t>
                  </a:r>
                  <a:endParaRPr lang="en-US" altLang="zh-CN" sz="12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192.168.0.1</a:t>
                  </a:r>
                  <a:endParaRPr lang="en-US" altLang="zh-CN" sz="10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4364" y="2967"/>
                <a:ext cx="1658" cy="1248"/>
                <a:chOff x="2455" y="2789"/>
                <a:chExt cx="1658" cy="1248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Container2</a:t>
                  </a:r>
                  <a:endParaRPr lang="en-US" altLang="zh-CN" sz="120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192.168.0.2</a:t>
                  </a:r>
                  <a:endParaRPr lang="en-US" altLang="zh-CN" sz="1000"/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31" name="肘形连接符 30"/>
              <p:cNvCxnSpPr>
                <a:stCxn id="23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肘形连接符 31"/>
              <p:cNvCxnSpPr>
                <a:stCxn id="27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>
                <a:endCxn id="11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host1</a:t>
                </a:r>
                <a:endParaRPr lang="en-US" altLang="zh-CN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5685" y="2565"/>
              <a:ext cx="4123" cy="3966"/>
              <a:chOff x="2145" y="2565"/>
              <a:chExt cx="4123" cy="3966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10.0.0.2</a:t>
                  </a:r>
                  <a:endParaRPr lang="en-US" altLang="zh-CN" sz="1000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Container3</a:t>
                  </a:r>
                  <a:endParaRPr lang="en-US" altLang="zh-CN" sz="120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192.168.0.3</a:t>
                  </a:r>
                  <a:endParaRPr lang="en-US" altLang="zh-CN" sz="100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Container4</a:t>
                  </a:r>
                  <a:endParaRPr lang="en-US" altLang="zh-CN" sz="120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192.168.100.1</a:t>
                  </a:r>
                  <a:endParaRPr lang="en-US" altLang="zh-CN" sz="1000"/>
                </a:p>
              </p:txBody>
            </p:sp>
          </p:grpSp>
          <p:sp>
            <p:nvSpPr>
              <p:cNvPr id="85" name="矩形 84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86" name="肘形连接符 85"/>
              <p:cNvCxnSpPr>
                <a:stCxn id="79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83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肘形连接符 87"/>
              <p:cNvCxnSpPr>
                <a:endCxn id="76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host2</a:t>
                </a:r>
                <a:endParaRPr lang="en-US" altLang="zh-CN" sz="160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10640" y="2565"/>
              <a:ext cx="4123" cy="3966"/>
              <a:chOff x="2145" y="2565"/>
              <a:chExt cx="4123" cy="396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2145" y="2565"/>
                <a:ext cx="4123" cy="3966"/>
                <a:chOff x="2145" y="2265"/>
                <a:chExt cx="4123" cy="4273"/>
              </a:xfrm>
            </p:grpSpPr>
            <p:sp>
              <p:nvSpPr>
                <p:cNvPr id="92" name="矩形 91"/>
                <p:cNvSpPr/>
                <p:nvPr/>
              </p:nvSpPr>
              <p:spPr>
                <a:xfrm>
                  <a:off x="2145" y="2265"/>
                  <a:ext cx="4123" cy="40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4077" y="5832"/>
                  <a:ext cx="1260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10.0.0.3</a:t>
                  </a:r>
                  <a:endParaRPr lang="en-US" altLang="zh-CN" sz="1000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3619" y="6164"/>
                  <a:ext cx="1059" cy="3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NIC</a:t>
                  </a:r>
                  <a:endParaRPr lang="en-US" altLang="zh-CN" sz="1400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482" y="2967"/>
                <a:ext cx="1658" cy="1265"/>
                <a:chOff x="2455" y="2789"/>
                <a:chExt cx="1658" cy="1265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Container5</a:t>
                  </a:r>
                  <a:endParaRPr lang="en-US" altLang="zh-CN" sz="120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913" y="3833"/>
                  <a:ext cx="670" cy="22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671" y="3538"/>
                  <a:ext cx="126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192.168.0.4</a:t>
                  </a:r>
                  <a:endParaRPr lang="en-US" altLang="zh-CN" sz="1000"/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4364" y="2967"/>
                <a:ext cx="1686" cy="1248"/>
                <a:chOff x="2455" y="2789"/>
                <a:chExt cx="1686" cy="1248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2455" y="2789"/>
                  <a:ext cx="1658" cy="113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/>
                    <a:t>Container6</a:t>
                  </a:r>
                  <a:endParaRPr lang="en-US" altLang="zh-CN" sz="1200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3019" y="3833"/>
                  <a:ext cx="611" cy="20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700"/>
                    <a:t>vNIC</a:t>
                  </a:r>
                  <a:endParaRPr lang="en-US" altLang="zh-CN" sz="70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671" y="3538"/>
                  <a:ext cx="1470" cy="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000"/>
                    <a:t>192.168.100.2</a:t>
                  </a:r>
                  <a:endParaRPr lang="en-US" altLang="zh-CN" sz="1000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3077" y="4888"/>
                <a:ext cx="2260" cy="6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Open vSwitch</a:t>
                </a:r>
                <a:endParaRPr lang="en-US" altLang="zh-CN" sz="1600"/>
              </a:p>
            </p:txBody>
          </p:sp>
          <p:cxnSp>
            <p:nvCxnSpPr>
              <p:cNvPr id="104" name="肘形连接符 103"/>
              <p:cNvCxnSpPr>
                <a:stCxn id="97" idx="2"/>
              </p:cNvCxnSpPr>
              <p:nvPr/>
            </p:nvCxnSpPr>
            <p:spPr>
              <a:xfrm rot="5400000" flipV="1">
                <a:off x="3201" y="4306"/>
                <a:ext cx="675" cy="526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肘形连接符 104"/>
              <p:cNvCxnSpPr>
                <a:stCxn id="101" idx="2"/>
              </p:cNvCxnSpPr>
              <p:nvPr/>
            </p:nvCxnSpPr>
            <p:spPr>
              <a:xfrm rot="5400000">
                <a:off x="4638" y="4256"/>
                <a:ext cx="637" cy="555"/>
              </a:xfrm>
              <a:prstGeom prst="bentConnector3">
                <a:avLst>
                  <a:gd name="adj1" fmla="val 50078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肘形连接符 105"/>
              <p:cNvCxnSpPr>
                <a:endCxn id="94" idx="0"/>
              </p:cNvCxnSpPr>
              <p:nvPr/>
            </p:nvCxnSpPr>
            <p:spPr>
              <a:xfrm rot="5400000" flipV="1">
                <a:off x="3811" y="5846"/>
                <a:ext cx="670" cy="5"/>
              </a:xfrm>
              <a:prstGeom prst="bentConnector3">
                <a:avLst>
                  <a:gd name="adj1" fmla="val 50075"/>
                </a:avLst>
              </a:prstGeom>
              <a:ln w="15875">
                <a:solidFill>
                  <a:srgbClr val="33364B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/>
              <p:cNvSpPr txBox="1"/>
              <p:nvPr/>
            </p:nvSpPr>
            <p:spPr>
              <a:xfrm>
                <a:off x="2145" y="5804"/>
                <a:ext cx="10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host3</a:t>
                </a:r>
                <a:endParaRPr lang="en-US" altLang="zh-CN" sz="1600"/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556" y="8495"/>
              <a:ext cx="2260" cy="6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Switch</a:t>
              </a:r>
              <a:endParaRPr lang="en-US" altLang="zh-CN" sz="1600"/>
            </a:p>
          </p:txBody>
        </p:sp>
        <p:cxnSp>
          <p:nvCxnSpPr>
            <p:cNvPr id="127" name="肘形连接符 126"/>
            <p:cNvCxnSpPr>
              <a:stCxn id="11" idx="2"/>
              <a:endCxn id="126" idx="0"/>
            </p:cNvCxnSpPr>
            <p:nvPr/>
          </p:nvCxnSpPr>
          <p:spPr>
            <a:xfrm rot="5400000" flipV="1">
              <a:off x="4343" y="5152"/>
              <a:ext cx="1964" cy="472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76" idx="2"/>
              <a:endCxn id="126" idx="0"/>
            </p:cNvCxnSpPr>
            <p:nvPr/>
          </p:nvCxnSpPr>
          <p:spPr>
            <a:xfrm rot="5400000">
              <a:off x="6705" y="7511"/>
              <a:ext cx="1964" cy="5"/>
            </a:xfrm>
            <a:prstGeom prst="bentConnector3">
              <a:avLst>
                <a:gd name="adj1" fmla="val 49975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>
              <a:stCxn id="94" idx="2"/>
              <a:endCxn id="126" idx="0"/>
            </p:cNvCxnSpPr>
            <p:nvPr/>
          </p:nvCxnSpPr>
          <p:spPr>
            <a:xfrm rot="5400000">
              <a:off x="9183" y="5034"/>
              <a:ext cx="1964" cy="49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33364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690" y="1642110"/>
            <a:ext cx="278955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虚拟</a:t>
            </a:r>
            <a:r>
              <a:rPr lang="en-US" altLang="zh-CN" sz="1400"/>
              <a:t>IP</a:t>
            </a:r>
            <a:r>
              <a:rPr lang="zh-CN" altLang="en-US" sz="1400"/>
              <a:t>与物理</a:t>
            </a:r>
            <a:r>
              <a:rPr lang="en-US" altLang="zh-CN" sz="1400"/>
              <a:t>IP</a:t>
            </a:r>
            <a:r>
              <a:rPr lang="zh-CN" altLang="en-US" sz="1400"/>
              <a:t>映射表：</a:t>
            </a:r>
            <a:endParaRPr lang="en-US" altLang="zh-CN"/>
          </a:p>
          <a:p>
            <a:r>
              <a:rPr lang="en-US" altLang="zh-CN"/>
              <a:t>192.168.0.1     -&gt; 10.0.0.1</a:t>
            </a:r>
            <a:endParaRPr lang="en-US" altLang="zh-CN"/>
          </a:p>
          <a:p>
            <a:r>
              <a:rPr lang="en-US" altLang="zh-CN">
                <a:sym typeface="+mn-ea"/>
              </a:rPr>
              <a:t>192.168.0.2     -&gt; 10.0.0.1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192.168.0.3     -&gt; 10.0.0.2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192.168.100.1 -&gt; 10.0.0.2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192.168.0.5     -&gt; 10.0.0.3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192.168.100.2 -&gt; 10.0.0.3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8945" y="1572260"/>
            <a:ext cx="6930390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10540" y="1822450"/>
            <a:ext cx="1365197" cy="368300"/>
            <a:chOff x="479" y="3097"/>
            <a:chExt cx="2345" cy="580"/>
          </a:xfrm>
        </p:grpSpPr>
        <p:sp>
          <p:nvSpPr>
            <p:cNvPr id="37" name="矩形 36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pic>
        <p:nvPicPr>
          <p:cNvPr id="118" name="图片 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1403985"/>
            <a:ext cx="8125460" cy="425323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287020" y="2562860"/>
            <a:ext cx="2251033" cy="431800"/>
            <a:chOff x="6737" y="9485"/>
            <a:chExt cx="3796" cy="680"/>
          </a:xfrm>
        </p:grpSpPr>
        <p:sp>
          <p:nvSpPr>
            <p:cNvPr id="7" name="矩形 6"/>
            <p:cNvSpPr/>
            <p:nvPr/>
          </p:nvSpPr>
          <p:spPr>
            <a:xfrm>
              <a:off x="6737" y="9583"/>
              <a:ext cx="369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9" name="组合 118"/>
          <p:cNvGrpSpPr/>
          <p:nvPr/>
        </p:nvGrpSpPr>
        <p:grpSpPr>
          <a:xfrm>
            <a:off x="9103360" y="4074160"/>
            <a:ext cx="3008630" cy="383540"/>
            <a:chOff x="11226" y="9288"/>
            <a:chExt cx="5185" cy="767"/>
          </a:xfrm>
        </p:grpSpPr>
        <p:sp>
          <p:nvSpPr>
            <p:cNvPr id="120" name="矩形 119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文本框 124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32" name="组合 131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35" name="组合 134"/>
          <p:cNvGrpSpPr/>
          <p:nvPr/>
        </p:nvGrpSpPr>
        <p:grpSpPr>
          <a:xfrm>
            <a:off x="161925" y="4075430"/>
            <a:ext cx="3008630" cy="383540"/>
            <a:chOff x="11226" y="9288"/>
            <a:chExt cx="5185" cy="767"/>
          </a:xfrm>
        </p:grpSpPr>
        <p:sp>
          <p:nvSpPr>
            <p:cNvPr id="136" name="矩形 135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38" name="文本框 137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40" name="矩形 139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43" name="组合 142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44" name="矩形 143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46" name="组合 145"/>
          <p:cNvGrpSpPr/>
          <p:nvPr/>
        </p:nvGrpSpPr>
        <p:grpSpPr>
          <a:xfrm>
            <a:off x="9831856" y="2436495"/>
            <a:ext cx="2250289" cy="431800"/>
            <a:chOff x="6749" y="9485"/>
            <a:chExt cx="3784" cy="680"/>
          </a:xfrm>
        </p:grpSpPr>
        <p:sp>
          <p:nvSpPr>
            <p:cNvPr id="147" name="矩形 146"/>
            <p:cNvSpPr/>
            <p:nvPr/>
          </p:nvSpPr>
          <p:spPr>
            <a:xfrm>
              <a:off x="6959" y="9583"/>
              <a:ext cx="3427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094" y="9682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7478" y="9485"/>
              <a:ext cx="143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solidFill>
                    <a:schemeClr val="bg1"/>
                  </a:solidFill>
                </a:rPr>
                <a:t>192.168.0.4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grpSp>
          <p:nvGrpSpPr>
            <p:cNvPr id="150" name="组合 149"/>
            <p:cNvGrpSpPr/>
            <p:nvPr/>
          </p:nvGrpSpPr>
          <p:grpSpPr>
            <a:xfrm>
              <a:off x="6749" y="9585"/>
              <a:ext cx="2345" cy="580"/>
              <a:chOff x="10058" y="9683"/>
              <a:chExt cx="2345" cy="580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10058" y="9683"/>
                <a:ext cx="2345" cy="58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0787" y="9782"/>
                <a:ext cx="1452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chemeClr val="bg1"/>
                    </a:solidFill>
                  </a:rPr>
                  <a:t>实体数据</a:t>
                </a:r>
                <a:endParaRPr lang="zh-CN" altLang="en-US" sz="1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3" name="组合 152"/>
          <p:cNvGrpSpPr/>
          <p:nvPr/>
        </p:nvGrpSpPr>
        <p:grpSpPr>
          <a:xfrm>
            <a:off x="10426065" y="1760855"/>
            <a:ext cx="1391879" cy="368300"/>
            <a:chOff x="479" y="3097"/>
            <a:chExt cx="2345" cy="580"/>
          </a:xfrm>
        </p:grpSpPr>
        <p:sp>
          <p:nvSpPr>
            <p:cNvPr id="154" name="矩形 153"/>
            <p:cNvSpPr/>
            <p:nvPr/>
          </p:nvSpPr>
          <p:spPr>
            <a:xfrm>
              <a:off x="479" y="3097"/>
              <a:ext cx="2345" cy="5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925" y="3194"/>
              <a:ext cx="145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solidFill>
                    <a:schemeClr val="bg1"/>
                  </a:solidFill>
                </a:rPr>
                <a:t>实体数据</a:t>
              </a:r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458970" y="6240145"/>
            <a:ext cx="3008630" cy="383540"/>
            <a:chOff x="11226" y="9288"/>
            <a:chExt cx="5185" cy="767"/>
          </a:xfrm>
        </p:grpSpPr>
        <p:sp>
          <p:nvSpPr>
            <p:cNvPr id="157" name="矩形 156"/>
            <p:cNvSpPr/>
            <p:nvPr/>
          </p:nvSpPr>
          <p:spPr>
            <a:xfrm>
              <a:off x="11226" y="9301"/>
              <a:ext cx="5185" cy="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11326" y="9288"/>
              <a:ext cx="4982" cy="715"/>
              <a:chOff x="11326" y="9288"/>
              <a:chExt cx="4982" cy="715"/>
            </a:xfrm>
          </p:grpSpPr>
          <p:sp>
            <p:nvSpPr>
              <p:cNvPr id="159" name="文本框 158"/>
              <p:cNvSpPr txBox="1"/>
              <p:nvPr/>
            </p:nvSpPr>
            <p:spPr>
              <a:xfrm>
                <a:off x="14964" y="9390"/>
                <a:ext cx="1344" cy="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bg1"/>
                    </a:solidFill>
                  </a:rPr>
                  <a:t>10.0.0.3</a:t>
                </a: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0" name="组合 159"/>
              <p:cNvGrpSpPr/>
              <p:nvPr/>
            </p:nvGrpSpPr>
            <p:grpSpPr>
              <a:xfrm>
                <a:off x="11326" y="9288"/>
                <a:ext cx="3725" cy="689"/>
                <a:chOff x="6737" y="9485"/>
                <a:chExt cx="3725" cy="689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737" y="9583"/>
                  <a:ext cx="3567" cy="58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文本框 161"/>
                <p:cNvSpPr txBox="1"/>
                <p:nvPr/>
              </p:nvSpPr>
              <p:spPr>
                <a:xfrm>
                  <a:off x="9023" y="9673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3" name="文本框 162"/>
                <p:cNvSpPr txBox="1"/>
                <p:nvPr/>
              </p:nvSpPr>
              <p:spPr>
                <a:xfrm>
                  <a:off x="7478" y="9485"/>
                  <a:ext cx="1439" cy="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>
                      <a:solidFill>
                        <a:schemeClr val="bg1"/>
                      </a:solidFill>
                    </a:rPr>
                    <a:t>192.168.0.4</a:t>
                  </a:r>
                  <a:endParaRPr lang="en-US" altLang="zh-CN" sz="10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64" name="组合 163"/>
                <p:cNvGrpSpPr/>
                <p:nvPr/>
              </p:nvGrpSpPr>
              <p:grpSpPr>
                <a:xfrm>
                  <a:off x="6749" y="9585"/>
                  <a:ext cx="2345" cy="589"/>
                  <a:chOff x="10058" y="9683"/>
                  <a:chExt cx="2345" cy="589"/>
                </a:xfrm>
              </p:grpSpPr>
              <p:sp>
                <p:nvSpPr>
                  <p:cNvPr id="165" name="矩形 164"/>
                  <p:cNvSpPr/>
                  <p:nvPr/>
                </p:nvSpPr>
                <p:spPr>
                  <a:xfrm>
                    <a:off x="10058" y="9683"/>
                    <a:ext cx="234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文本框 165"/>
                  <p:cNvSpPr txBox="1"/>
                  <p:nvPr/>
                </p:nvSpPr>
                <p:spPr>
                  <a:xfrm>
                    <a:off x="10787" y="9782"/>
                    <a:ext cx="1452" cy="4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000">
                        <a:solidFill>
                          <a:schemeClr val="bg1"/>
                        </a:solidFill>
                      </a:rPr>
                      <a:t>实体数据</a:t>
                    </a:r>
                    <a:endParaRPr lang="zh-CN" altLang="en-US" sz="10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8" name="圆角矩形标注 167"/>
          <p:cNvSpPr/>
          <p:nvPr/>
        </p:nvSpPr>
        <p:spPr>
          <a:xfrm>
            <a:off x="7698105" y="5657215"/>
            <a:ext cx="1538605" cy="389890"/>
          </a:xfrm>
          <a:prstGeom prst="wedgeRoundRectCallout">
            <a:avLst>
              <a:gd name="adj1" fmla="val -91023"/>
              <a:gd name="adj2" fmla="val 109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承载协议（</a:t>
            </a:r>
            <a:r>
              <a:rPr lang="en-US" altLang="zh-CN" sz="1000"/>
              <a:t>Underlay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0" name="圆角矩形标注 179"/>
          <p:cNvSpPr/>
          <p:nvPr/>
        </p:nvSpPr>
        <p:spPr>
          <a:xfrm>
            <a:off x="3338195" y="5657215"/>
            <a:ext cx="1538605" cy="389890"/>
          </a:xfrm>
          <a:prstGeom prst="wedgeRoundRectCallout">
            <a:avLst>
              <a:gd name="adj1" fmla="val 66260"/>
              <a:gd name="adj2" fmla="val 12508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乘客协议（</a:t>
            </a:r>
            <a:r>
              <a:rPr lang="en-US" altLang="zh-CN" sz="1000"/>
              <a:t>Over</a:t>
            </a:r>
            <a:r>
              <a:rPr lang="en-US" altLang="zh-CN" sz="1000"/>
              <a:t>lay</a:t>
            </a:r>
            <a:r>
              <a:rPr lang="zh-CN" altLang="en-US" sz="1000"/>
              <a:t>）</a:t>
            </a:r>
            <a:endParaRPr lang="zh-CN" altLang="en-US" sz="1000"/>
          </a:p>
        </p:txBody>
      </p:sp>
      <p:sp>
        <p:nvSpPr>
          <p:cNvPr id="181" name="文本框 180"/>
          <p:cNvSpPr txBox="1"/>
          <p:nvPr/>
        </p:nvSpPr>
        <p:spPr>
          <a:xfrm>
            <a:off x="599440" y="893445"/>
            <a:ext cx="213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Overlay vs Underlay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ldLvl="0" animBg="1"/>
      <p:bldP spid="168" grpId="1" animBg="1"/>
      <p:bldP spid="180" grpId="0" bldLvl="0" animBg="1"/>
      <p:bldP spid="18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95855"/>
            <a:ext cx="4818380" cy="31362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245" y="1356995"/>
            <a:ext cx="4923790" cy="4302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消除了外部存储器复制和上下文切换的开销，因而能解放内存带宽和CPU周期用于改进应用系统性能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提供了高吞吐、低延迟的网络通信，尤其适合在大规模并行计算机集群中使用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优点：高吞吐量、低延迟、低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1603375"/>
            <a:ext cx="576326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3587115"/>
            <a:ext cx="7261860" cy="287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135" y="96710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 altLang="zh-CN"/>
              <a:t>RDMA</a:t>
            </a:r>
            <a:r>
              <a:rPr lang="zh-CN" altLang="en-US"/>
              <a:t>网络的性能优势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RNN训练任务包括了成百上千个步骤，每一个步骤，所有GPU必须重置训练模型的参数，总流量在100MB到10GB之间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花费在通信上的时间浪费了GPU的时间，因为GPU在重置参数时是空闲的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135" y="967105"/>
            <a:ext cx="8743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/>
              <a:t>TensorFlow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115820"/>
            <a:ext cx="8801100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/>
              <a:t>三种硬件实现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Infiniband：支持RDMA的新一代网络协议。 因此需要支持该协议的NIC和交换机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RoCE：允许在以太网上执行RDMA的网络协议。支持在标准以太网基础设施（交换机）上使用RDMA。 只有网卡是特殊的，需要支持RoCE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iWARP：允许在TCP上执行RDMA的网络协议。支持在标准以太网基础设施（交换机）上使用RDMA。 只有网卡是特殊的，需要支持iWARP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3362325"/>
            <a:ext cx="777621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直接使用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隔离性：没有专属的网络命名空间（端口、路由和网络接口等）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可移植性</a:t>
            </a:r>
            <a:r>
              <a:rPr lang="zh-CN" altLang="en-US">
                <a:sym typeface="+mn-ea"/>
              </a:rPr>
              <a:t>：迁移时网络信息会变化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可控性：修改硬件上的控制平面（如路由）非常困难，控制数据路径也同样困难，因为数据直接通过PCIe总线在RAM和NIC之间流动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K8S之类的编排工具强制要求使用虚拟网络模式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/>
              <a:t>目前一些数据密集型应用（如TensorFlow,CNTK,Spark,Hadoop）已经开始同时采用这些技术，当且仅当运行在专有的裸金属集群上时使用RDMA，当运行在云上时，它们不得不牺牲掉RDMA带来的性能提升。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1004570"/>
            <a:ext cx="963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现有</a:t>
            </a:r>
            <a:r>
              <a:rPr lang="en-US" altLang="zh-CN"/>
              <a:t>RDMA</a:t>
            </a:r>
            <a:r>
              <a:rPr lang="zh-CN" altLang="en-US"/>
              <a:t>虚拟化方案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SR-IOV：基于硬件IO的虚拟化技术，有可移植性限制，因为它们需要重新配置硬件网卡和交换机来支持容器的迁移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HyV：基于控制路径虚拟化方案，只能操控控制平面命令用于隔离和可移植性，不能提供数据流量的视图或控制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SoftRoCE：基于软件模拟，通过运行RDMA在UDP网络协议栈之上，性能受限于UDP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9490" y="4622800"/>
            <a:ext cx="5029200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OpenFlow是Nicira联合创始人Martin Casado在斯坦福攻读博士学位期间创建的开源项目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2007</a:t>
            </a:r>
            <a:r>
              <a:rPr lang="zh-CN" altLang="en-US"/>
              <a:t>年创立Nicira公司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2008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月，《OpenFlow: Enabling Innovation in Campus Networks》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2012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月，VMware以12.6亿美元收购软件定义网络技术（SDN）公司Nicira，思科出价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亿美元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644775"/>
            <a:ext cx="10454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/>
              <a:t>FreeFlow</a:t>
            </a:r>
            <a:r>
              <a:rPr lang="zh-CN" altLang="en-US" sz="2400"/>
              <a:t>解决的问题：让要求使用虚拟网络的容器应用能够使用RDMA网络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285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Verbs</a:t>
            </a:r>
            <a:r>
              <a:rPr lang="zh-CN" altLang="en-US"/>
              <a:t>：</a:t>
            </a:r>
            <a:r>
              <a:rPr lang="zh-CN">
                <a:sym typeface="+mn-ea"/>
              </a:rPr>
              <a:t>访问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的标准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1925955"/>
            <a:ext cx="66522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55850"/>
            <a:ext cx="10220325" cy="184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195" y="843915"/>
            <a:ext cx="6584950" cy="5541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025" y="887730"/>
            <a:ext cx="6888480" cy="133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65" y="2305050"/>
            <a:ext cx="9067800" cy="416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264285"/>
            <a:ext cx="10203815" cy="449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5516</Words>
  <Application>WPS 演示</Application>
  <PresentationFormat>宽屏</PresentationFormat>
  <Paragraphs>425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星星.</cp:lastModifiedBy>
  <cp:revision>266</cp:revision>
  <dcterms:created xsi:type="dcterms:W3CDTF">2019-06-28T07:14:00Z</dcterms:created>
  <dcterms:modified xsi:type="dcterms:W3CDTF">2019-12-05T09:06:43Z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