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48" r:id="rId5"/>
    <p:sldId id="596" r:id="rId6"/>
    <p:sldId id="500" r:id="rId7"/>
    <p:sldId id="535" r:id="rId8"/>
    <p:sldId id="451" r:id="rId9"/>
    <p:sldId id="444" r:id="rId10"/>
    <p:sldId id="501" r:id="rId11"/>
    <p:sldId id="502" r:id="rId12"/>
    <p:sldId id="396" r:id="rId13"/>
    <p:sldId id="445" r:id="rId14"/>
    <p:sldId id="446" r:id="rId15"/>
    <p:sldId id="447" r:id="rId16"/>
    <p:sldId id="350" r:id="rId17"/>
    <p:sldId id="571" r:id="rId18"/>
    <p:sldId id="569" r:id="rId19"/>
    <p:sldId id="570" r:id="rId20"/>
    <p:sldId id="480" r:id="rId21"/>
    <p:sldId id="342" r:id="rId22"/>
    <p:sldId id="481" r:id="rId23"/>
    <p:sldId id="479" r:id="rId24"/>
    <p:sldId id="533" r:id="rId25"/>
    <p:sldId id="477" r:id="rId26"/>
    <p:sldId id="476" r:id="rId27"/>
    <p:sldId id="475" r:id="rId28"/>
    <p:sldId id="474" r:id="rId29"/>
    <p:sldId id="357" r:id="rId30"/>
    <p:sldId id="359" r:id="rId31"/>
    <p:sldId id="392" r:id="rId32"/>
    <p:sldId id="472" r:id="rId33"/>
    <p:sldId id="471" r:id="rId34"/>
    <p:sldId id="393" r:id="rId35"/>
    <p:sldId id="394" r:id="rId36"/>
    <p:sldId id="473" r:id="rId37"/>
    <p:sldId id="395" r:id="rId38"/>
    <p:sldId id="482" r:id="rId39"/>
    <p:sldId id="532" r:id="rId40"/>
    <p:sldId id="400" r:id="rId41"/>
    <p:sldId id="48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64B"/>
    <a:srgbClr val="D9D9D9"/>
    <a:srgbClr val="E4B156"/>
    <a:srgbClr val="C6C5AB"/>
    <a:srgbClr val="E0A63E"/>
    <a:srgbClr val="F5D033"/>
    <a:srgbClr val="DCC32C"/>
    <a:srgbClr val="5AC8A1"/>
    <a:srgbClr val="34D0B6"/>
    <a:srgbClr val="E7A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54" autoAdjust="0"/>
  </p:normalViewPr>
  <p:slideViewPr>
    <p:cSldViewPr snapToGrid="0" showGuides="1">
      <p:cViewPr varScale="1">
        <p:scale>
          <a:sx n="68" d="100"/>
          <a:sy n="68" d="100"/>
        </p:scale>
        <p:origin x="744" y="72"/>
      </p:cViewPr>
      <p:guideLst>
        <p:guide pos="384"/>
        <p:guide pos="3840"/>
        <p:guide orient="horz" pos="787"/>
        <p:guide pos="726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09-28T21:02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1016 577,'-1'1,"1"1,0-1,-1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AEE7477-A302-49C2-9F54-489D8295520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55438F7-D2E4-47F1-975D-37930D521A4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2074460"/>
            <a:ext cx="12192000" cy="3166280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08858" y="2891582"/>
            <a:ext cx="617837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4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编程介绍</a:t>
            </a:r>
            <a:endParaRPr lang="zh-CN" altLang="en-US" sz="44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连接符: 肘形 16"/>
          <p:cNvCxnSpPr/>
          <p:nvPr/>
        </p:nvCxnSpPr>
        <p:spPr>
          <a:xfrm rot="10800000">
            <a:off x="6626954" y="2566580"/>
            <a:ext cx="2456135" cy="1724840"/>
          </a:xfrm>
          <a:prstGeom prst="bentConnector3">
            <a:avLst>
              <a:gd name="adj1" fmla="val -19303"/>
            </a:avLst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/>
          <p:cNvCxnSpPr/>
          <p:nvPr/>
        </p:nvCxnSpPr>
        <p:spPr>
          <a:xfrm rot="21600000">
            <a:off x="3576820" y="2566581"/>
            <a:ext cx="2456135" cy="1724840"/>
          </a:xfrm>
          <a:prstGeom prst="bentConnector3">
            <a:avLst>
              <a:gd name="adj1" fmla="val -19303"/>
            </a:avLst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408680" y="3660140"/>
            <a:ext cx="6007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9927590" y="4391660"/>
            <a:ext cx="191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927550" y="4748105"/>
            <a:ext cx="189505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黄鑫鑫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4218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Send/Receive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808" r="3417"/>
          <a:stretch>
            <a:fillRect/>
          </a:stretch>
        </p:blipFill>
        <p:spPr>
          <a:xfrm>
            <a:off x="252095" y="1728470"/>
            <a:ext cx="11627485" cy="3401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3545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Send/Receive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l="649" r="2001"/>
          <a:stretch>
            <a:fillRect/>
          </a:stretch>
        </p:blipFill>
        <p:spPr>
          <a:xfrm>
            <a:off x="172085" y="1884045"/>
            <a:ext cx="11847195" cy="322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3601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Send/Receive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1884045"/>
            <a:ext cx="11626215" cy="3495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4128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Send/Receive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41885" y="1541319"/>
            <a:ext cx="10708416" cy="3775098"/>
            <a:chOff x="6618" y="6961"/>
            <a:chExt cx="14412" cy="419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618" y="6961"/>
              <a:ext cx="14412" cy="4199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9838" y="9992"/>
              <a:ext cx="182" cy="6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822" y="9992"/>
              <a:ext cx="200" cy="6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6416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通信流程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6890" y="1884045"/>
            <a:ext cx="5008880" cy="2720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Server :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调用</a:t>
            </a:r>
            <a:r>
              <a:rPr lang="en-US" altLang="zh-CN"/>
              <a:t>socket()</a:t>
            </a:r>
            <a:r>
              <a:rPr lang="zh-CN" altLang="en-US"/>
              <a:t>创建一个套接字</a:t>
            </a:r>
            <a:endParaRPr lang="zh-CN" altLang="en-US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/>
              <a:t>调用</a:t>
            </a:r>
            <a:r>
              <a:rPr lang="en-US" altLang="zh-CN"/>
              <a:t>bind()</a:t>
            </a:r>
            <a:r>
              <a:rPr lang="zh-CN" altLang="en-US"/>
              <a:t>绑定到一个端口</a:t>
            </a:r>
            <a:endParaRPr lang="zh-CN" altLang="en-US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/>
              <a:t>调用</a:t>
            </a:r>
            <a:r>
              <a:rPr lang="en-US" altLang="zh-CN"/>
              <a:t>listen()</a:t>
            </a:r>
            <a:r>
              <a:rPr lang="zh-CN" altLang="en-US"/>
              <a:t>监听该端口</a:t>
            </a:r>
            <a:endParaRPr lang="zh-CN" altLang="en-US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/>
              <a:t>调用</a:t>
            </a:r>
            <a:r>
              <a:rPr lang="en-US" altLang="zh-CN"/>
              <a:t>accept()</a:t>
            </a:r>
            <a:r>
              <a:rPr lang="zh-CN" altLang="en-US"/>
              <a:t>等待客户端连接上来</a:t>
            </a:r>
            <a:r>
              <a:rPr lang="en-US" altLang="zh-CN"/>
              <a:t>(</a:t>
            </a:r>
            <a:r>
              <a:rPr lang="zh-CN" altLang="en-US"/>
              <a:t>阻塞</a:t>
            </a:r>
            <a:r>
              <a:rPr lang="en-US" altLang="zh-CN"/>
              <a:t>)</a:t>
            </a:r>
            <a:endParaRPr lang="en-US" altLang="zh-CN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/>
              <a:t>建立</a:t>
            </a:r>
            <a:r>
              <a:rPr lang="en-US" altLang="zh-CN"/>
              <a:t>TCP</a:t>
            </a:r>
            <a:r>
              <a:rPr lang="zh-CN" altLang="en-US"/>
              <a:t>连接</a:t>
            </a:r>
            <a:endParaRPr lang="zh-CN" altLang="en-US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/>
              <a:t>调用</a:t>
            </a:r>
            <a:r>
              <a:rPr lang="en-US" altLang="zh-CN"/>
              <a:t>send()/receive()</a:t>
            </a:r>
            <a:r>
              <a:rPr lang="zh-CN" altLang="en-US"/>
              <a:t>通过该连接进行通信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962015" y="2559685"/>
            <a:ext cx="5008880" cy="200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Client :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调用</a:t>
            </a:r>
            <a:r>
              <a:rPr lang="en-US" altLang="zh-CN"/>
              <a:t>socket()</a:t>
            </a:r>
            <a:r>
              <a:rPr lang="zh-CN" altLang="en-US"/>
              <a:t>创建一个套接字</a:t>
            </a:r>
            <a:endParaRPr lang="zh-CN" altLang="en-US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/>
              <a:t>调用</a:t>
            </a:r>
            <a:r>
              <a:rPr lang="en-US" altLang="zh-CN"/>
              <a:t>connect()</a:t>
            </a:r>
            <a:r>
              <a:rPr lang="zh-CN" altLang="en-US"/>
              <a:t>连上服务端</a:t>
            </a:r>
            <a:endParaRPr lang="zh-CN" altLang="en-US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/>
              <a:t>建立</a:t>
            </a:r>
            <a:r>
              <a:rPr lang="en-US" altLang="zh-CN"/>
              <a:t>TCP</a:t>
            </a:r>
            <a:r>
              <a:rPr lang="zh-CN" altLang="en-US"/>
              <a:t>连接</a:t>
            </a:r>
            <a:endParaRPr lang="zh-CN" altLang="en-US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/>
              <a:t>调用</a:t>
            </a:r>
            <a:r>
              <a:rPr lang="en-US" altLang="zh-CN"/>
              <a:t>send()/receive()</a:t>
            </a:r>
            <a:r>
              <a:rPr lang="zh-CN" altLang="en-US"/>
              <a:t>通过该连接进行通信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: 空心 5"/>
          <p:cNvSpPr/>
          <p:nvPr/>
        </p:nvSpPr>
        <p:spPr>
          <a:xfrm>
            <a:off x="2667001" y="1"/>
            <a:ext cx="6857999" cy="6857999"/>
          </a:xfrm>
          <a:prstGeom prst="donut">
            <a:avLst>
              <a:gd name="adj" fmla="val 1928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919713"/>
            <a:ext cx="12192000" cy="3166280"/>
          </a:xfrm>
          <a:prstGeom prst="rect">
            <a:avLst/>
          </a:prstGeom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-1325218" y="333375"/>
            <a:ext cx="874643" cy="463826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325218" y="1141758"/>
            <a:ext cx="874643" cy="463826"/>
          </a:xfrm>
          <a:prstGeom prst="rect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919713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83084" y="3075715"/>
            <a:ext cx="642583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48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48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通信流程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8405" y="791845"/>
            <a:ext cx="945197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/>
              <a:t> </a:t>
            </a:r>
            <a:r>
              <a:rPr lang="zh-CN" altLang="en-US"/>
              <a:t>获取</a:t>
            </a:r>
            <a:r>
              <a:rPr lang="en-US" altLang="zh-CN"/>
              <a:t>RDMA</a:t>
            </a:r>
            <a:r>
              <a:rPr lang="zh-CN" altLang="en-US"/>
              <a:t>设备列表（ibv_get_device_list）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打开一个</a:t>
            </a:r>
            <a:r>
              <a:rPr lang="en-US" altLang="zh-CN"/>
              <a:t>RDMA</a:t>
            </a:r>
            <a:r>
              <a:rPr lang="zh-CN" altLang="en-US"/>
              <a:t>设备，获取一个上下文（ibv_open_device、</a:t>
            </a:r>
            <a:r>
              <a:rPr lang="en-US" altLang="zh-CN"/>
              <a:t>ibv_context</a:t>
            </a:r>
            <a:r>
              <a:rPr lang="zh-CN" altLang="en-US"/>
              <a:t>）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释放</a:t>
            </a:r>
            <a:r>
              <a:rPr lang="en-US" altLang="zh-CN"/>
              <a:t>RDMA</a:t>
            </a:r>
            <a:r>
              <a:rPr lang="zh-CN" altLang="en-US"/>
              <a:t>设备列表占用的资源（</a:t>
            </a:r>
            <a:r>
              <a:rPr lang="zh-CN" altLang="en-US"/>
              <a:t>ibv_free_device_list）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查询</a:t>
            </a:r>
            <a:r>
              <a:rPr lang="en-US" altLang="zh-CN"/>
              <a:t>RDMA</a:t>
            </a:r>
            <a:r>
              <a:rPr lang="zh-CN" altLang="en-US"/>
              <a:t>设备端口信息（</a:t>
            </a:r>
            <a:r>
              <a:rPr lang="zh-CN" altLang="en-US"/>
              <a:t>ibv_query_port、ibv_port_attr）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分配一个</a:t>
            </a:r>
            <a:r>
              <a:rPr lang="en-US" altLang="zh-CN"/>
              <a:t>Protection Domain</a:t>
            </a:r>
            <a:r>
              <a:rPr lang="zh-CN" altLang="en-US"/>
              <a:t>（</a:t>
            </a:r>
            <a:r>
              <a:rPr lang="zh-CN" altLang="en-US"/>
              <a:t>ibv_alloc_pd、ibv_pd）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创建一个</a:t>
            </a:r>
            <a:r>
              <a:rPr lang="en-US" altLang="zh-CN"/>
              <a:t>Complete Queue</a:t>
            </a:r>
            <a:r>
              <a:rPr lang="zh-CN" altLang="en-US"/>
              <a:t>（</a:t>
            </a:r>
            <a:r>
              <a:rPr lang="zh-CN" altLang="en-US"/>
              <a:t>ibv_create_cq、ibv_cq）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注册一块</a:t>
            </a:r>
            <a:r>
              <a:rPr lang="en-US" altLang="zh-CN"/>
              <a:t>Memory Region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ibv_reg_mr、ibv_mr</a:t>
            </a:r>
            <a:r>
              <a:rPr lang="zh-CN" altLang="en-US"/>
              <a:t>）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创建一个</a:t>
            </a:r>
            <a:r>
              <a:rPr lang="en-US" altLang="zh-CN"/>
              <a:t>Queue Pair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ibv_create_qp、ibv_qp</a:t>
            </a:r>
            <a:r>
              <a:rPr lang="zh-CN" altLang="en-US"/>
              <a:t>）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通信流程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8405" y="791845"/>
            <a:ext cx="9451975" cy="4384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en-US" altLang="zh-CN"/>
              <a:t>9.   </a:t>
            </a:r>
            <a:r>
              <a:rPr lang="zh-CN" altLang="en-US"/>
              <a:t>交换控制信息（使用</a:t>
            </a:r>
            <a:r>
              <a:rPr lang="en-US" altLang="zh-CN"/>
              <a:t>Socket</a:t>
            </a:r>
            <a:r>
              <a:rPr lang="zh-CN" altLang="en-US"/>
              <a:t>或</a:t>
            </a:r>
            <a:r>
              <a:rPr lang="en-US" altLang="zh-CN"/>
              <a:t>RDMA_CM API</a:t>
            </a:r>
            <a:r>
              <a:rPr lang="zh-CN" altLang="en-US"/>
              <a:t>）</a:t>
            </a:r>
            <a:endParaRPr lang="en-US" altLang="zh-CN"/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en-US" altLang="zh-CN"/>
              <a:t>10. </a:t>
            </a:r>
            <a:r>
              <a:rPr lang="zh-CN" altLang="en-US"/>
              <a:t>转换</a:t>
            </a:r>
            <a:r>
              <a:rPr lang="en-US" altLang="zh-CN"/>
              <a:t>QP</a:t>
            </a:r>
            <a:r>
              <a:rPr lang="zh-CN" altLang="en-US"/>
              <a:t>状态</a:t>
            </a:r>
            <a:r>
              <a:rPr lang="en-US" altLang="zh-CN"/>
              <a:t>RESET-&gt;INIT-&gt;RTR-&gt;RTS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ibv_modify_qp</a:t>
            </a:r>
            <a:r>
              <a:rPr lang="zh-CN" altLang="en-US"/>
              <a:t>）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/>
              <a:t>11. </a:t>
            </a:r>
            <a:r>
              <a:rPr lang="zh-CN" altLang="en-US"/>
              <a:t>创建发送任务</a:t>
            </a:r>
            <a:r>
              <a:rPr lang="en-US" altLang="zh-CN"/>
              <a:t>/</a:t>
            </a:r>
            <a:r>
              <a:rPr lang="zh-CN" altLang="en-US"/>
              <a:t>接收任务（ibv_send_wr </a:t>
            </a:r>
            <a:r>
              <a:rPr lang="en-US" altLang="zh-CN"/>
              <a:t>/ ibv_recv_wr</a:t>
            </a:r>
            <a:r>
              <a:rPr lang="zh-CN" altLang="en-US"/>
              <a:t>）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/>
              <a:t>12. </a:t>
            </a:r>
            <a:r>
              <a:rPr lang="zh-CN" altLang="en-US"/>
              <a:t>提交发送任务</a:t>
            </a:r>
            <a:r>
              <a:rPr lang="en-US" altLang="zh-CN"/>
              <a:t>/</a:t>
            </a:r>
            <a:r>
              <a:rPr lang="zh-CN" altLang="en-US"/>
              <a:t>接收任务（</a:t>
            </a:r>
            <a:r>
              <a:rPr lang="zh-CN" altLang="en-US">
                <a:sym typeface="+mn-ea"/>
              </a:rPr>
              <a:t>ibv_post_send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ibv_post_recv</a:t>
            </a:r>
            <a:r>
              <a:rPr lang="zh-CN" altLang="en-US"/>
              <a:t>）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/>
              <a:t>13. </a:t>
            </a:r>
            <a:r>
              <a:rPr lang="zh-CN" altLang="en-US"/>
              <a:t>轮询任务完成信息（</a:t>
            </a:r>
            <a:r>
              <a:rPr lang="zh-CN" altLang="en-US">
                <a:sym typeface="+mn-ea"/>
              </a:rPr>
              <a:t>ibv_poll_cq</a:t>
            </a:r>
            <a:r>
              <a:rPr lang="zh-CN" altLang="en-US"/>
              <a:t>）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110" y="342265"/>
            <a:ext cx="7698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获取设备列表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50" y="1419225"/>
            <a:ext cx="11421745" cy="3929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110" y="342265"/>
            <a:ext cx="7698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打开设备获取上下文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1285875"/>
            <a:ext cx="10300335" cy="4712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6416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2955" y="1195070"/>
            <a:ext cx="88430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RDMA：Remote Direct Memory Access，全称远程直接内存访问</a:t>
            </a:r>
            <a:endParaRPr lang="zh-CN" altLang="en-US"/>
          </a:p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将数据直接从一台计算机的内存传输到另一台计算机，无需双方操作系统的介入</a:t>
            </a:r>
            <a:endParaRPr lang="zh-CN" altLang="en-US"/>
          </a:p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消除了数据包在用户空间和内核空间复制移动和上下文切换的开销</a:t>
            </a:r>
            <a:endParaRPr lang="zh-CN" altLang="en-US"/>
          </a:p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提供高吞吐、低延迟的网络通信，尤其适合在大规模并行计算机集群中使用</a:t>
            </a:r>
            <a:endParaRPr lang="zh-CN" altLang="en-US"/>
          </a:p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RDMA主要的三个特性：高吞吐量，低延迟，低</a:t>
            </a:r>
            <a:r>
              <a:rPr lang="en-US" altLang="zh-CN"/>
              <a:t>CPU</a:t>
            </a:r>
            <a:r>
              <a:rPr lang="zh-CN" altLang="en-US"/>
              <a:t>负载</a:t>
            </a:r>
            <a:endParaRPr lang="zh-CN" altLang="en-US"/>
          </a:p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9" name="墨迹 8"/>
              <p14:cNvContentPartPr/>
              <p14:nvPr/>
            </p14:nvContentPartPr>
            <p14:xfrm>
              <a:off x="6438900" y="3663950"/>
              <a:ext cx="12700" cy="444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6438900" y="3663950"/>
                <a:ext cx="12700" cy="444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110" y="342265"/>
            <a:ext cx="7698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释放设备列表占用的资源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145" y="2534285"/>
            <a:ext cx="10887075" cy="231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110" y="342265"/>
            <a:ext cx="7698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设备端口状态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" y="1696720"/>
            <a:ext cx="11352530" cy="3665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110" y="342265"/>
            <a:ext cx="7698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设备端口状态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745" y="860425"/>
            <a:ext cx="8724265" cy="573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7110" y="342265"/>
            <a:ext cx="7698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Protection Domain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367790"/>
            <a:ext cx="10896600" cy="4512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1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7110" y="342265"/>
            <a:ext cx="9154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Complete Queue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2602230"/>
            <a:ext cx="11579860" cy="1089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7110" y="342265"/>
            <a:ext cx="6644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 Region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1884045"/>
            <a:ext cx="11583670" cy="3558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7110" y="342265"/>
            <a:ext cx="5285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 Pair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745" y="944245"/>
            <a:ext cx="9592945" cy="5629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250315"/>
            <a:ext cx="87433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RDMA</a:t>
            </a:r>
            <a:r>
              <a:rPr lang="zh-CN" altLang="en-US"/>
              <a:t>提供了一套</a:t>
            </a:r>
            <a:r>
              <a:rPr lang="en-US" altLang="zh-CN"/>
              <a:t>API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RDMA_CM</a:t>
            </a:r>
            <a:r>
              <a:rPr lang="zh-CN" altLang="en-US"/>
              <a:t>）用于连接双方的控制信息的管理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也可以自己使用</a:t>
            </a:r>
            <a:r>
              <a:rPr lang="en-US" altLang="zh-CN"/>
              <a:t>Socket</a:t>
            </a:r>
            <a:r>
              <a:rPr lang="zh-CN" altLang="en-US"/>
              <a:t>通信来交换双方的控制信息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主要的控制信息控制信息包括以下几项：</a:t>
            </a:r>
            <a:endParaRPr lang="en-US"/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mem address</a:t>
            </a:r>
            <a:endParaRPr lang="en-US"/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mem key</a:t>
            </a:r>
            <a:endParaRPr lang="en-US"/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QP number</a:t>
            </a:r>
            <a:endParaRPr lang="en-US"/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LID</a:t>
            </a:r>
            <a:r>
              <a:rPr lang="zh-CN" altLang="en-US"/>
              <a:t>（</a:t>
            </a:r>
            <a:r>
              <a:rPr lang="en-US" altLang="zh-CN"/>
              <a:t>Local Identifier</a:t>
            </a:r>
            <a:r>
              <a:rPr lang="zh-CN" altLang="en-US"/>
              <a:t>）</a:t>
            </a:r>
            <a:endParaRPr 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07110" y="342265"/>
            <a:ext cx="4023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交换控制信息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333375"/>
            <a:ext cx="1098931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endParaRPr lang="zh-CN" altLang="en-US" sz="2000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/>
              <a:t>状态：RESET </a:t>
            </a:r>
            <a:r>
              <a:rPr lang="en-US" altLang="zh-CN" sz="2400"/>
              <a:t>-&gt; INIT -&gt; RTR -&gt; RTS </a:t>
            </a:r>
            <a:endParaRPr lang="en-US" altLang="zh-CN" sz="2400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/>
              <a:t>要严格按照顺序进行转换</a:t>
            </a:r>
            <a:endParaRPr lang="zh-CN" altLang="en-US" sz="2400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/>
              <a:t>QP</a:t>
            </a:r>
            <a:r>
              <a:rPr lang="zh-CN" altLang="en-US" sz="2400"/>
              <a:t>刚创建时状态为</a:t>
            </a:r>
            <a:r>
              <a:rPr lang="en-US" altLang="zh-CN" sz="2400"/>
              <a:t>RESET</a:t>
            </a:r>
            <a:endParaRPr lang="en-US" sz="2400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sz="2400"/>
              <a:t>INIT</a:t>
            </a:r>
            <a:r>
              <a:rPr lang="zh-CN" altLang="en-US" sz="2400"/>
              <a:t>之后就可以调用ibv_post_recv提交一个</a:t>
            </a:r>
            <a:r>
              <a:rPr lang="en-US" altLang="zh-CN" sz="2400"/>
              <a:t>receive buffer</a:t>
            </a:r>
            <a:r>
              <a:rPr lang="zh-CN" altLang="en-US" sz="2400"/>
              <a:t>了</a:t>
            </a:r>
            <a:endParaRPr lang="en-US" altLang="zh-CN" sz="2400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/>
              <a:t>当 </a:t>
            </a:r>
            <a:r>
              <a:rPr lang="en-US" altLang="zh-CN" sz="2400"/>
              <a:t>QP</a:t>
            </a:r>
            <a:r>
              <a:rPr lang="zh-CN" altLang="en-US" sz="2400"/>
              <a:t>进入</a:t>
            </a:r>
            <a:r>
              <a:rPr lang="en-US" altLang="zh-CN" sz="2400"/>
              <a:t>RTR(ready to receive)</a:t>
            </a:r>
            <a:r>
              <a:rPr lang="zh-CN" altLang="en-US" sz="2400"/>
              <a:t>状态以后，便开始进行接收处理</a:t>
            </a:r>
            <a:endParaRPr lang="zh-CN" altLang="en-US" sz="2400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sz="2400"/>
              <a:t>RTR</a:t>
            </a:r>
            <a:r>
              <a:rPr lang="zh-CN" altLang="en-US" sz="2400"/>
              <a:t>之后便可以转为</a:t>
            </a:r>
            <a:r>
              <a:rPr lang="en-US" altLang="zh-CN" sz="2400"/>
              <a:t>RTS(ready to send)</a:t>
            </a:r>
            <a:r>
              <a:rPr lang="zh-CN" altLang="en-US" sz="2400"/>
              <a:t>，</a:t>
            </a:r>
            <a:r>
              <a:rPr lang="en-US" altLang="zh-CN" sz="2400"/>
              <a:t>RTS</a:t>
            </a:r>
            <a:r>
              <a:rPr lang="zh-CN" altLang="en-US" sz="2400"/>
              <a:t>状态下可以调用ibv_post_send</a:t>
            </a:r>
            <a:endParaRPr lang="zh-CN" altLang="en-US" sz="2000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1007110" y="342265"/>
            <a:ext cx="4023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7110" y="342265"/>
            <a:ext cx="4023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r="13541"/>
          <a:stretch>
            <a:fillRect/>
          </a:stretch>
        </p:blipFill>
        <p:spPr>
          <a:xfrm>
            <a:off x="391795" y="925830"/>
            <a:ext cx="9334500" cy="4145915"/>
          </a:xfrm>
          <a:prstGeom prst="rect">
            <a:avLst/>
          </a:prstGeom>
          <a:ln w="31750">
            <a:solidFill>
              <a:srgbClr val="00B0F0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80" y="1099820"/>
            <a:ext cx="5607685" cy="5702935"/>
          </a:xfrm>
          <a:prstGeom prst="rect">
            <a:avLst/>
          </a:prstGeom>
          <a:ln w="31750">
            <a:solidFill>
              <a:srgbClr val="00B0F0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06525"/>
            <a:ext cx="8332470" cy="5152390"/>
          </a:xfrm>
          <a:prstGeom prst="rect">
            <a:avLst/>
          </a:prstGeom>
          <a:ln w="31750">
            <a:solidFill>
              <a:srgbClr val="00B0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6416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VS RDMA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910" y="1231265"/>
            <a:ext cx="9568815" cy="51682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76080" y="2072005"/>
            <a:ext cx="1111250" cy="3067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B0F0"/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chemeClr val="accent2"/>
                </a:solidFill>
              </a:rPr>
              <a:t>hello,server</a:t>
            </a:r>
            <a:endParaRPr lang="en-US" altLang="zh-CN" sz="1400" b="1">
              <a:solidFill>
                <a:schemeClr val="accent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071610" y="3480435"/>
            <a:ext cx="1111250" cy="3067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B0F0"/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chemeClr val="accent2"/>
                </a:solidFill>
              </a:rPr>
              <a:t>hello,server</a:t>
            </a:r>
            <a:endParaRPr lang="en-US" altLang="zh-CN" sz="1400" b="1">
              <a:solidFill>
                <a:schemeClr val="accent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16365" y="3993515"/>
            <a:ext cx="1111250" cy="3067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B0F0"/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chemeClr val="accent2"/>
                </a:solidFill>
              </a:rPr>
              <a:t>hello,server</a:t>
            </a:r>
            <a:endParaRPr lang="en-US" altLang="zh-CN" sz="1400" b="1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071610" y="4481195"/>
            <a:ext cx="1111250" cy="3067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B0F0"/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chemeClr val="accent2"/>
                </a:solidFill>
              </a:rPr>
              <a:t>hello,server</a:t>
            </a:r>
            <a:endParaRPr lang="en-US" altLang="zh-CN" sz="1400" b="1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083435" y="4531995"/>
            <a:ext cx="1111250" cy="3067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B0F0"/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chemeClr val="accent2"/>
                </a:solidFill>
              </a:rPr>
              <a:t>hello,server</a:t>
            </a:r>
            <a:endParaRPr lang="en-US" altLang="zh-CN" sz="1400" b="1">
              <a:solidFill>
                <a:schemeClr val="accent2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37080" y="3993515"/>
            <a:ext cx="1111250" cy="3067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B0F0"/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chemeClr val="accent2"/>
                </a:solidFill>
              </a:rPr>
              <a:t>hello,server</a:t>
            </a:r>
            <a:endParaRPr lang="en-US" altLang="zh-CN" sz="1400" b="1">
              <a:solidFill>
                <a:schemeClr val="accent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88185" y="3480435"/>
            <a:ext cx="1111250" cy="3067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B0F0"/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chemeClr val="accent2"/>
                </a:solidFill>
              </a:rPr>
              <a:t>hello,server</a:t>
            </a:r>
            <a:endParaRPr lang="en-US" altLang="zh-CN" sz="1400" b="1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759585" y="2141855"/>
            <a:ext cx="1111250" cy="3067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B0F0"/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chemeClr val="accent2"/>
                </a:solidFill>
              </a:rPr>
              <a:t>hello,server</a:t>
            </a:r>
            <a:endParaRPr lang="en-US" altLang="zh-CN" sz="1400" b="1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11925" y="2141855"/>
            <a:ext cx="1111250" cy="3067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B0F0"/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</a:rPr>
              <a:t>hello,server</a:t>
            </a:r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475480" y="2141855"/>
            <a:ext cx="1111250" cy="30670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B0F0"/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</a:rPr>
              <a:t>hello,server</a:t>
            </a:r>
            <a:endParaRPr lang="en-US" altLang="zh-CN" sz="1400" b="1">
              <a:solidFill>
                <a:srgbClr val="FF0000"/>
              </a:solidFill>
            </a:endParaRPr>
          </a:p>
        </p:txBody>
      </p:sp>
      <p:cxnSp>
        <p:nvCxnSpPr>
          <p:cNvPr id="34" name="曲线连接符 33"/>
          <p:cNvCxnSpPr>
            <a:stCxn id="32" idx="1"/>
            <a:endCxn id="33" idx="3"/>
          </p:cNvCxnSpPr>
          <p:nvPr/>
        </p:nvCxnSpPr>
        <p:spPr>
          <a:xfrm rot="10800000">
            <a:off x="5586095" y="2295525"/>
            <a:ext cx="925195" cy="3175"/>
          </a:xfrm>
          <a:prstGeom prst="curved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8" idx="2"/>
            <a:endCxn id="25" idx="0"/>
          </p:cNvCxnSpPr>
          <p:nvPr/>
        </p:nvCxnSpPr>
        <p:spPr>
          <a:xfrm rot="5400000">
            <a:off x="9178925" y="2827020"/>
            <a:ext cx="1101725" cy="204470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endCxn id="26" idx="0"/>
          </p:cNvCxnSpPr>
          <p:nvPr/>
        </p:nvCxnSpPr>
        <p:spPr>
          <a:xfrm rot="5400000">
            <a:off x="9465310" y="3874135"/>
            <a:ext cx="225425" cy="12065"/>
          </a:xfrm>
          <a:prstGeom prst="curvedConnector3">
            <a:avLst>
              <a:gd name="adj1" fmla="val 50141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6" idx="2"/>
            <a:endCxn id="27" idx="0"/>
          </p:cNvCxnSpPr>
          <p:nvPr/>
        </p:nvCxnSpPr>
        <p:spPr>
          <a:xfrm rot="5400000" flipV="1">
            <a:off x="9509125" y="4362450"/>
            <a:ext cx="180975" cy="55245"/>
          </a:xfrm>
          <a:prstGeom prst="curvedConnector3">
            <a:avLst>
              <a:gd name="adj1" fmla="val 50175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27" idx="1"/>
            <a:endCxn id="28" idx="3"/>
          </p:cNvCxnSpPr>
          <p:nvPr/>
        </p:nvCxnSpPr>
        <p:spPr>
          <a:xfrm rot="10800000" flipV="1">
            <a:off x="3194050" y="4634865"/>
            <a:ext cx="5876925" cy="50800"/>
          </a:xfrm>
          <a:prstGeom prst="curvedConnector3">
            <a:avLst>
              <a:gd name="adj1" fmla="val 49995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28" idx="0"/>
            <a:endCxn id="29" idx="2"/>
          </p:cNvCxnSpPr>
          <p:nvPr/>
        </p:nvCxnSpPr>
        <p:spPr>
          <a:xfrm rot="16200000" flipV="1">
            <a:off x="2499360" y="4392930"/>
            <a:ext cx="231775" cy="46355"/>
          </a:xfrm>
          <a:prstGeom prst="curvedConnector3">
            <a:avLst>
              <a:gd name="adj1" fmla="val 49863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29" idx="0"/>
            <a:endCxn id="30" idx="2"/>
          </p:cNvCxnSpPr>
          <p:nvPr/>
        </p:nvCxnSpPr>
        <p:spPr>
          <a:xfrm rot="16200000" flipV="1">
            <a:off x="2464435" y="3865880"/>
            <a:ext cx="206375" cy="48895"/>
          </a:xfrm>
          <a:prstGeom prst="curvedConnector3">
            <a:avLst>
              <a:gd name="adj1" fmla="val 49846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30" idx="0"/>
            <a:endCxn id="31" idx="2"/>
          </p:cNvCxnSpPr>
          <p:nvPr/>
        </p:nvCxnSpPr>
        <p:spPr>
          <a:xfrm rot="16200000" flipV="1">
            <a:off x="1913255" y="2849880"/>
            <a:ext cx="1031875" cy="228600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25" grpId="0" bldLvl="0" animBg="1"/>
      <p:bldP spid="25" grpId="1" animBg="1"/>
      <p:bldP spid="26" grpId="0" bldLvl="0" animBg="1"/>
      <p:bldP spid="26" grpId="1" animBg="1"/>
      <p:bldP spid="27" grpId="0" bldLvl="0" animBg="1"/>
      <p:bldP spid="27" grpId="1" animBg="1"/>
      <p:bldP spid="28" grpId="0" bldLvl="0" animBg="1"/>
      <p:bldP spid="28" grpId="1" animBg="1"/>
      <p:bldP spid="29" grpId="0" bldLvl="0" animBg="1"/>
      <p:bldP spid="29" grpId="1" animBg="1"/>
      <p:bldP spid="30" grpId="0" bldLvl="0" animBg="1"/>
      <p:bldP spid="30" grpId="1" animBg="1"/>
      <p:bldP spid="31" grpId="0" bldLvl="0" animBg="1"/>
      <p:bldP spid="31" grpId="1" animBg="1"/>
      <p:bldP spid="32" grpId="0" bldLvl="0" animBg="1"/>
      <p:bldP spid="32" grpId="1" animBg="1"/>
      <p:bldP spid="33" grpId="0" bldLvl="0" animBg="1"/>
      <p:bldP spid="3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769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创建发送任务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ibv_send_wr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2095" y="784860"/>
            <a:ext cx="874331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ibv_send_wr</a:t>
            </a:r>
            <a:r>
              <a:rPr lang="zh-CN" altLang="en-US"/>
              <a:t>（</a:t>
            </a:r>
            <a:r>
              <a:rPr lang="en-US" altLang="zh-CN"/>
              <a:t>send work request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该任务会被提交到</a:t>
            </a:r>
            <a:r>
              <a:rPr lang="en-US" altLang="zh-CN"/>
              <a:t>QP</a:t>
            </a:r>
            <a:r>
              <a:rPr lang="zh-CN" altLang="en-US"/>
              <a:t>中的</a:t>
            </a:r>
            <a:r>
              <a:rPr lang="en-US" altLang="zh-CN"/>
              <a:t>SQ</a:t>
            </a:r>
            <a:r>
              <a:rPr lang="zh-CN" altLang="en-US"/>
              <a:t>（</a:t>
            </a:r>
            <a:r>
              <a:rPr lang="en-US" altLang="zh-CN"/>
              <a:t>Send Queue</a:t>
            </a:r>
            <a:r>
              <a:rPr lang="zh-CN" altLang="en-US"/>
              <a:t>）</a:t>
            </a:r>
            <a:r>
              <a:rPr lang="zh-CN" altLang="en-US"/>
              <a:t>中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发送任务有三种操作：</a:t>
            </a:r>
            <a:r>
              <a:rPr lang="en-US" altLang="zh-CN"/>
              <a:t>Send,Read,Write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Send</a:t>
            </a:r>
            <a:r>
              <a:rPr lang="zh-CN" altLang="en-US"/>
              <a:t>操作需要对方执行相应的</a:t>
            </a:r>
            <a:r>
              <a:rPr lang="en-US" altLang="zh-CN"/>
              <a:t>Receive</a:t>
            </a:r>
            <a:r>
              <a:rPr lang="zh-CN" altLang="en-US"/>
              <a:t>操作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Read/Write</a:t>
            </a:r>
            <a:r>
              <a:rPr lang="zh-CN" altLang="en-US"/>
              <a:t>直接操作对方内存，对方无感知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把要发送的数据的内存地址，大小，密钥告诉</a:t>
            </a:r>
            <a:r>
              <a:rPr lang="en-US" altLang="zh-CN"/>
              <a:t>HCA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Read/Write</a:t>
            </a:r>
            <a:r>
              <a:rPr lang="zh-CN" altLang="en-US"/>
              <a:t>还需要告诉</a:t>
            </a:r>
            <a:r>
              <a:rPr lang="en-US" altLang="zh-CN"/>
              <a:t>HCA</a:t>
            </a:r>
            <a:r>
              <a:rPr lang="zh-CN" altLang="en-US"/>
              <a:t>远程的内存地址和密钥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9620" y="877570"/>
            <a:ext cx="6184900" cy="558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7727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创建发送任务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(Read/Write)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305" y="873760"/>
            <a:ext cx="7447915" cy="5685790"/>
          </a:xfrm>
          <a:prstGeom prst="rect">
            <a:avLst/>
          </a:prstGeom>
          <a:ln w="31750">
            <a:solidFill>
              <a:srgbClr val="00B0F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1102360"/>
            <a:ext cx="7470140" cy="5670550"/>
          </a:xfrm>
          <a:prstGeom prst="rect">
            <a:avLst/>
          </a:prstGeom>
          <a:ln w="31750">
            <a:solidFill>
              <a:srgbClr val="00B0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6644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创建接收任务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ibv_resv_wr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2095" y="784860"/>
            <a:ext cx="87433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ibv_resv_wr</a:t>
            </a:r>
            <a:r>
              <a:rPr lang="zh-CN" altLang="en-US"/>
              <a:t>（</a:t>
            </a:r>
            <a:r>
              <a:rPr lang="en-US" altLang="zh-CN"/>
              <a:t>receive work request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该任务会被提交的</a:t>
            </a:r>
            <a:r>
              <a:rPr lang="en-US" altLang="zh-CN"/>
              <a:t>QP</a:t>
            </a:r>
            <a:r>
              <a:rPr lang="zh-CN" altLang="en-US"/>
              <a:t>中的</a:t>
            </a:r>
            <a:r>
              <a:rPr lang="en-US" altLang="zh-CN"/>
              <a:t>RQ(Receive Queue)</a:t>
            </a:r>
            <a:r>
              <a:rPr lang="zh-CN" altLang="en-US"/>
              <a:t>中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4810" y="850900"/>
            <a:ext cx="6513195" cy="5541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7110" y="342265"/>
            <a:ext cx="5875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提交发送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395" y="1471295"/>
            <a:ext cx="9124315" cy="2940050"/>
          </a:xfrm>
          <a:prstGeom prst="rect">
            <a:avLst/>
          </a:prstGeom>
          <a:ln w="31750">
            <a:solidFill>
              <a:srgbClr val="00B0F0">
                <a:alpha val="99000"/>
              </a:srgbClr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60" y="2526665"/>
            <a:ext cx="8972550" cy="3101975"/>
          </a:xfrm>
          <a:prstGeom prst="rect">
            <a:avLst/>
          </a:prstGeom>
          <a:ln w="31750">
            <a:solidFill>
              <a:srgbClr val="00B0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7110" y="342265"/>
            <a:ext cx="5604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通信流程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轮询任务结果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1565275"/>
            <a:ext cx="9883775" cy="340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8405" y="791845"/>
            <a:ext cx="945197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/>
              <a:t> </a:t>
            </a:r>
            <a:r>
              <a:rPr lang="zh-CN" altLang="en-US"/>
              <a:t>获取</a:t>
            </a:r>
            <a:r>
              <a:rPr lang="en-US" altLang="zh-CN"/>
              <a:t>RDMA</a:t>
            </a:r>
            <a:r>
              <a:rPr lang="zh-CN" altLang="en-US"/>
              <a:t>设备列表（ibv_get_device_list）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打开一个</a:t>
            </a:r>
            <a:r>
              <a:rPr lang="en-US" altLang="zh-CN"/>
              <a:t>RDMA</a:t>
            </a:r>
            <a:r>
              <a:rPr lang="zh-CN" altLang="en-US"/>
              <a:t>设备，获取一个上下文（ibv_open_device、</a:t>
            </a:r>
            <a:r>
              <a:rPr lang="en-US" altLang="zh-CN"/>
              <a:t>ibv_context</a:t>
            </a:r>
            <a:r>
              <a:rPr lang="zh-CN" altLang="en-US"/>
              <a:t>）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释放</a:t>
            </a:r>
            <a:r>
              <a:rPr lang="en-US" altLang="zh-CN"/>
              <a:t>RDMA</a:t>
            </a:r>
            <a:r>
              <a:rPr lang="zh-CN" altLang="en-US"/>
              <a:t>设备列表占用的资源（</a:t>
            </a:r>
            <a:r>
              <a:rPr lang="zh-CN" altLang="en-US"/>
              <a:t>ibv_free_device_list）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查询</a:t>
            </a:r>
            <a:r>
              <a:rPr lang="en-US" altLang="zh-CN"/>
              <a:t>RDMA</a:t>
            </a:r>
            <a:r>
              <a:rPr lang="zh-CN" altLang="en-US"/>
              <a:t>设备端口信息（</a:t>
            </a:r>
            <a:r>
              <a:rPr lang="zh-CN" altLang="en-US"/>
              <a:t>ibv_query_port、ibv_port_attr）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分配一个</a:t>
            </a:r>
            <a:r>
              <a:rPr lang="en-US" altLang="zh-CN"/>
              <a:t>Protection Domain</a:t>
            </a:r>
            <a:r>
              <a:rPr lang="zh-CN" altLang="en-US"/>
              <a:t>（</a:t>
            </a:r>
            <a:r>
              <a:rPr lang="zh-CN" altLang="en-US"/>
              <a:t>ibv_alloc_pd、ibv_pd）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创建一个</a:t>
            </a:r>
            <a:r>
              <a:rPr lang="en-US" altLang="zh-CN"/>
              <a:t>Complete Queue</a:t>
            </a:r>
            <a:r>
              <a:rPr lang="zh-CN" altLang="en-US"/>
              <a:t>（</a:t>
            </a:r>
            <a:r>
              <a:rPr lang="zh-CN" altLang="en-US"/>
              <a:t>ibv_create_cq、ibv_cq）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注册一块</a:t>
            </a:r>
            <a:r>
              <a:rPr lang="en-US" altLang="zh-CN"/>
              <a:t>Memory Region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ibv_reg_mr、ibv_mr</a:t>
            </a:r>
            <a:r>
              <a:rPr lang="zh-CN" altLang="en-US"/>
              <a:t>）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创建一个</a:t>
            </a:r>
            <a:r>
              <a:rPr lang="en-US" altLang="zh-CN"/>
              <a:t>Queue Pair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ibv_create_qp、ibv_qp</a:t>
            </a:r>
            <a:r>
              <a:rPr lang="zh-CN" altLang="en-US"/>
              <a:t>）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8405" y="791845"/>
            <a:ext cx="9451975" cy="4384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en-US" altLang="zh-CN"/>
              <a:t>9.   </a:t>
            </a:r>
            <a:r>
              <a:rPr lang="zh-CN" altLang="en-US"/>
              <a:t>交换控制信息（使用</a:t>
            </a:r>
            <a:r>
              <a:rPr lang="en-US" altLang="zh-CN"/>
              <a:t>Socket</a:t>
            </a:r>
            <a:r>
              <a:rPr lang="zh-CN" altLang="en-US"/>
              <a:t>或</a:t>
            </a:r>
            <a:r>
              <a:rPr lang="en-US" altLang="zh-CN"/>
              <a:t>RDMA_CM API</a:t>
            </a:r>
            <a:r>
              <a:rPr lang="zh-CN" altLang="en-US"/>
              <a:t>）</a:t>
            </a:r>
            <a:endParaRPr lang="en-US" altLang="zh-CN"/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en-US" altLang="zh-CN"/>
              <a:t>10. </a:t>
            </a:r>
            <a:r>
              <a:rPr lang="zh-CN" altLang="en-US"/>
              <a:t>转换</a:t>
            </a:r>
            <a:r>
              <a:rPr lang="en-US" altLang="zh-CN"/>
              <a:t>QP</a:t>
            </a:r>
            <a:r>
              <a:rPr lang="zh-CN" altLang="en-US"/>
              <a:t>状态</a:t>
            </a:r>
            <a:r>
              <a:rPr lang="en-US" altLang="zh-CN"/>
              <a:t>RESET-&gt;INIT-&gt;RTR-&gt;RTS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ibv_modify_qp</a:t>
            </a:r>
            <a:r>
              <a:rPr lang="zh-CN" altLang="en-US"/>
              <a:t>）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/>
              <a:t>11. </a:t>
            </a:r>
            <a:r>
              <a:rPr lang="zh-CN" altLang="en-US"/>
              <a:t>创建发送任务</a:t>
            </a:r>
            <a:r>
              <a:rPr lang="en-US" altLang="zh-CN"/>
              <a:t>/</a:t>
            </a:r>
            <a:r>
              <a:rPr lang="zh-CN" altLang="en-US"/>
              <a:t>接收任务（ibv_send_wr </a:t>
            </a:r>
            <a:r>
              <a:rPr lang="en-US" altLang="zh-CN"/>
              <a:t>/ ibv_recv_wr</a:t>
            </a:r>
            <a:r>
              <a:rPr lang="zh-CN" altLang="en-US"/>
              <a:t>）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/>
              <a:t>12. </a:t>
            </a:r>
            <a:r>
              <a:rPr lang="zh-CN" altLang="en-US"/>
              <a:t>提交发送任务</a:t>
            </a:r>
            <a:r>
              <a:rPr lang="en-US" altLang="zh-CN"/>
              <a:t>/</a:t>
            </a:r>
            <a:r>
              <a:rPr lang="zh-CN" altLang="en-US"/>
              <a:t>接收任务（</a:t>
            </a:r>
            <a:r>
              <a:rPr lang="zh-CN" altLang="en-US">
                <a:sym typeface="+mn-ea"/>
              </a:rPr>
              <a:t>ibv_post_send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ibv_post_recv</a:t>
            </a:r>
            <a:r>
              <a:rPr lang="zh-CN" altLang="en-US"/>
              <a:t>）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/>
              <a:t>13. </a:t>
            </a:r>
            <a:r>
              <a:rPr lang="zh-CN" altLang="en-US"/>
              <a:t>轮询任务完成信息（</a:t>
            </a:r>
            <a:r>
              <a:rPr lang="zh-CN" altLang="en-US">
                <a:sym typeface="+mn-ea"/>
              </a:rPr>
              <a:t>ibv_poll_cq</a:t>
            </a:r>
            <a:r>
              <a:rPr lang="zh-CN" altLang="en-US"/>
              <a:t>）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5445" y="1825625"/>
            <a:ext cx="11581765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/>
              <a:t>官方文档：http://www.mellanox.com/related-docs/prod_software/RDMA_Aware_Programming_user_manual.pdf</a:t>
            </a:r>
            <a:endParaRPr lang="zh-CN" altLang="en-US"/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/>
              <a:t>博客：https://www.rdmamojo.com</a:t>
            </a:r>
            <a:endParaRPr lang="zh-CN" altLang="en-US"/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/>
              <a:t>本</a:t>
            </a:r>
            <a:r>
              <a:rPr lang="en-US" altLang="zh-CN"/>
              <a:t>PPT </a:t>
            </a:r>
            <a:r>
              <a:rPr lang="en-US" altLang="zh-CN"/>
              <a:t>RDMA Demo</a:t>
            </a:r>
            <a:r>
              <a:rPr lang="zh-CN" altLang="en-US"/>
              <a:t>代码：http://nsccgz.sysu.tech:8070/display/HPCcontainer/RDMA_Read_Write_Demo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: 空心 5"/>
          <p:cNvSpPr/>
          <p:nvPr/>
        </p:nvSpPr>
        <p:spPr>
          <a:xfrm>
            <a:off x="2667001" y="1"/>
            <a:ext cx="6857999" cy="6857999"/>
          </a:xfrm>
          <a:prstGeom prst="donut">
            <a:avLst>
              <a:gd name="adj" fmla="val 1928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919713"/>
            <a:ext cx="12192000" cy="3166280"/>
          </a:xfrm>
          <a:prstGeom prst="rect">
            <a:avLst/>
          </a:prstGeom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-1325218" y="333375"/>
            <a:ext cx="874643" cy="463826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325218" y="1141758"/>
            <a:ext cx="874643" cy="463826"/>
          </a:xfrm>
          <a:prstGeom prst="rect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919713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83084" y="3075715"/>
            <a:ext cx="642583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48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48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: 空心 5"/>
          <p:cNvSpPr/>
          <p:nvPr/>
        </p:nvSpPr>
        <p:spPr>
          <a:xfrm>
            <a:off x="2667001" y="1"/>
            <a:ext cx="6857999" cy="6857999"/>
          </a:xfrm>
          <a:prstGeom prst="donut">
            <a:avLst>
              <a:gd name="adj" fmla="val 1928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919713"/>
            <a:ext cx="12192000" cy="3166280"/>
          </a:xfrm>
          <a:prstGeom prst="rect">
            <a:avLst/>
          </a:prstGeom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-1325218" y="333375"/>
            <a:ext cx="874643" cy="463826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325218" y="1141758"/>
            <a:ext cx="874643" cy="463826"/>
          </a:xfrm>
          <a:prstGeom prst="rect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919713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83084" y="3075715"/>
            <a:ext cx="642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8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4514431" y="1923713"/>
            <a:ext cx="3163136" cy="3163136"/>
          </a:xfrm>
          <a:prstGeom prst="donut">
            <a:avLst>
              <a:gd name="adj" fmla="val 4748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316355"/>
            <a:ext cx="11273790" cy="44602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07110" y="342265"/>
            <a:ext cx="6416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VS RDMA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7110" y="342265"/>
            <a:ext cx="6416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2114550"/>
            <a:ext cx="10895330" cy="4630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035" y="857250"/>
            <a:ext cx="9538970" cy="5791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5556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QP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 Pair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1130935"/>
            <a:ext cx="10393045" cy="5109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5556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CQ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Complete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1130935"/>
            <a:ext cx="10393045" cy="5109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5556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MR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 Region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1130935"/>
            <a:ext cx="10393045" cy="5109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2924</Words>
  <Application>WPS 演示</Application>
  <PresentationFormat>宽屏</PresentationFormat>
  <Paragraphs>216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Arial Unicode MS</vt:lpstr>
      <vt:lpstr>Calibri</vt:lpstr>
      <vt:lpstr>Wingdings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星星.</cp:lastModifiedBy>
  <cp:revision>438</cp:revision>
  <dcterms:created xsi:type="dcterms:W3CDTF">2019-06-28T07:14:00Z</dcterms:created>
  <dcterms:modified xsi:type="dcterms:W3CDTF">2019-09-28T14:03:07Z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