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92" r:id="rId7"/>
    <p:sldId id="293" r:id="rId8"/>
    <p:sldId id="316" r:id="rId9"/>
    <p:sldId id="345" r:id="rId10"/>
    <p:sldId id="351" r:id="rId12"/>
    <p:sldId id="350" r:id="rId13"/>
    <p:sldId id="353" r:id="rId14"/>
    <p:sldId id="346" r:id="rId15"/>
    <p:sldId id="295" r:id="rId16"/>
    <p:sldId id="296" r:id="rId17"/>
    <p:sldId id="301" r:id="rId18"/>
    <p:sldId id="347" r:id="rId19"/>
    <p:sldId id="297" r:id="rId20"/>
    <p:sldId id="298" r:id="rId21"/>
    <p:sldId id="299" r:id="rId22"/>
    <p:sldId id="300" r:id="rId23"/>
    <p:sldId id="303" r:id="rId24"/>
    <p:sldId id="305" r:id="rId25"/>
    <p:sldId id="304" r:id="rId26"/>
    <p:sldId id="348" r:id="rId27"/>
    <p:sldId id="349" r:id="rId28"/>
    <p:sldId id="307" r:id="rId29"/>
    <p:sldId id="309" r:id="rId30"/>
    <p:sldId id="320" r:id="rId31"/>
    <p:sldId id="310" r:id="rId32"/>
    <p:sldId id="321" r:id="rId33"/>
    <p:sldId id="302" r:id="rId34"/>
    <p:sldId id="308" r:id="rId35"/>
    <p:sldId id="290" r:id="rId36"/>
    <p:sldId id="311" r:id="rId37"/>
    <p:sldId id="312" r:id="rId38"/>
    <p:sldId id="315" r:id="rId39"/>
    <p:sldId id="317" r:id="rId40"/>
    <p:sldId id="318" r:id="rId41"/>
    <p:sldId id="340" r:id="rId42"/>
    <p:sldId id="314" r:id="rId43"/>
    <p:sldId id="319" r:id="rId44"/>
    <p:sldId id="341" r:id="rId45"/>
    <p:sldId id="342" r:id="rId46"/>
    <p:sldId id="343" r:id="rId47"/>
    <p:sldId id="28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467"/>
        <p:guide pos="3840"/>
        <p:guide orient="horz" pos="781"/>
        <p:guide pos="7271"/>
        <p:guide orient="horz" pos="2194"/>
        <p:guide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Overlay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lang="zh-CN" alt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FreeFlow: Software-based Virtual RDMA Networking for Containerized Clouds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0540" y="1822450"/>
            <a:ext cx="1365197" cy="368300"/>
            <a:chOff x="479" y="3097"/>
            <a:chExt cx="2345" cy="580"/>
          </a:xfrm>
        </p:grpSpPr>
        <p:sp>
          <p:nvSpPr>
            <p:cNvPr id="37" name="矩形 36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pic>
        <p:nvPicPr>
          <p:cNvPr id="118" name="图片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1403985"/>
            <a:ext cx="8125460" cy="425323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287020" y="2562860"/>
            <a:ext cx="2251033" cy="431800"/>
            <a:chOff x="6737" y="9485"/>
            <a:chExt cx="3796" cy="680"/>
          </a:xfrm>
        </p:grpSpPr>
        <p:sp>
          <p:nvSpPr>
            <p:cNvPr id="7" name="矩形 6"/>
            <p:cNvSpPr/>
            <p:nvPr/>
          </p:nvSpPr>
          <p:spPr>
            <a:xfrm>
              <a:off x="6737" y="9583"/>
              <a:ext cx="369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9103360" y="4074160"/>
            <a:ext cx="3008630" cy="383540"/>
            <a:chOff x="11226" y="9288"/>
            <a:chExt cx="5185" cy="767"/>
          </a:xfrm>
        </p:grpSpPr>
        <p:sp>
          <p:nvSpPr>
            <p:cNvPr id="120" name="矩形 119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2" name="组合 131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35" name="组合 134"/>
          <p:cNvGrpSpPr/>
          <p:nvPr/>
        </p:nvGrpSpPr>
        <p:grpSpPr>
          <a:xfrm>
            <a:off x="161925" y="4075430"/>
            <a:ext cx="3008630" cy="383540"/>
            <a:chOff x="11226" y="9288"/>
            <a:chExt cx="5185" cy="767"/>
          </a:xfrm>
        </p:grpSpPr>
        <p:sp>
          <p:nvSpPr>
            <p:cNvPr id="136" name="矩形 135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38" name="文本框 137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43" name="组合 142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44" name="矩形 143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46" name="组合 145"/>
          <p:cNvGrpSpPr/>
          <p:nvPr/>
        </p:nvGrpSpPr>
        <p:grpSpPr>
          <a:xfrm>
            <a:off x="9831856" y="2436495"/>
            <a:ext cx="2250289" cy="431800"/>
            <a:chOff x="6749" y="9485"/>
            <a:chExt cx="3784" cy="680"/>
          </a:xfrm>
        </p:grpSpPr>
        <p:sp>
          <p:nvSpPr>
            <p:cNvPr id="147" name="矩形 146"/>
            <p:cNvSpPr/>
            <p:nvPr/>
          </p:nvSpPr>
          <p:spPr>
            <a:xfrm>
              <a:off x="6959" y="9583"/>
              <a:ext cx="3427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10426065" y="1760855"/>
            <a:ext cx="1391879" cy="368300"/>
            <a:chOff x="479" y="3097"/>
            <a:chExt cx="2345" cy="580"/>
          </a:xfrm>
        </p:grpSpPr>
        <p:sp>
          <p:nvSpPr>
            <p:cNvPr id="154" name="矩形 153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458970" y="6240145"/>
            <a:ext cx="3008630" cy="383540"/>
            <a:chOff x="11226" y="9288"/>
            <a:chExt cx="5185" cy="767"/>
          </a:xfrm>
        </p:grpSpPr>
        <p:sp>
          <p:nvSpPr>
            <p:cNvPr id="157" name="矩形 156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59" name="文本框 158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0" name="组合 159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3" name="文本框 162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文本框 165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圆角矩形标注 167"/>
          <p:cNvSpPr/>
          <p:nvPr/>
        </p:nvSpPr>
        <p:spPr>
          <a:xfrm>
            <a:off x="7698105" y="5657215"/>
            <a:ext cx="1538605" cy="389890"/>
          </a:xfrm>
          <a:prstGeom prst="wedgeRoundRectCallout">
            <a:avLst>
              <a:gd name="adj1" fmla="val -91023"/>
              <a:gd name="adj2" fmla="val 109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承载协议（</a:t>
            </a:r>
            <a:r>
              <a:rPr lang="en-US" altLang="zh-CN" sz="1000"/>
              <a:t>Underlay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0" name="圆角矩形标注 179"/>
          <p:cNvSpPr/>
          <p:nvPr/>
        </p:nvSpPr>
        <p:spPr>
          <a:xfrm>
            <a:off x="3338195" y="5657215"/>
            <a:ext cx="1538605" cy="389890"/>
          </a:xfrm>
          <a:prstGeom prst="wedgeRoundRectCallout">
            <a:avLst>
              <a:gd name="adj1" fmla="val 66260"/>
              <a:gd name="adj2" fmla="val 12508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乘客协议（</a:t>
            </a:r>
            <a:r>
              <a:rPr lang="en-US" altLang="zh-CN" sz="1000"/>
              <a:t>Over</a:t>
            </a:r>
            <a:r>
              <a:rPr lang="en-US" altLang="zh-CN" sz="1000"/>
              <a:t>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1" name="文本框 180"/>
          <p:cNvSpPr txBox="1"/>
          <p:nvPr/>
        </p:nvSpPr>
        <p:spPr>
          <a:xfrm>
            <a:off x="599440" y="893445"/>
            <a:ext cx="213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Overlay vs Underlay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ldLvl="0" animBg="1"/>
      <p:bldP spid="168" grpId="1" animBg="1"/>
      <p:bldP spid="180" grpId="0" bldLvl="0" animBg="1"/>
      <p:bldP spid="1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95855"/>
            <a:ext cx="4818380" cy="3136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1356995"/>
            <a:ext cx="4923790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消除了外部存储器复制和上下文切换的开销，因而能解放内存带宽和CPU周期用于改进应用系统性能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提供了高吞吐、低延迟的网络通信，尤其适合在大规模并行计算机集群中使用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优点：高吞吐量、低延迟、低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1603375"/>
            <a:ext cx="576326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3587115"/>
            <a:ext cx="7261860" cy="287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135" y="96710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 altLang="zh-CN"/>
              <a:t>RDMA</a:t>
            </a:r>
            <a:r>
              <a:rPr lang="zh-CN" altLang="en-US"/>
              <a:t>网络的性能优势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RNN训练任务包括了成百上千个步骤，每一个步骤，所有GPU必须重置训练模型的参数，总流量在100MB到10GB之间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花费在通信上的时间浪费了GPU的时间，因为GPU在重置参数时是空闲的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135" y="967105"/>
            <a:ext cx="8743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/>
              <a:t>TensorFlow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115820"/>
            <a:ext cx="88011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/>
              <a:t>三种硬件实现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Infiniband：支持RDMA的新一代网络协议。 因此需要支持该协议的NIC和交换机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RoCE：允许在以太网上执行RDMA的网络协议。支持在标准以太网基础设施（交换机）上使用RDMA。 只有网卡是特殊的，需要支持RoCE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iWARP：允许在TCP上执行RDMA的网络协议。支持在标准以太网基础设施（交换机）上使用RDMA。 只有网卡是特殊的，需要支持iWARP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3362325"/>
            <a:ext cx="777621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直接使用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隔离性：没有专属的网络命名空间（端口、路由和网络接口等）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可移植性</a:t>
            </a:r>
            <a:r>
              <a:rPr lang="zh-CN" altLang="en-US">
                <a:sym typeface="+mn-ea"/>
              </a:rPr>
              <a:t>：迁移时网络信息会变化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可控性：修改硬件上的控制平面（如路由）非常困难，控制数据路径也同样困难，因为数据直接通过PCIe总线在RAM和NIC之间流动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K8S之类的编排工具强制要求使用虚拟网络模式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/>
              <a:t>目前一些数据密集型应用（如TensorFlow,CNTK,Spark,Hadoop）已经开始同时采用这些技术，当且仅当运行在专有的裸金属集群上时使用RDMA，当运行在云上时，它们不得不牺牲掉RDMA带来的性能提升。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1004570"/>
            <a:ext cx="963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现有</a:t>
            </a:r>
            <a:r>
              <a:rPr lang="en-US" altLang="zh-CN"/>
              <a:t>RDMA</a:t>
            </a:r>
            <a:r>
              <a:rPr lang="zh-CN" altLang="en-US"/>
              <a:t>虚拟化方案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SR-IOV：基于硬件IO的虚拟化技术，有可移植性限制，因为它们需要重新配置硬件网卡和交换机来支持容器的迁移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HyV：基于控制路径虚拟化方案，只能操控控制平面命令用于隔离和可移植性，不能提供数据流量的视图或控制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SoftRoCE：基于软件模拟，通过运行RDMA在UDP网络协议栈之上，性能受限于UDP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9490" y="4622800"/>
            <a:ext cx="5029200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644775"/>
            <a:ext cx="10454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/>
              <a:t>FreeFlow</a:t>
            </a:r>
            <a:r>
              <a:rPr lang="zh-CN" altLang="en-US" sz="2400"/>
              <a:t>解决的问题：让要求使用虚拟网络的容器应用能够使用RDMA网络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166187" y="2541102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860799" y="2541103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555411" y="2541104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250022" y="2541101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4782" y="503581"/>
            <a:ext cx="214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7247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0755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21083" y="3088854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6471" y="3075053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28197" y="3524306"/>
            <a:ext cx="1852684" cy="937557"/>
            <a:chOff x="3828197" y="3468034"/>
            <a:chExt cx="1852684" cy="9375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211575" y="3517703"/>
            <a:ext cx="1852684" cy="937557"/>
            <a:chOff x="3828197" y="3468034"/>
            <a:chExt cx="1852684" cy="9375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1127742" y="2361686"/>
            <a:ext cx="1852684" cy="937557"/>
            <a:chOff x="3828197" y="3468034"/>
            <a:chExt cx="1852684" cy="93755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0800000">
            <a:off x="6516964" y="2367436"/>
            <a:ext cx="1852684" cy="937557"/>
            <a:chOff x="3828197" y="3468034"/>
            <a:chExt cx="1852684" cy="937557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672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564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39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2343" y="4576304"/>
            <a:ext cx="17757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5400000">
            <a:off x="-13255" y="13253"/>
            <a:ext cx="1802295" cy="1775791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16200000">
            <a:off x="10402957" y="5068957"/>
            <a:ext cx="1802295" cy="1775791"/>
          </a:xfrm>
          <a:prstGeom prst="rtTriangle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285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Verbs</a:t>
            </a:r>
            <a:r>
              <a:rPr lang="zh-CN" altLang="en-US"/>
              <a:t>：</a:t>
            </a:r>
            <a:r>
              <a:rPr lang="zh-CN">
                <a:sym typeface="+mn-ea"/>
              </a:rPr>
              <a:t>访问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的标准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1925955"/>
            <a:ext cx="66522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270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的总体架构：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2043430"/>
            <a:ext cx="675132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285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3480" y="918210"/>
            <a:ext cx="963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 </a:t>
            </a:r>
            <a:r>
              <a:rPr lang="en-US" altLang="zh-CN"/>
              <a:t>vs OverLay</a:t>
            </a:r>
            <a:r>
              <a:rPr lang="zh-CN" altLang="en-US"/>
              <a:t>：</a:t>
            </a:r>
            <a:endParaRPr lang="zh-CN" altLang="en-US" sz="1600"/>
          </a:p>
        </p:txBody>
      </p:sp>
      <p:grpSp>
        <p:nvGrpSpPr>
          <p:cNvPr id="124" name="组合 123"/>
          <p:cNvGrpSpPr/>
          <p:nvPr/>
        </p:nvGrpSpPr>
        <p:grpSpPr>
          <a:xfrm>
            <a:off x="1518920" y="1720850"/>
            <a:ext cx="8742680" cy="4160520"/>
            <a:chOff x="2661" y="2738"/>
            <a:chExt cx="13768" cy="6552"/>
          </a:xfrm>
        </p:grpSpPr>
        <p:sp>
          <p:nvSpPr>
            <p:cNvPr id="126" name="矩形 125"/>
            <p:cNvSpPr/>
            <p:nvPr/>
          </p:nvSpPr>
          <p:spPr>
            <a:xfrm>
              <a:off x="8257" y="8668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6044" y="5325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8406" y="7684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10884" y="5207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661" y="2738"/>
              <a:ext cx="4122" cy="3966"/>
              <a:chOff x="2661" y="2738"/>
              <a:chExt cx="4122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 rot="0">
                <a:off x="2661" y="2738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593" y="5061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FFR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717" y="4479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5154" y="4429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4327" y="6019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661" y="5977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998" y="3140"/>
                <a:ext cx="1658" cy="1264"/>
                <a:chOff x="2998" y="3140"/>
                <a:chExt cx="1658" cy="1264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192.168.0.1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8" name="文本框 7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Container1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4893" y="3140"/>
                <a:ext cx="1658" cy="1265"/>
                <a:chOff x="2998" y="3140"/>
                <a:chExt cx="1658" cy="1265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192.168.0.2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Container2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</p:grpSp>
        <p:grpSp>
          <p:nvGrpSpPr>
            <p:cNvPr id="40" name="组合 39"/>
            <p:cNvGrpSpPr/>
            <p:nvPr/>
          </p:nvGrpSpPr>
          <p:grpSpPr>
            <a:xfrm>
              <a:off x="7405" y="2738"/>
              <a:ext cx="4123" cy="3966"/>
              <a:chOff x="2661" y="2738"/>
              <a:chExt cx="4123" cy="3966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2661" y="2738"/>
                <a:ext cx="4123" cy="3966"/>
                <a:chOff x="2145" y="2265"/>
                <a:chExt cx="4123" cy="4273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sp>
            <p:nvSpPr>
              <p:cNvPr id="45" name="矩形 44"/>
              <p:cNvSpPr/>
              <p:nvPr/>
            </p:nvSpPr>
            <p:spPr>
              <a:xfrm>
                <a:off x="3593" y="5061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FFR</a:t>
                </a:r>
                <a:endParaRPr lang="en-US" altLang="zh-CN" sz="1600"/>
              </a:p>
            </p:txBody>
          </p:sp>
          <p:cxnSp>
            <p:nvCxnSpPr>
              <p:cNvPr id="46" name="肘形连接符 45"/>
              <p:cNvCxnSpPr>
                <a:stCxn id="53" idx="2"/>
              </p:cNvCxnSpPr>
              <p:nvPr/>
            </p:nvCxnSpPr>
            <p:spPr>
              <a:xfrm rot="5400000" flipV="1">
                <a:off x="3717" y="4479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连接符 46"/>
              <p:cNvCxnSpPr/>
              <p:nvPr/>
            </p:nvCxnSpPr>
            <p:spPr>
              <a:xfrm rot="5400000">
                <a:off x="5154" y="4429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>
                <a:endCxn id="44" idx="0"/>
              </p:cNvCxnSpPr>
              <p:nvPr/>
            </p:nvCxnSpPr>
            <p:spPr>
              <a:xfrm rot="5400000" flipV="1">
                <a:off x="4327" y="6019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2661" y="5977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2998" y="3140"/>
                <a:ext cx="1658" cy="1265"/>
                <a:chOff x="2998" y="3140"/>
                <a:chExt cx="1658" cy="1265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192.168.0.3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Container3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4893" y="3140"/>
                <a:ext cx="1658" cy="1265"/>
                <a:chOff x="2998" y="3140"/>
                <a:chExt cx="1658" cy="126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192.168.0.4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62" name="文本框 61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Container4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12307" y="2754"/>
              <a:ext cx="4123" cy="3966"/>
              <a:chOff x="2661" y="2738"/>
              <a:chExt cx="4123" cy="3966"/>
            </a:xfrm>
          </p:grpSpPr>
          <p:grpSp>
            <p:nvGrpSpPr>
              <p:cNvPr id="65" name="组合 64"/>
              <p:cNvGrpSpPr/>
              <p:nvPr/>
            </p:nvGrpSpPr>
            <p:grpSpPr>
              <a:xfrm rot="0">
                <a:off x="2661" y="2738"/>
                <a:ext cx="4123" cy="3966"/>
                <a:chOff x="2145" y="2265"/>
                <a:chExt cx="4123" cy="4273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sp>
            <p:nvSpPr>
              <p:cNvPr id="69" name="矩形 68"/>
              <p:cNvSpPr/>
              <p:nvPr/>
            </p:nvSpPr>
            <p:spPr>
              <a:xfrm>
                <a:off x="3593" y="5061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FFR</a:t>
                </a:r>
                <a:endParaRPr lang="en-US" altLang="zh-CN" sz="1600"/>
              </a:p>
            </p:txBody>
          </p:sp>
          <p:cxnSp>
            <p:nvCxnSpPr>
              <p:cNvPr id="70" name="肘形连接符 69"/>
              <p:cNvCxnSpPr>
                <a:stCxn id="113" idx="2"/>
              </p:cNvCxnSpPr>
              <p:nvPr/>
            </p:nvCxnSpPr>
            <p:spPr>
              <a:xfrm rot="5400000" flipV="1">
                <a:off x="3717" y="4479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连接符 70"/>
              <p:cNvCxnSpPr/>
              <p:nvPr/>
            </p:nvCxnSpPr>
            <p:spPr>
              <a:xfrm rot="5400000">
                <a:off x="5154" y="4429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endCxn id="68" idx="0"/>
              </p:cNvCxnSpPr>
              <p:nvPr/>
            </p:nvCxnSpPr>
            <p:spPr>
              <a:xfrm rot="5400000" flipV="1">
                <a:off x="4327" y="6019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/>
              <p:cNvSpPr txBox="1"/>
              <p:nvPr/>
            </p:nvSpPr>
            <p:spPr>
              <a:xfrm>
                <a:off x="2661" y="5977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2998" y="3140"/>
                <a:ext cx="1658" cy="1265"/>
                <a:chOff x="2998" y="3140"/>
                <a:chExt cx="1658" cy="1265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112" name="矩形 111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192.168.0.5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Container5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893" y="3140"/>
                <a:ext cx="1658" cy="1265"/>
                <a:chOff x="2998" y="3140"/>
                <a:chExt cx="1658" cy="1265"/>
              </a:xfrm>
            </p:grpSpPr>
            <p:grpSp>
              <p:nvGrpSpPr>
                <p:cNvPr id="118" name="组合 117"/>
                <p:cNvGrpSpPr/>
                <p:nvPr/>
              </p:nvGrpSpPr>
              <p:grpSpPr>
                <a:xfrm rot="0">
                  <a:off x="2998" y="3140"/>
                  <a:ext cx="1658" cy="1265"/>
                  <a:chOff x="2455" y="2789"/>
                  <a:chExt cx="1658" cy="1265"/>
                </a:xfrm>
              </p:grpSpPr>
              <p:sp>
                <p:nvSpPr>
                  <p:cNvPr id="119" name="矩形 118"/>
                  <p:cNvSpPr/>
                  <p:nvPr/>
                </p:nvSpPr>
                <p:spPr>
                  <a:xfrm>
                    <a:off x="2455" y="2789"/>
                    <a:ext cx="1658" cy="113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/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>
                  <a:xfrm>
                    <a:off x="2913" y="3833"/>
                    <a:ext cx="670" cy="22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700"/>
                      <a:t>vNIC</a:t>
                    </a:r>
                    <a:endParaRPr lang="en-US" altLang="zh-CN" sz="700"/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2671" y="3538"/>
                    <a:ext cx="1260" cy="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000"/>
                      <a:t>192.168.0.6</a:t>
                    </a:r>
                    <a:endParaRPr lang="en-US" altLang="zh-CN" sz="1000"/>
                  </a:p>
                </p:txBody>
              </p:sp>
            </p:grpSp>
            <p:sp>
              <p:nvSpPr>
                <p:cNvPr id="122" name="文本框 121"/>
                <p:cNvSpPr txBox="1"/>
                <p:nvPr/>
              </p:nvSpPr>
              <p:spPr>
                <a:xfrm>
                  <a:off x="3135" y="3140"/>
                  <a:ext cx="1419" cy="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 sz="1200">
                      <a:solidFill>
                        <a:schemeClr val="bg1"/>
                      </a:solidFill>
                      <a:sym typeface="+mn-ea"/>
                    </a:rPr>
                    <a:t>Container6</a:t>
                  </a:r>
                  <a:endParaRPr lang="en-US" altLang="zh-CN" sz="12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3139" y="3688"/>
                  <a:ext cx="1376" cy="27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/>
                    <a:t>FFL</a:t>
                  </a:r>
                  <a:endParaRPr lang="en-US" altLang="zh-CN" sz="1000"/>
                </a:p>
              </p:txBody>
            </p:sp>
          </p:grpSp>
        </p:grp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950" y="1022985"/>
            <a:ext cx="963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 </a:t>
            </a:r>
            <a:r>
              <a:rPr lang="en-US" altLang="zh-CN"/>
              <a:t>vs Overlay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616"/>
          <a:stretch>
            <a:fillRect/>
          </a:stretch>
        </p:blipFill>
        <p:spPr>
          <a:xfrm>
            <a:off x="742950" y="1824990"/>
            <a:ext cx="6047105" cy="2894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86" t="3274"/>
          <a:stretch>
            <a:fillRect/>
          </a:stretch>
        </p:blipFill>
        <p:spPr>
          <a:xfrm>
            <a:off x="5059045" y="3101340"/>
            <a:ext cx="6229985" cy="290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890" y="947420"/>
            <a:ext cx="963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t>引入容器网络栈的三个组件：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library,FFL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software router,FFR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orchestrator,FFO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2695" y="1685290"/>
            <a:ext cx="6743700" cy="4290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6890" y="329755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如何使用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物理网卡支持</a:t>
            </a:r>
            <a:r>
              <a:rPr lang="en-US" altLang="zh-CN"/>
              <a:t>RDMA</a:t>
            </a:r>
            <a:r>
              <a:rPr lang="zh-CN" altLang="en-US"/>
              <a:t>技术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宿主机上安装</a:t>
            </a:r>
            <a:r>
              <a:rPr lang="en-US" altLang="zh-CN"/>
              <a:t>FFR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容器镜像中</a:t>
            </a:r>
            <a:r>
              <a:rPr lang="zh-CN"/>
              <a:t>安装</a:t>
            </a:r>
            <a:r>
              <a:rPr lang="en-US" altLang="zh-CN"/>
              <a:t>FFL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容器中的应用使用</a:t>
            </a:r>
            <a:r>
              <a:rPr lang="en-US" altLang="zh-CN"/>
              <a:t>RDMA</a:t>
            </a:r>
            <a:r>
              <a:rPr lang="zh-CN" altLang="en-US"/>
              <a:t>进行数据传输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077404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直接使用</a:t>
            </a:r>
            <a:r>
              <a:rPr lang="en-US" altLang="zh-CN"/>
              <a:t>RPC</a:t>
            </a:r>
            <a:r>
              <a:rPr lang="zh-CN" altLang="en-US"/>
              <a:t>调用转发</a:t>
            </a:r>
            <a:r>
              <a:rPr lang="en-US" altLang="zh-CN"/>
              <a:t>Verbs</a:t>
            </a:r>
            <a:r>
              <a:rPr lang="zh-CN" altLang="en-US"/>
              <a:t>请求太复杂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Verbs API</a:t>
            </a:r>
            <a:r>
              <a:rPr lang="zh-CN" altLang="en-US"/>
              <a:t>最终对</a:t>
            </a:r>
            <a:r>
              <a:rPr lang="en-US" altLang="zh-CN"/>
              <a:t>RDMA</a:t>
            </a:r>
            <a:r>
              <a:rPr lang="zh-CN" altLang="en-US"/>
              <a:t>的操作都是通过对</a:t>
            </a:r>
            <a:r>
              <a:rPr lang="en-US" altLang="zh-CN"/>
              <a:t>NIC</a:t>
            </a:r>
            <a:r>
              <a:rPr lang="zh-CN" altLang="en-US"/>
              <a:t>的文件描述符进行操作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用一个</a:t>
            </a:r>
            <a:r>
              <a:rPr lang="en-US" altLang="zh-CN"/>
              <a:t>Unix Socket</a:t>
            </a:r>
            <a:r>
              <a:rPr lang="zh-CN" altLang="en-US"/>
              <a:t>文件描述符替代</a:t>
            </a:r>
            <a:r>
              <a:rPr lang="en-US" altLang="zh-CN"/>
              <a:t>NIC</a:t>
            </a:r>
            <a:r>
              <a:rPr lang="zh-CN" altLang="en-US"/>
              <a:t>的文件描述符，</a:t>
            </a:r>
            <a:r>
              <a:rPr lang="zh-CN" altLang="en-US">
                <a:sym typeface="+mn-ea"/>
              </a:rPr>
              <a:t>Socket文件描述符的另一端就是FFR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324104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11766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不直接转发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r>
              <a:rPr lang="zh-CN" altLang="en-US"/>
              <a:t>，而是转发对</a:t>
            </a:r>
            <a:r>
              <a:rPr lang="en-US" altLang="zh-CN"/>
              <a:t>NIC</a:t>
            </a:r>
            <a:r>
              <a:rPr lang="zh-CN" altLang="en-US"/>
              <a:t>文件操作符的请求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缺点：延迟较高（因为</a:t>
            </a:r>
            <a:r>
              <a:rPr lang="en-US" altLang="zh-CN"/>
              <a:t>Socket</a:t>
            </a:r>
            <a:r>
              <a:rPr lang="zh-CN" altLang="en-US"/>
              <a:t>通信本身存在一定延迟，一次来回的延迟会超过5us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291338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FFL和FFR共同拥有一块专属的共享内存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FFR在一个CPU核上不断</a:t>
            </a:r>
            <a:r>
              <a:rPr lang="zh-CN"/>
              <a:t>轮询</a:t>
            </a:r>
            <a:r>
              <a:t>，检查是否有新的</a:t>
            </a:r>
            <a:r>
              <a:rPr>
                <a:sym typeface="+mn-ea"/>
              </a:rPr>
              <a:t>请求</a:t>
            </a:r>
            <a:r>
              <a:t>从FFL发到共享内存中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</a:t>
            </a:r>
            <a:r>
              <a:rPr lang="zh-CN"/>
              <a:t>发送完请求后，会</a:t>
            </a:r>
            <a:r>
              <a:t>在一个CPU核上不断</a:t>
            </a:r>
            <a:r>
              <a:rPr lang="zh-CN"/>
              <a:t>轮询</a:t>
            </a:r>
            <a:r>
              <a:t>，检查响应是否已经就绪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3307715"/>
            <a:ext cx="8383905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FFL</a:t>
            </a:r>
            <a:r>
              <a:t>在读到响应后，会停止在CPU上的轮询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Fastpath</a:t>
            </a:r>
            <a:r>
              <a:rPr lang="zh-CN" altLang="en-US"/>
              <a:t>模式是以资源</a:t>
            </a:r>
            <a:r>
              <a:rPr lang="en-US" altLang="zh-CN"/>
              <a:t>(CPU)</a:t>
            </a:r>
            <a:r>
              <a:rPr lang="zh-CN" altLang="en-US"/>
              <a:t>来换取性能</a:t>
            </a:r>
            <a:r>
              <a:rPr lang="en-US" altLang="zh-CN"/>
              <a:t>(</a:t>
            </a:r>
            <a:r>
              <a:rPr lang="zh-CN" altLang="en-US"/>
              <a:t>延迟降低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FFR</a:t>
            </a:r>
            <a:r>
              <a:rPr lang="zh-CN" altLang="en-US"/>
              <a:t>最多占用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核，一台宿主机上的所有</a:t>
            </a:r>
            <a:r>
              <a:rPr lang="en-US" altLang="zh-CN"/>
              <a:t>FFL</a:t>
            </a:r>
            <a:r>
              <a:rPr lang="zh-CN" altLang="en-US"/>
              <a:t>占用小于</a:t>
            </a:r>
            <a:r>
              <a:rPr lang="en-US" altLang="zh-CN"/>
              <a:t>0.3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485" y="3286125"/>
            <a:ext cx="8383905" cy="3237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005" y="824230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的优点：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同时取得了隔离性、可移植性和可控制性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提供了接近裸金属RDMA的性能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不需要任何专业的硬件或基于硬件IO虚拟化（需要支持</a:t>
            </a:r>
            <a:r>
              <a:rPr lang="en-US" altLang="zh-CN"/>
              <a:t>RDMA</a:t>
            </a:r>
            <a:r>
              <a:rPr lang="zh-CN" altLang="en-US"/>
              <a:t>的网卡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几乎无需修改应用代码，对应用完全透明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CPU</a:t>
            </a:r>
            <a:r>
              <a:rPr lang="zh-CN" altLang="en-US"/>
              <a:t>开销很低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性能评测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9540" y="3357880"/>
            <a:ext cx="6515100" cy="3208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2995" y="96710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吞吐量性能受消息大小影响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当消息大小</a:t>
            </a:r>
            <a:r>
              <a:rPr lang="en-US">
                <a:sym typeface="+mn-ea"/>
              </a:rPr>
              <a:t>&gt;=</a:t>
            </a:r>
            <a:r>
              <a:rPr>
                <a:sym typeface="+mn-ea"/>
              </a:rPr>
              <a:t>8KB时，FreeFlow</a:t>
            </a:r>
            <a:r>
              <a:rPr lang="zh-CN">
                <a:sym typeface="+mn-ea"/>
              </a:rPr>
              <a:t>的表现接近</a:t>
            </a:r>
            <a:r>
              <a:rPr>
                <a:sym typeface="+mn-ea"/>
              </a:rPr>
              <a:t>RDMA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为了提高带宽</a:t>
            </a:r>
            <a:r>
              <a:rPr lang="en-US" altLang="zh-CN"/>
              <a:t>(</a:t>
            </a:r>
            <a:r>
              <a:rPr lang="zh-CN" altLang="en-US"/>
              <a:t>带宽敏感性应用</a:t>
            </a:r>
            <a:r>
              <a:rPr lang="en-US" altLang="zh-CN"/>
              <a:t>)</a:t>
            </a:r>
            <a:r>
              <a:rPr lang="zh-CN"/>
              <a:t>，使用大消息是典型做法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使用小消息的应用更关注的是延迟，而不是带宽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高并发下性能也很好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70" y="286385"/>
            <a:ext cx="3375660" cy="273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平均延迟约</a:t>
            </a:r>
            <a:r>
              <a:rPr lang="en-US" altLang="zh-CN"/>
              <a:t>2.4us(Fastpath</a:t>
            </a:r>
            <a:r>
              <a:rPr lang="zh-CN" altLang="en-US"/>
              <a:t>模式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>
                <a:sym typeface="+mn-ea"/>
              </a:rPr>
              <a:t>和原生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相比，</a:t>
            </a:r>
            <a:r>
              <a:rPr lang="en-US" altLang="zh-CN">
                <a:sym typeface="+mn-ea"/>
              </a:rPr>
              <a:t>FreeFlow</a:t>
            </a:r>
            <a:r>
              <a:rPr lang="zh-CN" altLang="en-US">
                <a:sym typeface="+mn-ea"/>
              </a:rPr>
              <a:t>引起的额外延迟小于</a:t>
            </a:r>
            <a:r>
              <a:rPr lang="en-US" altLang="zh-CN">
                <a:sym typeface="+mn-ea"/>
              </a:rPr>
              <a:t>1.5us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主机TCP栈</a:t>
            </a:r>
            <a:r>
              <a:rPr lang="en-US"/>
              <a:t>&gt;</a:t>
            </a:r>
            <a:r>
              <a:t>10us</a:t>
            </a:r>
            <a:r>
              <a:rPr lang="zh-CN"/>
              <a:t>，TCP/IP虚拟网络</a:t>
            </a:r>
            <a:r>
              <a:rPr lang="en-US" altLang="zh-CN"/>
              <a:t>&gt;40us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520" y="3557270"/>
            <a:ext cx="6652260" cy="308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5" y="1071245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一台宿主机上，</a:t>
            </a:r>
            <a:r>
              <a:t>FFR最多消耗一个CPU核，FFL的开销则小于</a:t>
            </a:r>
            <a:r>
              <a:rPr lang="en-US"/>
              <a:t>0.3</a:t>
            </a:r>
            <a:r>
              <a:t>个核</a:t>
            </a:r>
            <a:r>
              <a:rPr lang="zh-CN"/>
              <a:t>（</a:t>
            </a:r>
            <a:r>
              <a:rPr lang="en-US" altLang="zh-CN"/>
              <a:t>Fastpath</a:t>
            </a:r>
            <a:r>
              <a:rPr lang="zh-CN"/>
              <a:t>）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一个CPU核就足以支持一台宿主机上的所有容器，归功于FFR只处理消息级别的事件，而不是像OVS那样处理包级别的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选择LowCPU模式</a:t>
            </a:r>
            <a:r>
              <a:rPr lang="zh-CN"/>
              <a:t>时</a:t>
            </a:r>
            <a:r>
              <a:t>，使用Unix socket作为信号机制而非通过CPU核来轮询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LowCPU</a:t>
            </a:r>
            <a:r>
              <a:rPr lang="zh-CN" altLang="en-US"/>
              <a:t>模式下延迟会增加</a:t>
            </a:r>
            <a:r>
              <a:rPr lang="en-US" altLang="zh-CN"/>
              <a:t>(2.4-17us)</a:t>
            </a:r>
            <a:r>
              <a:rPr lang="zh-CN" altLang="en-US"/>
              <a:t>，但吞吐量不会受太大影响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265" r="48180"/>
          <a:stretch>
            <a:fillRect/>
          </a:stretch>
        </p:blipFill>
        <p:spPr>
          <a:xfrm>
            <a:off x="9041765" y="3503930"/>
            <a:ext cx="2817495" cy="325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使用rsocket可以将</a:t>
            </a:r>
            <a:r>
              <a:rPr lang="en-US" altLang="zh-CN"/>
              <a:t>socket</a:t>
            </a:r>
            <a:r>
              <a:rPr lang="zh-CN" altLang="en-US"/>
              <a:t>调用转化为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FreeFlow总是比Weave性能更好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比</a:t>
            </a:r>
            <a:r>
              <a:rPr lang="en-US" altLang="zh-CN"/>
              <a:t>Host-TCP</a:t>
            </a:r>
            <a:r>
              <a:rPr lang="zh-CN" altLang="en-US"/>
              <a:t>的延迟还低，提升了98%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吞吐量有时候比</a:t>
            </a:r>
            <a:r>
              <a:rPr lang="en-US" altLang="zh-CN"/>
              <a:t>Host-TCP</a:t>
            </a:r>
            <a:r>
              <a:rPr lang="zh-CN" altLang="en-US"/>
              <a:t>差一点，但比</a:t>
            </a:r>
            <a:r>
              <a:rPr lang="en-US" altLang="zh-CN"/>
              <a:t>Weave</a:t>
            </a:r>
            <a:r>
              <a:rPr lang="zh-CN" altLang="en-US"/>
              <a:t>要高</a:t>
            </a:r>
            <a:r>
              <a:rPr lang="en-US" altLang="zh-CN"/>
              <a:t>6.8-13.4</a:t>
            </a:r>
            <a:r>
              <a:rPr lang="zh-CN" altLang="en-US"/>
              <a:t>倍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3455035"/>
            <a:ext cx="6614160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TensorFlow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两种主要类型的深度学习训练任务：基于CNN的图像识别和基于RNN的语音识别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图像识别中，</a:t>
            </a:r>
            <a:r>
              <a:rPr lang="zh-CN" altLang="en-US"/>
              <a:t>Host-RDMA的训练速度是Host-TCP的1.8到3倍，和</a:t>
            </a:r>
            <a:r>
              <a:rPr lang="en-US" altLang="zh-CN"/>
              <a:t>Weave</a:t>
            </a:r>
            <a:r>
              <a:rPr lang="zh-CN" altLang="en-US"/>
              <a:t>的差距更大</a:t>
            </a:r>
            <a:r>
              <a:rPr lang="en-US" altLang="zh-CN"/>
              <a:t>(10</a:t>
            </a:r>
            <a:r>
              <a:rPr lang="zh-CN" altLang="en-US"/>
              <a:t>多倍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语音识别中，</a:t>
            </a:r>
            <a:r>
              <a:t>Host-RDMA训练时间的中值比Weave要快8.7倍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FreeFlow</a:t>
            </a:r>
            <a:r>
              <a:rPr lang="zh-CN"/>
              <a:t>的表现</a:t>
            </a:r>
            <a:r>
              <a:t>非常接近于Host-RDMA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3574415"/>
            <a:ext cx="8801100" cy="3162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Spark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Host-RDMA</a:t>
            </a:r>
            <a:r>
              <a:rPr lang="zh-CN"/>
              <a:t>的性能是Weave是1.8倍，比</a:t>
            </a:r>
            <a:r>
              <a:rPr lang="en-US" altLang="zh-CN"/>
              <a:t>Host-TCP</a:t>
            </a:r>
            <a:r>
              <a:rPr lang="zh-CN" altLang="en-US"/>
              <a:t>也要好一点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FreeFlow</a:t>
            </a:r>
            <a:r>
              <a:rPr lang="zh-CN">
                <a:sym typeface="+mn-ea"/>
              </a:rPr>
              <a:t>的表现</a:t>
            </a:r>
            <a:r>
              <a:rPr>
                <a:sym typeface="+mn-ea"/>
              </a:rPr>
              <a:t>接近于Host-RDMA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0" y="3274695"/>
            <a:ext cx="4754880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超算测试环境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2313305"/>
            <a:ext cx="10226040" cy="1089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两个相互冲突趋势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容器化：降低了部署和管理云应用的复杂度和成本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RDMA</a:t>
            </a:r>
            <a:r>
              <a:rPr lang="zh-CN" altLang="en-US"/>
              <a:t>网络：提供了更高的吞吐量，更低的延迟和更低的CPU使用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开源代码：https://github.com/Microsoft/Freeflow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t>通过修改libiverbs、	libmlx4和librdmacm来实现</a:t>
            </a:r>
            <a:r>
              <a:rPr lang="en-US"/>
              <a:t>,</a:t>
            </a:r>
            <a:r>
              <a:rPr lang="zh-CN" altLang="en-US"/>
              <a:t>增加了</a:t>
            </a:r>
            <a:r>
              <a:rPr lang="en-US" altLang="zh-CN"/>
              <a:t>4000</a:t>
            </a:r>
            <a:r>
              <a:rPr lang="zh-CN" altLang="en-US"/>
              <a:t>行左右的代码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FFR</a:t>
            </a:r>
            <a:r>
              <a:rPr lang="zh-CN" altLang="en-US"/>
              <a:t>用了</a:t>
            </a:r>
            <a:r>
              <a:rPr lang="en-US" altLang="zh-CN"/>
              <a:t>2000</a:t>
            </a:r>
            <a:r>
              <a:rPr lang="zh-CN" altLang="en-US"/>
              <a:t>行左右的</a:t>
            </a:r>
            <a:r>
              <a:rPr lang="en-US" altLang="zh-CN"/>
              <a:t>C++</a:t>
            </a:r>
            <a:r>
              <a:rPr lang="zh-CN" altLang="en-US"/>
              <a:t>代码实现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目前的实现仅是一个实验原型，还不能用于生产环境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目前仅实现了</a:t>
            </a:r>
            <a:r>
              <a:rPr lang="en-US" altLang="zh-CN"/>
              <a:t>libmlx4</a:t>
            </a:r>
            <a:r>
              <a:rPr lang="zh-CN" altLang="en-US"/>
              <a:t>的修改</a:t>
            </a:r>
            <a:r>
              <a:rPr lang="zh-CN" altLang="en-US"/>
              <a:t>，只有</a:t>
            </a:r>
            <a:r>
              <a:rPr lang="zh-CN"/>
              <a:t>在ConnectX-3上能跑通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2122805"/>
            <a:ext cx="7757160" cy="3528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目前仅实现了</a:t>
            </a:r>
            <a:r>
              <a:rPr lang="en-US" altLang="zh-CN"/>
              <a:t>libmlx4</a:t>
            </a:r>
            <a:r>
              <a:rPr lang="zh-CN" altLang="en-US"/>
              <a:t>的修改</a:t>
            </a:r>
            <a:r>
              <a:rPr lang="zh-CN" altLang="en-US"/>
              <a:t>，只有</a:t>
            </a:r>
            <a:r>
              <a:rPr lang="zh-CN"/>
              <a:t>在ConnectX-3上能跑通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2122805"/>
            <a:ext cx="7757160" cy="3528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没有实现</a:t>
            </a:r>
            <a:r>
              <a:rPr lang="en-US" altLang="zh-CN"/>
              <a:t>FFO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2876550"/>
            <a:ext cx="9022080" cy="110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容器对网络的3个要求：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隔离性。每个容器必须有其专属的网络命名空间（包括端口，路由表和接口等）来避免和其他同个宿主机上容器的冲突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可移植性</a:t>
            </a:r>
            <a:r>
              <a:rPr lang="zh-CN" altLang="en-US"/>
              <a:t>：一个容器必须使用虚拟网络来和其他容器通信，它的虚拟IP保持不变，无需关注它将迁入或迁出哪台宿主机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可控性：实施控制平面策略（如许可控制，路由等）和数据平面策略（如QoS，计量等）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0" y="2129790"/>
            <a:ext cx="4739640" cy="302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1230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vSwitch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2209800"/>
            <a:ext cx="5453380" cy="2945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444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1059815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TCP&amp;Overlay</a:t>
            </a:r>
            <a:r>
              <a:rPr lang="zh-CN" altLang="en-US" b="1"/>
              <a:t>的性能瓶颈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192.168.0.5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192.168.0.6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192.168.100.1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192.168.100.2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690" y="1642110"/>
            <a:ext cx="278955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虚拟</a:t>
            </a:r>
            <a:r>
              <a:rPr lang="en-US" altLang="zh-CN" sz="1400"/>
              <a:t>IP</a:t>
            </a:r>
            <a:r>
              <a:rPr lang="zh-CN" altLang="en-US" sz="1400"/>
              <a:t>与物理</a:t>
            </a:r>
            <a:r>
              <a:rPr lang="en-US" altLang="zh-CN" sz="1400"/>
              <a:t>IP</a:t>
            </a:r>
            <a:r>
              <a:rPr lang="zh-CN" altLang="en-US" sz="1400"/>
              <a:t>映射表：</a:t>
            </a:r>
            <a:endParaRPr lang="en-US" altLang="zh-CN"/>
          </a:p>
          <a:p>
            <a:r>
              <a:rPr lang="en-US" altLang="zh-CN"/>
              <a:t>192.168.0.1     -&gt; 10.0.0.1</a:t>
            </a:r>
            <a:endParaRPr lang="en-US" altLang="zh-CN"/>
          </a:p>
          <a:p>
            <a:r>
              <a:rPr lang="en-US" altLang="zh-CN">
                <a:sym typeface="+mn-ea"/>
              </a:rPr>
              <a:t>192.168.0.2     -&gt; 10.0.0.1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192.168.0.3     -&gt; 10.0.0.2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192.168.100.1 -&gt; 10.0.0.2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192.168.0.5     -&gt; 10.0.0.3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192.168.100.2 -&gt; 10.0.0.3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8945" y="1572260"/>
            <a:ext cx="6930390" cy="3306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dynamicNum"/>
</p:tagLst>
</file>

<file path=ppt/tags/tag3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KSO_WM_SLIDE_MODEL_TYPE" val="dynamicNum"/>
</p:tagLst>
</file>

<file path=ppt/tags/tag5.xml><?xml version="1.0" encoding="utf-8"?>
<p:tagLst xmlns:p="http://schemas.openxmlformats.org/presentationml/2006/main">
  <p:tag name="KSO_WM_SLIDE_MODEL_TYPE" val="dynamicNum"/>
</p:tagLst>
</file>

<file path=ppt/tags/tag6.xml><?xml version="1.0" encoding="utf-8"?>
<p:tagLst xmlns:p="http://schemas.openxmlformats.org/presentationml/2006/main">
  <p:tag name="KSO_WM_SLIDE_MODEL_TYPE" val="dynamicNum"/>
</p:tagLst>
</file>

<file path=ppt/tags/tag7.xml><?xml version="1.0" encoding="utf-8"?>
<p:tagLst xmlns:p="http://schemas.openxmlformats.org/presentationml/2006/main">
  <p:tag name="KSO_WM_SLIDE_MODEL_TYPE" val="dynamicNum"/>
</p:tagLst>
</file>

<file path=ppt/tags/tag8.xml><?xml version="1.0" encoding="utf-8"?>
<p:tagLst xmlns:p="http://schemas.openxmlformats.org/presentationml/2006/main">
  <p:tag name="KSO_WM_SLIDE_MODEL_TYPE" val="dynamicNum"/>
</p:tagLst>
</file>

<file path=ppt/tags/tag9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4453</Words>
  <Application>WPS 演示</Application>
  <PresentationFormat>宽屏</PresentationFormat>
  <Paragraphs>537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星星.</cp:lastModifiedBy>
  <cp:revision>202</cp:revision>
  <dcterms:created xsi:type="dcterms:W3CDTF">2019-06-28T07:14:00Z</dcterms:created>
  <dcterms:modified xsi:type="dcterms:W3CDTF">2019-08-31T00:52:48Z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