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2" r:id="rId6"/>
    <p:sldId id="266" r:id="rId7"/>
    <p:sldId id="267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55A9B-2C17-4C4E-8B9C-DE52BBBC2537}" v="37" dt="2024-11-06T11:32:58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9045D-93C8-81CE-56C2-99C4798E4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3DC085-FFD2-A979-C3DF-F3C96D125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078E3D-5D09-2F39-CF1E-C9628B10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20640F-0B19-A9BE-9D9F-D6476B32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139F26-3571-7F70-E5EB-08C62B59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24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40A12-0A68-7354-57F6-F67F2455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8D5AA8-7D1D-A224-E27B-FE647B38E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4C3F00-0285-8CE6-7164-36B372FC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888F18-385D-68AB-0406-76E70EE5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1E93E5-8287-FA52-969A-1402778C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52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D2E0E39-28AD-E0D0-17A8-037D2E1D3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459147-9952-6560-0001-6727AF56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CA967F-1611-CA31-4FE4-45846A7F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E2A903-31F6-3A15-9055-F116A67A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097CD-BF52-AD61-DBB2-4A02F138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97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B4E018-C331-CB0A-B605-3BC3B392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1B1ADC-BBDC-19E8-F79A-F6FC9F09A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3BFDE2-65F8-64D8-C2A9-5C15EFB7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D04D06-C84D-DE12-A3C9-27A25DBA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FDFA8C-2C16-5699-CF3F-A92CCAE8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4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D6C9C-4291-70C5-3106-01E2DB9F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0D3752-B0C1-9BB0-F304-4FF4F2CA5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CF8328-6956-32E3-AF15-30907986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7DE40D-7629-69A1-0FBA-A28A205E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422B10-D12F-EFC9-2659-2D6E72C7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95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3DCF9-09A3-F77E-39E5-10CA3410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8A65C7-9DF4-DCC6-F0D4-9F75836C5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C93477-BDF3-E9CC-10F8-4D2337CEA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F11739-CCE9-F1CE-9BC2-B2F3D63D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B04484-0B0F-FBEC-E7F6-1EDC4377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3C9CFD-B11E-F1E2-73D2-416AE1C2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43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CE7E23-345A-1CCF-2457-8528A09F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2C122-4A21-11B7-7E93-9E080AB1D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4CA8D6-C3D6-13B6-3351-C0483D2F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BE70FA1-C46D-B679-02A9-C4D7A7F6A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306BC3-69E4-D059-24B6-449435FF2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FE2101C-CB92-5DA0-2949-025C78EC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62738B-38CA-7416-6750-CEBB6BB7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1C0F97-8CA5-907B-283B-AFC9EFA8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38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99F8DE-79BC-9CE3-FEC9-CB3B0AF0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EFF32A-EC9A-84BE-F818-B881D880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C6C4DE-EFBB-503E-47C3-58EB5407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D49BF9-C282-BB1B-1E26-4282B7BE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7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1798AC-35B8-9946-357F-48331C0A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78BCAB1-AE06-0235-1F56-33E859E6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FABD37-A070-6867-9A09-D321062C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43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F5087-B042-910E-7242-EC3816D2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8F89C-4DA6-8253-248A-6A494678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C344FA-0878-2485-5E97-7F0D92CAF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1A33BD-0280-1E12-D1B2-99F426F7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D85A21-7C76-4F86-EB0A-DCAE9E2F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19FA86-D9BB-1405-7109-52F06719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83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9F8EC-D2A7-2BDE-CF03-4EEAB7D1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3AD144-6CDE-4467-0F74-BCA1A8555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247CE6-C3BA-DF5E-2B66-485ED073F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B3A460-1CF9-E5DD-1FE2-A6FA443B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CBC-E734-4CB0-B1B1-B7DE35D595EA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0437F8-6CE2-37CF-B138-DEAE47AD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AC74C7-6131-79C9-EDC1-63E77BA7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04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70028F-06BA-1F1F-BCBE-6D30D762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6E82E2-C272-3ED5-09AD-AAB5BF80F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3BF2FC-A1A4-4F46-83DF-757B64A70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5DCBC-E734-4CB0-B1B1-B7DE35D595EA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A6BF7-1DC4-D666-2BC5-9C8AE8026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C86F43-5387-9F55-CD2C-4F1FCE618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E8F43E-E839-41DC-9E51-6C83CDFE5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7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9F21D6D-47DD-780F-D19B-002C4BF7BD24}"/>
              </a:ext>
            </a:extLst>
          </p:cNvPr>
          <p:cNvSpPr txBox="1"/>
          <p:nvPr/>
        </p:nvSpPr>
        <p:spPr>
          <a:xfrm>
            <a:off x="3093720" y="800854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影像處理作業</a:t>
            </a:r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00D6F5-E8DA-CF25-85B5-D1E583ABDBD6}"/>
              </a:ext>
            </a:extLst>
          </p:cNvPr>
          <p:cNvSpPr txBox="1"/>
          <p:nvPr/>
        </p:nvSpPr>
        <p:spPr>
          <a:xfrm>
            <a:off x="3962400" y="3429000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學號：</a:t>
            </a:r>
            <a:r>
              <a:rPr lang="en-US" altLang="zh-TW" sz="2800" dirty="0"/>
              <a:t>F113112128</a:t>
            </a:r>
          </a:p>
          <a:p>
            <a:pPr algn="ctr"/>
            <a:r>
              <a:rPr lang="zh-TW" altLang="en-US" sz="2800" dirty="0"/>
              <a:t>姓名：黃湟喜</a:t>
            </a:r>
            <a:endParaRPr lang="en-US" altLang="zh-TW" sz="2800" dirty="0"/>
          </a:p>
          <a:p>
            <a:pPr algn="ctr"/>
            <a:r>
              <a:rPr lang="zh-TW" altLang="en-US" sz="2800" dirty="0"/>
              <a:t>老師：陳朝烈</a:t>
            </a:r>
          </a:p>
        </p:txBody>
      </p:sp>
    </p:spTree>
    <p:extLst>
      <p:ext uri="{BB962C8B-B14F-4D97-AF65-F5344CB8AC3E}">
        <p14:creationId xmlns:p14="http://schemas.microsoft.com/office/powerpoint/2010/main" val="85014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D7173-65F4-559D-100C-5A33B70CC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E74C2EE-5D5C-D040-86B1-37754DCE63B0}"/>
              </a:ext>
            </a:extLst>
          </p:cNvPr>
          <p:cNvSpPr txBox="1"/>
          <p:nvPr/>
        </p:nvSpPr>
        <p:spPr>
          <a:xfrm>
            <a:off x="406402" y="2217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API</a:t>
            </a:r>
            <a:r>
              <a:rPr lang="en-US" altLang="zh-TW" dirty="0"/>
              <a:t> structure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A1444CD-371A-B520-2E84-398B057448BA}"/>
              </a:ext>
            </a:extLst>
          </p:cNvPr>
          <p:cNvSpPr txBox="1"/>
          <p:nvPr/>
        </p:nvSpPr>
        <p:spPr>
          <a:xfrm>
            <a:off x="670498" y="100199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上色模組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(Coloring Module)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Input: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Segmented_img (分割影像)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is_road_array (布林陣列) 用於標記道路區域。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colored_img (上色影像) 標記道路區域為綠色。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無。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Method: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根據道路布林陣列，將道路區域標記為綠色 ([0, 255, 0])，便於直觀檢視道路區域。</a:t>
            </a:r>
          </a:p>
          <a:p>
            <a:pPr marL="0" indent="0">
              <a:buNone/>
            </a:pP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09882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CF3E23-C4DA-95F9-6467-A353C929742A}"/>
              </a:ext>
            </a:extLst>
          </p:cNvPr>
          <p:cNvSpPr/>
          <p:nvPr/>
        </p:nvSpPr>
        <p:spPr>
          <a:xfrm>
            <a:off x="4765040" y="497840"/>
            <a:ext cx="241808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馬路分割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8EDD56-3B3C-0A20-06FF-70AF39505370}"/>
              </a:ext>
            </a:extLst>
          </p:cNvPr>
          <p:cNvSpPr txBox="1"/>
          <p:nvPr/>
        </p:nvSpPr>
        <p:spPr>
          <a:xfrm>
            <a:off x="335280" y="162560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breakdown</a:t>
            </a:r>
            <a:endParaRPr lang="zh-TW" altLang="en-US" sz="2400" dirty="0"/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4CA0ABEB-052C-4575-6E92-A794AF26FCE5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5400000">
            <a:off x="3415898" y="-674924"/>
            <a:ext cx="714858" cy="4401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53C0725-C0D6-EF1E-CE0D-3CA670F91CFF}"/>
              </a:ext>
            </a:extLst>
          </p:cNvPr>
          <p:cNvSpPr/>
          <p:nvPr/>
        </p:nvSpPr>
        <p:spPr>
          <a:xfrm>
            <a:off x="363534" y="1883258"/>
            <a:ext cx="241808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紋路分類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(LBP)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C3CD3059-1B28-BD7F-63D1-35C4F8DA3552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5400000">
            <a:off x="827233" y="2432703"/>
            <a:ext cx="624227" cy="8664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9348A0B-8040-9B3F-F9AF-5C7062A4312F}"/>
              </a:ext>
            </a:extLst>
          </p:cNvPr>
          <p:cNvSpPr/>
          <p:nvPr/>
        </p:nvSpPr>
        <p:spPr>
          <a:xfrm>
            <a:off x="129537" y="3178045"/>
            <a:ext cx="1153160" cy="641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3x3 LBP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編碼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3AA872B-D637-05D9-B642-F6A038FC54FA}"/>
              </a:ext>
            </a:extLst>
          </p:cNvPr>
          <p:cNvSpPr/>
          <p:nvPr/>
        </p:nvSpPr>
        <p:spPr>
          <a:xfrm>
            <a:off x="1719263" y="3178044"/>
            <a:ext cx="1228091" cy="641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Histogram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B66DF3A8-DF11-7B72-B981-AD2C437A9D35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 rot="16200000" flipH="1">
            <a:off x="1640828" y="2485563"/>
            <a:ext cx="624226" cy="76073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DDAC9581-49B6-BD12-3D9B-0C76DBA71C2D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 rot="5400000">
            <a:off x="4975342" y="884518"/>
            <a:ext cx="714857" cy="1282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A9ABFA19-E0F2-BA68-2A6F-27DCD7F09416}"/>
              </a:ext>
            </a:extLst>
          </p:cNvPr>
          <p:cNvSpPr/>
          <p:nvPr/>
        </p:nvSpPr>
        <p:spPr>
          <a:xfrm>
            <a:off x="3760549" y="1883257"/>
            <a:ext cx="186182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DA6FD984-72FB-F87D-54E4-D9E7D38F08E0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 rot="5400000">
            <a:off x="3992729" y="2467925"/>
            <a:ext cx="612838" cy="784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01586FAD-E72B-569B-71C3-1D96980E15A0}"/>
              </a:ext>
            </a:extLst>
          </p:cNvPr>
          <p:cNvSpPr/>
          <p:nvPr/>
        </p:nvSpPr>
        <p:spPr>
          <a:xfrm>
            <a:off x="3213416" y="3166655"/>
            <a:ext cx="1386840" cy="641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BFS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34F3C86-ADC5-829C-D986-BAB8D635A19A}"/>
              </a:ext>
            </a:extLst>
          </p:cNvPr>
          <p:cNvSpPr/>
          <p:nvPr/>
        </p:nvSpPr>
        <p:spPr>
          <a:xfrm>
            <a:off x="4797103" y="3167883"/>
            <a:ext cx="1386840" cy="641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塗色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F6124E3E-21C8-3151-E73B-A6C4D4215A9D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 rot="16200000" flipH="1">
            <a:off x="4783958" y="2461318"/>
            <a:ext cx="614066" cy="799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617CBF9F-21CB-EA54-EBBE-467EB54533D9}"/>
              </a:ext>
            </a:extLst>
          </p:cNvPr>
          <p:cNvSpPr/>
          <p:nvPr/>
        </p:nvSpPr>
        <p:spPr>
          <a:xfrm>
            <a:off x="6780842" y="1883257"/>
            <a:ext cx="1605919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前處理</a:t>
            </a:r>
          </a:p>
        </p:txBody>
      </p: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5822F933-9145-CD4C-3F80-FF0F44319DD2}"/>
              </a:ext>
            </a:extLst>
          </p:cNvPr>
          <p:cNvCxnSpPr>
            <a:stCxn id="4" idx="2"/>
            <a:endCxn id="50" idx="0"/>
          </p:cNvCxnSpPr>
          <p:nvPr/>
        </p:nvCxnSpPr>
        <p:spPr>
          <a:xfrm rot="16200000" flipH="1">
            <a:off x="6421513" y="720967"/>
            <a:ext cx="714857" cy="16097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E600AC6-D4E5-CB73-EACE-868BA386A93A}"/>
              </a:ext>
            </a:extLst>
          </p:cNvPr>
          <p:cNvSpPr/>
          <p:nvPr/>
        </p:nvSpPr>
        <p:spPr>
          <a:xfrm>
            <a:off x="6414455" y="3178044"/>
            <a:ext cx="1329691" cy="641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灰階轉換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77AB1FE-6AAF-CCBE-7D34-7C9221EF7DAA}"/>
              </a:ext>
            </a:extLst>
          </p:cNvPr>
          <p:cNvSpPr/>
          <p:nvPr/>
        </p:nvSpPr>
        <p:spPr>
          <a:xfrm>
            <a:off x="9545234" y="1883257"/>
            <a:ext cx="1605919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參數設定</a:t>
            </a:r>
          </a:p>
        </p:txBody>
      </p: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C5A796E1-BBFE-70C2-8FE6-F21849F9E540}"/>
              </a:ext>
            </a:extLst>
          </p:cNvPr>
          <p:cNvCxnSpPr>
            <a:stCxn id="4" idx="2"/>
            <a:endCxn id="84" idx="0"/>
          </p:cNvCxnSpPr>
          <p:nvPr/>
        </p:nvCxnSpPr>
        <p:spPr>
          <a:xfrm rot="16200000" flipH="1">
            <a:off x="7803709" y="-661229"/>
            <a:ext cx="714857" cy="43741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26A0EC1-421C-40A5-FC3E-DEAF6C5BFBC3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10348194" y="2553817"/>
            <a:ext cx="0" cy="410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BAF3DED-2DB2-E5AB-F8EB-543E3F283CFB}"/>
              </a:ext>
            </a:extLst>
          </p:cNvPr>
          <p:cNvSpPr txBox="1"/>
          <p:nvPr/>
        </p:nvSpPr>
        <p:spPr>
          <a:xfrm>
            <a:off x="8928898" y="3161631"/>
            <a:ext cx="132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LBP Kernel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DF37A3C-9CCC-75EE-75D7-7A4699EC02F5}"/>
              </a:ext>
            </a:extLst>
          </p:cNvPr>
          <p:cNvSpPr/>
          <p:nvPr/>
        </p:nvSpPr>
        <p:spPr>
          <a:xfrm>
            <a:off x="7834967" y="3178044"/>
            <a:ext cx="1008695" cy="641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抓邊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TW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sobel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3ADA324B-2197-8C03-9D47-79B892D79F5B}"/>
              </a:ext>
            </a:extLst>
          </p:cNvPr>
          <p:cNvCxnSpPr>
            <a:endCxn id="74" idx="0"/>
          </p:cNvCxnSpPr>
          <p:nvPr/>
        </p:nvCxnSpPr>
        <p:spPr>
          <a:xfrm rot="5400000">
            <a:off x="7019439" y="2613679"/>
            <a:ext cx="624227" cy="50450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CF66D7B3-B51C-E63F-5B81-4C7D77D20586}"/>
              </a:ext>
            </a:extLst>
          </p:cNvPr>
          <p:cNvCxnSpPr>
            <a:cxnSpLocks/>
            <a:stCxn id="50" idx="2"/>
            <a:endCxn id="26" idx="0"/>
          </p:cNvCxnSpPr>
          <p:nvPr/>
        </p:nvCxnSpPr>
        <p:spPr>
          <a:xfrm rot="16200000" flipH="1">
            <a:off x="7649445" y="2488173"/>
            <a:ext cx="624227" cy="755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D930ABB-D450-05B7-6571-1E1E7A18832E}"/>
              </a:ext>
            </a:extLst>
          </p:cNvPr>
          <p:cNvSpPr txBox="1"/>
          <p:nvPr/>
        </p:nvSpPr>
        <p:spPr>
          <a:xfrm>
            <a:off x="10393379" y="3163502"/>
            <a:ext cx="152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err="1">
                <a:solidFill>
                  <a:srgbClr val="FF0000"/>
                </a:solidFill>
              </a:rPr>
              <a:t>Sobel_kernel_size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A5E7A3A-66AC-9317-BB0A-5C8D3E97AFBA}"/>
              </a:ext>
            </a:extLst>
          </p:cNvPr>
          <p:cNvSpPr txBox="1"/>
          <p:nvPr/>
        </p:nvSpPr>
        <p:spPr>
          <a:xfrm>
            <a:off x="9529772" y="3950671"/>
            <a:ext cx="19334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bfs_kernel_size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、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threshold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7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0FE483-BFD6-7607-722D-E1AD9AC1D3A2}"/>
              </a:ext>
            </a:extLst>
          </p:cNvPr>
          <p:cNvSpPr/>
          <p:nvPr/>
        </p:nvSpPr>
        <p:spPr>
          <a:xfrm>
            <a:off x="1940560" y="1361162"/>
            <a:ext cx="1930400" cy="619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前處理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4ECED1-E94B-9805-31AA-FCDB37075ABC}"/>
              </a:ext>
            </a:extLst>
          </p:cNvPr>
          <p:cNvSpPr txBox="1"/>
          <p:nvPr/>
        </p:nvSpPr>
        <p:spPr>
          <a:xfrm>
            <a:off x="2092960" y="73989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原圖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6E32D80-6386-80D1-2E84-C0CC246D573F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2905760" y="1109226"/>
            <a:ext cx="0" cy="251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8B96BA8-2ACF-6774-9731-85710BAFDA4E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2905760" y="1980922"/>
            <a:ext cx="0" cy="51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74B50FB-0AAE-7413-69ED-E0AFC6A63075}"/>
              </a:ext>
            </a:extLst>
          </p:cNvPr>
          <p:cNvSpPr/>
          <p:nvPr/>
        </p:nvSpPr>
        <p:spPr>
          <a:xfrm>
            <a:off x="1940560" y="2500868"/>
            <a:ext cx="1930400" cy="619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灰階輸出影像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744A5F2-855B-C79C-9A77-98810974892D}"/>
              </a:ext>
            </a:extLst>
          </p:cNvPr>
          <p:cNvCxnSpPr>
            <a:cxnSpLocks/>
            <a:stCxn id="11" idx="2"/>
            <a:endCxn id="56" idx="0"/>
          </p:cNvCxnSpPr>
          <p:nvPr/>
        </p:nvCxnSpPr>
        <p:spPr>
          <a:xfrm flipH="1">
            <a:off x="2901950" y="3120628"/>
            <a:ext cx="3810" cy="262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6F29916-8F68-FB01-17F0-5B1D012F3ADE}"/>
              </a:ext>
            </a:extLst>
          </p:cNvPr>
          <p:cNvSpPr/>
          <p:nvPr/>
        </p:nvSpPr>
        <p:spPr>
          <a:xfrm>
            <a:off x="6828747" y="2576566"/>
            <a:ext cx="1351916" cy="468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塗色</a:t>
            </a:r>
            <a:endParaRPr lang="en-US" altLang="zh-TW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33B23CF-7EC1-713F-ECC9-57E6ABC1FBA0}"/>
              </a:ext>
            </a:extLst>
          </p:cNvPr>
          <p:cNvSpPr/>
          <p:nvPr/>
        </p:nvSpPr>
        <p:spPr>
          <a:xfrm>
            <a:off x="6529665" y="1503953"/>
            <a:ext cx="1930400" cy="619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紋路分類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8CB63D5-22E6-6C9E-6C9D-EDA9A872C77C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7494864" y="2123713"/>
            <a:ext cx="1" cy="477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417CCD2-77F2-CBBA-06B9-CF03DEAC067A}"/>
              </a:ext>
            </a:extLst>
          </p:cNvPr>
          <p:cNvSpPr txBox="1"/>
          <p:nvPr/>
        </p:nvSpPr>
        <p:spPr>
          <a:xfrm>
            <a:off x="5178389" y="1475278"/>
            <a:ext cx="1330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3x3 LBP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90AF74A-1E6A-0628-DA1B-B6AA27E22B1B}"/>
              </a:ext>
            </a:extLst>
          </p:cNvPr>
          <p:cNvSpPr txBox="1"/>
          <p:nvPr/>
        </p:nvSpPr>
        <p:spPr>
          <a:xfrm>
            <a:off x="5117429" y="1165399"/>
            <a:ext cx="1330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Histogram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2DD2CE6-12D9-E5EB-4935-64FD020F24FB}"/>
              </a:ext>
            </a:extLst>
          </p:cNvPr>
          <p:cNvSpPr/>
          <p:nvPr/>
        </p:nvSpPr>
        <p:spPr>
          <a:xfrm>
            <a:off x="6549984" y="3700686"/>
            <a:ext cx="1930400" cy="619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結果輸出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4505090-7C99-DC35-F6B8-8E215BB8858B}"/>
              </a:ext>
            </a:extLst>
          </p:cNvPr>
          <p:cNvSpPr txBox="1"/>
          <p:nvPr/>
        </p:nvSpPr>
        <p:spPr>
          <a:xfrm>
            <a:off x="406402" y="2217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流程架構圖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A1F80BF9-F357-4F75-C64B-557C9A9D28D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494865" y="843553"/>
            <a:ext cx="0" cy="660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87E175E-15F3-5108-1F75-AB8573F974DC}"/>
              </a:ext>
            </a:extLst>
          </p:cNvPr>
          <p:cNvSpPr txBox="1"/>
          <p:nvPr/>
        </p:nvSpPr>
        <p:spPr>
          <a:xfrm>
            <a:off x="7515184" y="886594"/>
            <a:ext cx="133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LBP Kernel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10644AC-F5D5-DA8E-D282-8D70B09B8AF4}"/>
              </a:ext>
            </a:extLst>
          </p:cNvPr>
          <p:cNvSpPr txBox="1"/>
          <p:nvPr/>
        </p:nvSpPr>
        <p:spPr>
          <a:xfrm>
            <a:off x="1402085" y="2077426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灰階轉換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3AF759-1DC9-BEA0-268C-00A3B7D96FE6}"/>
              </a:ext>
            </a:extLst>
          </p:cNvPr>
          <p:cNvSpPr/>
          <p:nvPr/>
        </p:nvSpPr>
        <p:spPr>
          <a:xfrm>
            <a:off x="2270760" y="3383601"/>
            <a:ext cx="1262379" cy="468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sobel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BCCF9AFE-5A7E-0D84-33D4-32470AB55B0B}"/>
              </a:ext>
            </a:extLst>
          </p:cNvPr>
          <p:cNvCxnSpPr>
            <a:cxnSpLocks/>
            <a:stCxn id="56" idx="2"/>
            <a:endCxn id="91" idx="0"/>
          </p:cNvCxnSpPr>
          <p:nvPr/>
        </p:nvCxnSpPr>
        <p:spPr>
          <a:xfrm>
            <a:off x="2901950" y="3851826"/>
            <a:ext cx="0" cy="468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D14D8BE-28AB-942B-6161-352E201FEABF}"/>
              </a:ext>
            </a:extLst>
          </p:cNvPr>
          <p:cNvCxnSpPr>
            <a:cxnSpLocks/>
            <a:stCxn id="70" idx="3"/>
            <a:endCxn id="56" idx="1"/>
          </p:cNvCxnSpPr>
          <p:nvPr/>
        </p:nvCxnSpPr>
        <p:spPr>
          <a:xfrm>
            <a:off x="1692913" y="3617714"/>
            <a:ext cx="5778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8604046A-E65D-87C0-1D08-0A76EE39349A}"/>
              </a:ext>
            </a:extLst>
          </p:cNvPr>
          <p:cNvSpPr txBox="1"/>
          <p:nvPr/>
        </p:nvSpPr>
        <p:spPr>
          <a:xfrm>
            <a:off x="67313" y="3294548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err="1">
                <a:solidFill>
                  <a:srgbClr val="FF0000"/>
                </a:solidFill>
              </a:rPr>
              <a:t>Sobel_kernel_size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BC7A778B-0AFD-35B4-CD5D-05DD2098E429}"/>
              </a:ext>
            </a:extLst>
          </p:cNvPr>
          <p:cNvSpPr txBox="1"/>
          <p:nvPr/>
        </p:nvSpPr>
        <p:spPr>
          <a:xfrm>
            <a:off x="2922270" y="3882603"/>
            <a:ext cx="1262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Sobel_img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36461D1-E6E6-B91F-46AF-DC4CD2B35FC0}"/>
              </a:ext>
            </a:extLst>
          </p:cNvPr>
          <p:cNvSpPr/>
          <p:nvPr/>
        </p:nvSpPr>
        <p:spPr>
          <a:xfrm>
            <a:off x="2270760" y="4320446"/>
            <a:ext cx="1262379" cy="468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BFS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03681E31-24BF-E101-8DA7-DC7436BBBA77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1651636" y="4554558"/>
            <a:ext cx="61912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67F0D737-75A4-C86E-ED9A-107E106E1016}"/>
              </a:ext>
            </a:extLst>
          </p:cNvPr>
          <p:cNvSpPr txBox="1"/>
          <p:nvPr/>
        </p:nvSpPr>
        <p:spPr>
          <a:xfrm>
            <a:off x="54615" y="4305206"/>
            <a:ext cx="162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bfs_kernel_size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、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threshold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F619BD0C-856D-CF60-2AE0-4F86A17FCFB9}"/>
              </a:ext>
            </a:extLst>
          </p:cNvPr>
          <p:cNvCxnSpPr>
            <a:cxnSpLocks/>
            <a:stCxn id="15" idx="2"/>
            <a:endCxn id="40" idx="0"/>
          </p:cNvCxnSpPr>
          <p:nvPr/>
        </p:nvCxnSpPr>
        <p:spPr>
          <a:xfrm>
            <a:off x="7504705" y="3044792"/>
            <a:ext cx="10479" cy="655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ED23A501-FBE4-DB3B-26A8-8DE179F68BDE}"/>
              </a:ext>
            </a:extLst>
          </p:cNvPr>
          <p:cNvSpPr txBox="1"/>
          <p:nvPr/>
        </p:nvSpPr>
        <p:spPr>
          <a:xfrm>
            <a:off x="7868878" y="3248906"/>
            <a:ext cx="1489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err="1"/>
              <a:t>colored_result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8" name="接點: 肘形 107">
            <a:extLst>
              <a:ext uri="{FF2B5EF4-FFF2-40B4-BE49-F238E27FC236}">
                <a16:creationId xmlns:a16="http://schemas.microsoft.com/office/drawing/2014/main" id="{17F16781-4789-14F2-92AB-839D2851625A}"/>
              </a:ext>
            </a:extLst>
          </p:cNvPr>
          <p:cNvCxnSpPr>
            <a:stCxn id="91" idx="2"/>
            <a:endCxn id="25" idx="1"/>
          </p:cNvCxnSpPr>
          <p:nvPr/>
        </p:nvCxnSpPr>
        <p:spPr>
          <a:xfrm rot="5400000" flipH="1" flipV="1">
            <a:off x="3228388" y="1487394"/>
            <a:ext cx="2974838" cy="3627715"/>
          </a:xfrm>
          <a:prstGeom prst="bentConnector4">
            <a:avLst>
              <a:gd name="adj1" fmla="val -7684"/>
              <a:gd name="adj2" fmla="val 587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4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DD5A839-A66A-9FC1-7FD5-53E1EB6E6E08}"/>
              </a:ext>
            </a:extLst>
          </p:cNvPr>
          <p:cNvSpPr txBox="1"/>
          <p:nvPr/>
        </p:nvSpPr>
        <p:spPr>
          <a:xfrm>
            <a:off x="406402" y="2217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API</a:t>
            </a:r>
            <a:r>
              <a:rPr lang="en-US" altLang="zh-TW" dirty="0"/>
              <a:t> structure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C41A28-5CDB-6730-F0C0-A99FADD4E11D}"/>
              </a:ext>
            </a:extLst>
          </p:cNvPr>
          <p:cNvSpPr txBox="1"/>
          <p:nvPr/>
        </p:nvSpPr>
        <p:spPr>
          <a:xfrm>
            <a:off x="791945" y="103105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800" dirty="0" err="1"/>
              <a:t>Gray_img</a:t>
            </a:r>
            <a:r>
              <a:rPr lang="en-US" altLang="zh-TW" sz="1800" dirty="0"/>
              <a:t> = Grayscale(</a:t>
            </a:r>
            <a:r>
              <a:rPr lang="en-US" altLang="zh-TW" sz="1800" dirty="0" err="1"/>
              <a:t>Source_img</a:t>
            </a:r>
            <a:r>
              <a:rPr lang="en-US" altLang="zh-TW" sz="1800" dirty="0"/>
              <a:t>)</a:t>
            </a:r>
          </a:p>
          <a:p>
            <a:r>
              <a:rPr lang="en-US" altLang="zh-TW" sz="1800" dirty="0" err="1"/>
              <a:t>Sobel_img</a:t>
            </a:r>
            <a:r>
              <a:rPr lang="en-US" altLang="zh-TW" sz="1800" dirty="0"/>
              <a:t> = Sobel(</a:t>
            </a:r>
            <a:r>
              <a:rPr lang="en-US" altLang="zh-TW" sz="1800" dirty="0" err="1"/>
              <a:t>Gray_img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Sobel_kernel_size</a:t>
            </a:r>
            <a:r>
              <a:rPr lang="en-US" altLang="zh-TW" sz="1800" dirty="0"/>
              <a:t>)</a:t>
            </a:r>
          </a:p>
          <a:p>
            <a:r>
              <a:rPr lang="en-US" altLang="zh-TW" dirty="0" err="1"/>
              <a:t>is_road_array</a:t>
            </a:r>
            <a:r>
              <a:rPr lang="en-US" altLang="zh-TW" dirty="0"/>
              <a:t> = BFS(</a:t>
            </a:r>
            <a:r>
              <a:rPr lang="en-US" altLang="zh-TW" dirty="0" err="1"/>
              <a:t>Sobel_img</a:t>
            </a:r>
            <a:r>
              <a:rPr lang="en-US" altLang="zh-TW" dirty="0"/>
              <a:t>, </a:t>
            </a:r>
            <a:r>
              <a:rPr lang="en-US" altLang="zh-TW" dirty="0" err="1"/>
              <a:t>BFS_kernel_size</a:t>
            </a:r>
            <a:r>
              <a:rPr lang="en-US" altLang="zh-TW" dirty="0"/>
              <a:t>, </a:t>
            </a:r>
            <a:r>
              <a:rPr lang="en-US" altLang="zh-TW" dirty="0" err="1"/>
              <a:t>start_point</a:t>
            </a:r>
            <a:r>
              <a:rPr lang="en-US" altLang="zh-TW" dirty="0"/>
              <a:t>) </a:t>
            </a:r>
            <a:r>
              <a:rPr lang="en-US" altLang="zh-TW" dirty="0" err="1"/>
              <a:t>Colored_img</a:t>
            </a:r>
            <a:r>
              <a:rPr lang="en-US" altLang="zh-TW" dirty="0"/>
              <a:t> = Coloring(</a:t>
            </a:r>
            <a:r>
              <a:rPr lang="en-US" altLang="zh-TW" dirty="0" err="1"/>
              <a:t>Sobel_img</a:t>
            </a:r>
            <a:r>
              <a:rPr lang="en-US" altLang="zh-TW" dirty="0"/>
              <a:t>, </a:t>
            </a:r>
            <a:r>
              <a:rPr lang="en-US" altLang="zh-TW" dirty="0" err="1"/>
              <a:t>is_road_array</a:t>
            </a:r>
            <a:r>
              <a:rPr lang="en-US" altLang="zh-TW" dirty="0"/>
              <a:t>)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59971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F8F37-FDD8-F609-BC55-E950944BC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D674B86-AED0-15CD-95AC-B74DD16F2505}"/>
              </a:ext>
            </a:extLst>
          </p:cNvPr>
          <p:cNvSpPr txBox="1"/>
          <p:nvPr/>
        </p:nvSpPr>
        <p:spPr>
          <a:xfrm>
            <a:off x="406402" y="2217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API</a:t>
            </a:r>
            <a:r>
              <a:rPr lang="en-US" altLang="zh-TW" dirty="0"/>
              <a:t> structure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CCDDA35-4F2C-0098-8C7A-E602CC8A2193}"/>
              </a:ext>
            </a:extLst>
          </p:cNvPr>
          <p:cNvSpPr txBox="1"/>
          <p:nvPr/>
        </p:nvSpPr>
        <p:spPr>
          <a:xfrm>
            <a:off x="599442" y="1038503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輸入模組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(Input Module)</a:t>
            </a: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Input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road.jpg(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原始彩色影像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-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尺寸為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960x720</a:t>
            </a: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Output: </a:t>
            </a:r>
          </a:p>
          <a:p>
            <a:pPr marL="0" indent="0">
              <a:buNone/>
            </a:pP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source_img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彩色影像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-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尺寸為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960x720</a:t>
            </a: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Parameters: </a:t>
            </a:r>
          </a:p>
          <a:p>
            <a:pPr marL="0" indent="0">
              <a:buNone/>
            </a:pP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src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_-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原始彩色影像。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Method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 OpenCV 的 cv2.imread() 函數讀取影像文件，並檢查影像是否載入成功，為後續模組提供彩色影像。 </a:t>
            </a:r>
          </a:p>
          <a:p>
            <a:pPr marL="0" indent="0">
              <a:buNone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380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E4977-9AF1-D516-3EFA-BD4C8B066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F44CAD0-56FD-4506-4EC7-6357A91FAF1D}"/>
              </a:ext>
            </a:extLst>
          </p:cNvPr>
          <p:cNvSpPr txBox="1"/>
          <p:nvPr/>
        </p:nvSpPr>
        <p:spPr>
          <a:xfrm>
            <a:off x="406402" y="2217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API</a:t>
            </a:r>
            <a:r>
              <a:rPr lang="en-US" altLang="zh-TW" dirty="0"/>
              <a:t> structure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5251ED7-D1A1-2E15-98DB-B923106B1CC1}"/>
              </a:ext>
            </a:extLst>
          </p:cNvPr>
          <p:cNvSpPr txBox="1"/>
          <p:nvPr/>
        </p:nvSpPr>
        <p:spPr>
          <a:xfrm>
            <a:off x="548642" y="1048663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灰階轉換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(Grayscale Conversion)</a:t>
            </a: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Input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source_img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彩色影像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Output: </a:t>
            </a:r>
          </a:p>
          <a:p>
            <a:pPr marL="0" indent="0">
              <a:buNone/>
            </a:pP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gray_img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灰階影像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Parameters: </a:t>
            </a:r>
          </a:p>
          <a:p>
            <a:pPr marL="0" indent="0">
              <a:buNone/>
            </a:pP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src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_-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原始彩色影像。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Method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 OpenCV 的 cv2.cvtColor() 函數，將彩色影像轉換為灰階影像，保留亮度信息並減少運算量。 </a:t>
            </a:r>
          </a:p>
          <a:p>
            <a:pPr marL="0" indent="0">
              <a:buNone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797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7DD72-F606-E303-7108-B893EEB8C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76B7119-6586-A15C-2D05-9923728C4FD3}"/>
              </a:ext>
            </a:extLst>
          </p:cNvPr>
          <p:cNvSpPr txBox="1"/>
          <p:nvPr/>
        </p:nvSpPr>
        <p:spPr>
          <a:xfrm>
            <a:off x="406402" y="2217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API</a:t>
            </a:r>
            <a:r>
              <a:rPr lang="en-US" altLang="zh-TW" dirty="0"/>
              <a:t> structure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516A3CE-B1BB-830F-1032-A7C053B301BD}"/>
              </a:ext>
            </a:extLst>
          </p:cNvPr>
          <p:cNvSpPr txBox="1"/>
          <p:nvPr/>
        </p:nvSpPr>
        <p:spPr>
          <a:xfrm>
            <a:off x="548642" y="1048663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Sobel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邊緣檢測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(Sobel Edge Detection)</a:t>
            </a: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Input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gray_img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灰階影像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Output: </a:t>
            </a:r>
          </a:p>
          <a:p>
            <a:pPr marL="0" indent="0">
              <a:buNone/>
            </a:pP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Sobel_img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邊緣檢測結果影像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Parameters: </a:t>
            </a:r>
          </a:p>
          <a:p>
            <a:pPr marL="0" indent="0">
              <a:buNone/>
            </a:pP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Sobel_kernel_size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邊緣檢測內核大小，用來控制邊緣檢測的精細度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Method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 OpenCV 的 cv2.Sobel() 函數計算影像的 x 和 y 方向梯度，並計算梯度幅度生成邊緣加強影像，提升邊界特徵。 </a:t>
            </a:r>
          </a:p>
          <a:p>
            <a:pPr marL="0" indent="0">
              <a:buNone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335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35185-F0DD-327C-9BAA-3DD53ECA7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1EFE14A-234F-E6B3-58C2-39521A3CD97B}"/>
              </a:ext>
            </a:extLst>
          </p:cNvPr>
          <p:cNvSpPr txBox="1"/>
          <p:nvPr/>
        </p:nvSpPr>
        <p:spPr>
          <a:xfrm>
            <a:off x="406402" y="2217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API</a:t>
            </a:r>
            <a:r>
              <a:rPr lang="en-US" altLang="zh-TW" dirty="0"/>
              <a:t> structure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183934-B1D5-8091-122E-B109B99B81EA}"/>
              </a:ext>
            </a:extLst>
          </p:cNvPr>
          <p:cNvSpPr txBox="1"/>
          <p:nvPr/>
        </p:nvSpPr>
        <p:spPr>
          <a:xfrm>
            <a:off x="924025" y="1285058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Input(u8 array)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Sobel_img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Output: 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(Struct or Object) Kernel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(u8 array[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k,k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])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Kernel_Array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提取出的內核矩陣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(u8)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start_x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內核起始點的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(u8)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start_y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內核起始點的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Y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座標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(u8)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end_x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內核結束點的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(u8)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end_y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內核結束點的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Y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座標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Parameters: 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(u8)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Kernel_Size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(k):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內核大小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(u8 array[2])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Kernel_Center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內核中心座標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[x, y]</a:t>
            </a: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Method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根據邊緣檢測影像中的邊緣強度選取合適的內核，使用選定內核矩陣進行區域生長算法的初始設置。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399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F85F6-A036-EBDB-5562-9A9C8B602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99317FC-1C49-A079-2896-E44E5391406C}"/>
              </a:ext>
            </a:extLst>
          </p:cNvPr>
          <p:cNvSpPr txBox="1"/>
          <p:nvPr/>
        </p:nvSpPr>
        <p:spPr>
          <a:xfrm>
            <a:off x="406402" y="2217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API</a:t>
            </a:r>
            <a:r>
              <a:rPr lang="en-US" altLang="zh-TW" dirty="0"/>
              <a:t> structure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245C263-2F27-92D6-6515-3E3DA16BA3D4}"/>
              </a:ext>
            </a:extLst>
          </p:cNvPr>
          <p:cNvSpPr txBox="1"/>
          <p:nvPr/>
        </p:nvSpPr>
        <p:spPr>
          <a:xfrm>
            <a:off x="609301" y="61284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BFS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sobel_img (邊緣檢測結果影像)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color_img (彩色影像)</a:t>
            </a: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Output: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is_road_array (布林陣列) 用於標記影像中每個像素是否屬於道路區域。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Segmented_img (分割後影像)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顯示分割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結果。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Parameters: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BFS_kernel_size - BFS 算法的內核大小，用於控制區域生長範圍。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start_point - 區域分割起始點坐標 (x, y)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Method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BFS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算法進行區域分割，將道路區域標記為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True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。檢查每個像素的強度值和顏色值是否符合道路特徵，並對符合的像素執行區域擴張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475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Microsoft Office PowerPoint</Application>
  <PresentationFormat>寬螢幕</PresentationFormat>
  <Paragraphs>126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 Unicode MS</vt:lpstr>
      <vt:lpstr>標楷體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湟喜 黃</dc:creator>
  <cp:lastModifiedBy>湟喜 黃</cp:lastModifiedBy>
  <cp:revision>6</cp:revision>
  <dcterms:created xsi:type="dcterms:W3CDTF">2024-10-23T08:18:34Z</dcterms:created>
  <dcterms:modified xsi:type="dcterms:W3CDTF">2024-11-14T11:13:58Z</dcterms:modified>
</cp:coreProperties>
</file>