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2"/>
  </p:handoutMasterIdLst>
  <p:sldIdLst>
    <p:sldId id="315" r:id="rId3"/>
    <p:sldId id="310" r:id="rId4"/>
    <p:sldId id="258" r:id="rId5"/>
    <p:sldId id="259" r:id="rId7"/>
    <p:sldId id="264" r:id="rId8"/>
    <p:sldId id="311" r:id="rId9"/>
    <p:sldId id="339" r:id="rId10"/>
    <p:sldId id="376" r:id="rId11"/>
    <p:sldId id="355" r:id="rId12"/>
    <p:sldId id="353" r:id="rId13"/>
    <p:sldId id="352" r:id="rId14"/>
    <p:sldId id="357" r:id="rId15"/>
    <p:sldId id="337" r:id="rId16"/>
    <p:sldId id="354" r:id="rId17"/>
    <p:sldId id="360" r:id="rId18"/>
    <p:sldId id="359" r:id="rId19"/>
    <p:sldId id="358" r:id="rId20"/>
    <p:sldId id="361" r:id="rId21"/>
    <p:sldId id="362" r:id="rId22"/>
    <p:sldId id="312" r:id="rId23"/>
    <p:sldId id="332" r:id="rId24"/>
    <p:sldId id="313" r:id="rId25"/>
    <p:sldId id="333" r:id="rId26"/>
    <p:sldId id="314" r:id="rId27"/>
    <p:sldId id="334" r:id="rId28"/>
    <p:sldId id="316" r:id="rId29"/>
    <p:sldId id="335" r:id="rId30"/>
    <p:sldId id="351" r:id="rId31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E8D"/>
    <a:srgbClr val="F0D58B"/>
    <a:srgbClr val="153B6E"/>
    <a:srgbClr val="1F6D9E"/>
    <a:srgbClr val="164275"/>
    <a:srgbClr val="164175"/>
    <a:srgbClr val="DFBD5F"/>
    <a:srgbClr val="DAB669"/>
    <a:srgbClr val="F5F7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7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198" y="1170"/>
      </p:cViewPr>
      <p:guideLst>
        <p:guide orient="horz" pos="2121"/>
        <p:guide pos="37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14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CA851-5859-4C71-A5BC-9312CA0664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C07B3-4E1E-4A51-B69B-3A2834E3C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D5771-48B1-44B1-A9D9-2C154B7BDF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7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8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画板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836295"/>
          </a:xfrm>
          <a:prstGeom prst="rect">
            <a:avLst/>
          </a:prstGeom>
          <a:gradFill flip="none" rotWithShape="1">
            <a:gsLst>
              <a:gs pos="0">
                <a:srgbClr val="164275">
                  <a:alpha val="100000"/>
                </a:srgbClr>
              </a:gs>
              <a:gs pos="67000">
                <a:srgbClr val="1F6D9E">
                  <a:alpha val="100000"/>
                </a:srgbClr>
              </a:gs>
            </a:gsLst>
            <a:lin ang="14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 rot="5400000">
            <a:off x="10406617" y="3928556"/>
            <a:ext cx="266017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cap="all" spc="300" dirty="0">
                <a:solidFill>
                  <a:srgbClr val="D9B44F"/>
                </a:solidFill>
                <a:uFillTx/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</a:rPr>
              <a:t>Chineyan of CAS</a:t>
            </a:r>
            <a:endParaRPr lang="en-US" altLang="zh-CN" sz="1200" cap="all" spc="300" dirty="0">
              <a:solidFill>
                <a:srgbClr val="D9B44F"/>
              </a:solidFill>
              <a:uFillTx/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11736705" y="1356995"/>
            <a:ext cx="0" cy="1274924"/>
          </a:xfrm>
          <a:prstGeom prst="line">
            <a:avLst/>
          </a:prstGeom>
          <a:ln w="12700">
            <a:solidFill>
              <a:srgbClr val="D9B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>
            <a:off x="11736705" y="5230929"/>
            <a:ext cx="0" cy="477493"/>
          </a:xfrm>
          <a:prstGeom prst="line">
            <a:avLst/>
          </a:prstGeom>
          <a:ln w="12700">
            <a:solidFill>
              <a:srgbClr val="D9B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 userDrawn="1"/>
        </p:nvSpPr>
        <p:spPr>
          <a:xfrm>
            <a:off x="817880" y="6138545"/>
            <a:ext cx="48863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</a:t>
            </a:r>
            <a:endParaRPr lang="zh-CN" altLang="en-US" sz="80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11660505" y="6138545"/>
            <a:ext cx="152400" cy="152400"/>
          </a:xfrm>
          <a:prstGeom prst="rect">
            <a:avLst/>
          </a:prstGeom>
          <a:solidFill>
            <a:srgbClr val="DAB669"/>
          </a:solidFill>
          <a:ln>
            <a:solidFill>
              <a:srgbClr val="DAB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2333"/>
          <p:cNvPicPr>
            <a:picLocks noChangeAspect="1"/>
          </p:cNvPicPr>
          <p:nvPr userDrawn="1"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3409950" y="1574800"/>
            <a:ext cx="4589145" cy="3797935"/>
          </a:xfrm>
          <a:prstGeom prst="rect">
            <a:avLst/>
          </a:prstGeom>
        </p:spPr>
      </p:pic>
      <p:grpSp>
        <p:nvGrpSpPr>
          <p:cNvPr id="34" name="组合 33"/>
          <p:cNvGrpSpPr/>
          <p:nvPr userDrawn="1"/>
        </p:nvGrpSpPr>
        <p:grpSpPr>
          <a:xfrm>
            <a:off x="-409575" y="1019810"/>
            <a:ext cx="2063115" cy="915670"/>
            <a:chOff x="-645" y="1606"/>
            <a:chExt cx="3249" cy="1442"/>
          </a:xfrm>
        </p:grpSpPr>
        <p:pic>
          <p:nvPicPr>
            <p:cNvPr id="22" name="图片 21" descr="图片3"/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flipH="1">
              <a:off x="106" y="1606"/>
              <a:ext cx="1715" cy="1443"/>
            </a:xfrm>
            <a:prstGeom prst="rect">
              <a:avLst/>
            </a:prstGeom>
          </p:spPr>
        </p:pic>
        <p:pic>
          <p:nvPicPr>
            <p:cNvPr id="23" name="图片 22" descr="图片3"/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flipH="1">
              <a:off x="-645" y="1606"/>
              <a:ext cx="1715" cy="1443"/>
            </a:xfrm>
            <a:prstGeom prst="rect">
              <a:avLst/>
            </a:prstGeom>
          </p:spPr>
        </p:pic>
        <p:pic>
          <p:nvPicPr>
            <p:cNvPr id="26" name="图片 25" descr="图片3"/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flipH="1">
              <a:off x="890" y="1606"/>
              <a:ext cx="1715" cy="1443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7904480" y="6013450"/>
            <a:ext cx="3681095" cy="1688465"/>
            <a:chOff x="7019" y="8703"/>
            <a:chExt cx="8058" cy="3696"/>
          </a:xfrm>
        </p:grpSpPr>
        <p:pic>
          <p:nvPicPr>
            <p:cNvPr id="8" name="图片 7" descr="图片3"/>
            <p:cNvPicPr>
              <a:picLocks noChangeAspect="1"/>
            </p:cNvPicPr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10605" y="8703"/>
              <a:ext cx="4472" cy="3697"/>
            </a:xfrm>
            <a:prstGeom prst="rect">
              <a:avLst/>
            </a:prstGeom>
          </p:spPr>
        </p:pic>
        <p:pic>
          <p:nvPicPr>
            <p:cNvPr id="9" name="图片 8" descr="图片3"/>
            <p:cNvPicPr>
              <a:picLocks noChangeAspect="1"/>
            </p:cNvPicPr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812" y="8703"/>
              <a:ext cx="4472" cy="3697"/>
            </a:xfrm>
            <a:prstGeom prst="rect">
              <a:avLst/>
            </a:prstGeom>
          </p:spPr>
        </p:pic>
        <p:pic>
          <p:nvPicPr>
            <p:cNvPr id="10" name="图片 9" descr="图片3"/>
            <p:cNvPicPr>
              <a:picLocks noChangeAspect="1"/>
            </p:cNvPicPr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019" y="8703"/>
              <a:ext cx="4472" cy="3697"/>
            </a:xfrm>
            <a:prstGeom prst="rect">
              <a:avLst/>
            </a:prstGeom>
          </p:spPr>
        </p:pic>
      </p:grpSp>
      <p:pic>
        <p:nvPicPr>
          <p:cNvPr id="11" name="图片 10" descr="233"/>
          <p:cNvPicPr>
            <a:picLocks noChangeAspect="1"/>
          </p:cNvPicPr>
          <p:nvPr userDrawn="1"/>
        </p:nvPicPr>
        <p:blipFill>
          <a:blip r:embed="rId4">
            <a:alphaModFix amt="54000"/>
          </a:blip>
          <a:stretch>
            <a:fillRect/>
          </a:stretch>
        </p:blipFill>
        <p:spPr>
          <a:xfrm>
            <a:off x="10848975" y="-116205"/>
            <a:ext cx="1343025" cy="1473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" y="1"/>
            <a:ext cx="12191687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38584"/>
            <a:ext cx="10515600" cy="715529"/>
          </a:xfrm>
          <a:prstGeom prst="rect">
            <a:avLst/>
          </a:prstGeo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10200" y="6249194"/>
            <a:ext cx="2743200" cy="365125"/>
          </a:xfrm>
          <a:prstGeom prst="rect">
            <a:avLst/>
          </a:prstGeom>
        </p:spPr>
        <p:txBody>
          <a:bodyPr/>
          <a:lstStyle/>
          <a:p>
            <a:fld id="{F68C8532-35DB-409E-A833-97770FF9303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919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9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6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1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2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3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测试操作审计的中的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接口可以正常使用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grpc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的流式操作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了解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接口调用时的原理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/>
          <p:cNvSpPr txBox="1"/>
          <p:nvPr/>
        </p:nvSpPr>
        <p:spPr>
          <a:xfrm>
            <a:off x="5661092" y="1842769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grpc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并且测试操作审计的中的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接口可以正常使用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yaml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，思考开发过程中获取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yaml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中参数的时机。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1.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gin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框架调用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rpc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接口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实现数据存储到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mysql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数据库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/>
          <p:cNvSpPr txBox="1"/>
          <p:nvPr/>
        </p:nvSpPr>
        <p:spPr>
          <a:xfrm>
            <a:off x="5661092" y="1842769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4993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shell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4993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docker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49935" y="1842770"/>
            <a:ext cx="4653280" cy="428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Jenkins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构建是出现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golang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版本错误原因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1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构建是默认使用的是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go1.13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版本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但是我们项目书写的时候使用的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1.17,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并且使用了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的语法特性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所以不能编译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会报错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解决方案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更改项目模块中的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build-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all.shell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脚本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golang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的版本进行指定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删除使用了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语言特性的代码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不推荐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0040" y="1196891"/>
            <a:ext cx="4772025" cy="3381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126" y="4829676"/>
            <a:ext cx="4884069" cy="11908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635764"/>
            <a:ext cx="4653280" cy="4386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的语言特性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之前的函数之间的调用和传递参数是基于堆栈进行传递的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更新之后是基于寄存器进行传递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允许从切片到数组指针的转换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.(1.17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之前也可以使用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unsafe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将切片转换为数组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更新了module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增加了一个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require,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放置间接依赖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.每次go mod tidy，go命令都会对main module的依赖做一次深度扫描,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然后分成两个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require.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2" indent="-285750">
              <a:buClr>
                <a:srgbClr val="C00000"/>
              </a:buClr>
              <a:buFontTx/>
              <a:buChar char="-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628650" lvl="2">
              <a:buClr>
                <a:srgbClr val="C00000"/>
              </a:buClr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15" y="1696720"/>
            <a:ext cx="4514850" cy="1552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4993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1.Golang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模块划分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224780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并发不安全总结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问题出现场景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优化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ability-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mgr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代码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将传入的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apps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等数据传入到能力模型的结构体中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 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-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起初思路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由于考虑到四个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的执行前后没有顺序的要求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所以考虑使用并发处理数据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问题分析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本身是并发不安全的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abilityModel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是指针类型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所以对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abilityModel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的操作可能同一时间出现多个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8179894" y="4277803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67723"/>
            <a:ext cx="5511967" cy="1919989"/>
          </a:xfrm>
          <a:prstGeom prst="rect">
            <a:avLst/>
          </a:prstGeom>
        </p:spPr>
      </p:pic>
      <p:sp>
        <p:nvSpPr>
          <p:cNvPr id="8" name="文本框 145"/>
          <p:cNvSpPr txBox="1"/>
          <p:nvPr/>
        </p:nvSpPr>
        <p:spPr>
          <a:xfrm>
            <a:off x="8056078" y="6201630"/>
            <a:ext cx="4653280" cy="80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12" name="文本框 145"/>
          <p:cNvSpPr txBox="1"/>
          <p:nvPr/>
        </p:nvSpPr>
        <p:spPr>
          <a:xfrm>
            <a:off x="8056078" y="3542918"/>
            <a:ext cx="4653280" cy="80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解决前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58" y="1052615"/>
            <a:ext cx="5227295" cy="24959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8" grpId="0" bldLvl="0" animBg="1"/>
      <p:bldP spid="1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224780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解决方案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不使用并发处理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比较推荐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 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需要操作的的数据量较小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 2.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使用并发可能导致并发所需要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  	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的资源比直接运行占用的资源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	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 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使用并发不好管理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可能会造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成内存泄漏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2.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对每次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的读取以及向指针类型的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AbilityModel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进行加锁操作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sync.Map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对数据进行操作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sync.Map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8179894" y="4277803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/>
          <p:cNvSpPr txBox="1"/>
          <p:nvPr/>
        </p:nvSpPr>
        <p:spPr>
          <a:xfrm>
            <a:off x="6393817" y="1151641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lvl="1">
              <a:buClr>
                <a:srgbClr val="C00000"/>
              </a:buClr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sync.Map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827405" y="1391916"/>
            <a:ext cx="6943725" cy="2406650"/>
            <a:chOff x="1303" y="2418"/>
            <a:chExt cx="10935" cy="3790"/>
          </a:xfrm>
        </p:grpSpPr>
        <p:sp>
          <p:nvSpPr>
            <p:cNvPr id="3" name="PA-文本框 5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630" y="2418"/>
              <a:ext cx="5404" cy="29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15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/>
                  </a:gradFill>
                  <a:ea typeface="+mj-ea"/>
                  <a:cs typeface="+mn-lt"/>
                </a:rPr>
                <a:t>2022</a:t>
              </a:r>
              <a:endParaRPr lang="en-US" altLang="zh-CN" sz="11500" b="1" dirty="0">
                <a:gradFill>
                  <a:gsLst>
                    <a:gs pos="0">
                      <a:srgbClr val="F0D58B"/>
                    </a:gs>
                    <a:gs pos="100000">
                      <a:srgbClr val="D9B44F"/>
                    </a:gs>
                  </a:gsLst>
                  <a:path path="circle"/>
                </a:gradFill>
                <a:ea typeface="+mj-ea"/>
                <a:cs typeface="+mn-lt"/>
              </a:endParaRPr>
            </a:p>
          </p:txBody>
        </p:sp>
        <p:sp>
          <p:nvSpPr>
            <p:cNvPr id="5" name="PA_文本框 198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ltGray">
            <a:xfrm>
              <a:off x="1303" y="4917"/>
              <a:ext cx="10935" cy="1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81667" tIns="40833" rIns="81667" bIns="40833">
              <a:spAutoFit/>
            </a:bodyPr>
            <a:lstStyle>
              <a:lvl1pPr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08305"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15975"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25550"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33855"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091055" defTabSz="8159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48255" defTabSz="8159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05455" defTabSz="8159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62655" defTabSz="8159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Tx/>
                <a:buSzTx/>
              </a:pPr>
              <a:r>
                <a:rPr lang="zh-CN" altLang="en-US" sz="4800" b="1" dirty="0">
                  <a:ln w="17780" cmpd="sng">
                    <a:noFill/>
                    <a:prstDash val="solid"/>
                    <a:miter lim="800000"/>
                  </a:ln>
                  <a:solidFill>
                    <a:schemeClr val="bg2"/>
                  </a:solidFill>
                  <a:effectLst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入职第二月述职报告</a:t>
              </a:r>
              <a:endParaRPr lang="zh-CN" altLang="en-US" sz="4800" b="1" dirty="0">
                <a:ln w="17780" cmpd="sng">
                  <a:noFill/>
                  <a:prstDash val="solid"/>
                  <a:miter lim="800000"/>
                </a:ln>
                <a:solidFill>
                  <a:schemeClr val="bg2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" name="PA_矩形 1"/>
          <p:cNvSpPr/>
          <p:nvPr>
            <p:custDataLst>
              <p:tags r:id="rId3"/>
            </p:custDataLst>
          </p:nvPr>
        </p:nvSpPr>
        <p:spPr>
          <a:xfrm>
            <a:off x="827405" y="3790311"/>
            <a:ext cx="7929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 自我介绍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|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工作总结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工作分析 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解决方案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个人总结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 | 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工作计划</a:t>
            </a:r>
            <a:endParaRPr lang="zh-CN" altLang="en-US" sz="2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PA_文本框 8"/>
          <p:cNvSpPr txBox="1"/>
          <p:nvPr>
            <p:custDataLst>
              <p:tags r:id="rId4"/>
            </p:custDataLst>
          </p:nvPr>
        </p:nvSpPr>
        <p:spPr>
          <a:xfrm>
            <a:off x="837544" y="4377170"/>
            <a:ext cx="5715799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Gray Yellow Business report PPT Gray Yellow Business report PPT Gray Yellow Business report PPT Gray Yellow Business report PPT Gray Yellow Business report PPT</a:t>
            </a:r>
            <a:endParaRPr lang="en-US" altLang="zh-CN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10800000" flipH="1" flipV="1">
            <a:off x="951865" y="4270371"/>
            <a:ext cx="5413375" cy="121285"/>
            <a:chOff x="4185398" y="2422358"/>
            <a:chExt cx="4878392" cy="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4185398" y="2422358"/>
              <a:ext cx="4637760" cy="0"/>
            </a:xfrm>
            <a:prstGeom prst="line">
              <a:avLst/>
            </a:prstGeom>
            <a:ln>
              <a:solidFill>
                <a:srgbClr val="F0D58B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614611" y="2422358"/>
              <a:ext cx="449179" cy="0"/>
            </a:xfrm>
            <a:prstGeom prst="line">
              <a:avLst/>
            </a:prstGeom>
            <a:ln w="76200">
              <a:solidFill>
                <a:srgbClr val="F0D5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817880" y="6138545"/>
            <a:ext cx="48863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_文本框 8"/>
          <p:cNvSpPr txBox="1"/>
          <p:nvPr>
            <p:custDataLst>
              <p:tags r:id="rId5"/>
            </p:custDataLst>
          </p:nvPr>
        </p:nvSpPr>
        <p:spPr>
          <a:xfrm>
            <a:off x="837544" y="5425440"/>
            <a:ext cx="4344055" cy="2755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演讲人：黄雪朋</a:t>
            </a:r>
            <a:r>
              <a:rPr lang="en-US" altLang="zh-CN" sz="1200" dirty="0">
                <a:solidFill>
                  <a:schemeClr val="bg1"/>
                </a:solidFill>
              </a:rPr>
              <a:t>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部门：产品研发部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4" grpId="1" animBg="1"/>
      <p:bldP spid="10" grpId="0"/>
      <p:bldP spid="10" grpId="1"/>
      <p:bldP spid="11" grpId="0" bldLvl="0" animBg="1"/>
      <p:bldP spid="1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2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lorem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工作分析</a:t>
            </a:r>
            <a:endParaRPr lang="zh-CN" altLang="en-US" sz="4400" b="1" dirty="0">
              <a:solidFill>
                <a:srgbClr val="F0D58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工作分析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2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lorem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解决方案</a:t>
            </a:r>
            <a:endParaRPr lang="zh-CN" altLang="en-US" sz="4400" b="1" dirty="0">
              <a:solidFill>
                <a:srgbClr val="F0D58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解决方案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初次工作实现部分函数时，直接调用函数实现参数的输入得到结果，这样会使多次被使用的函数瘫痪，导致多个程序瘫痪，应该将传入的参数通过其他已经执行过的函数返回值中取出， 并且按需组装出功能实现所需要的参数；使用代码查询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k8s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信息， 通过业余时间观看视频和书籍， 以及实现过程中遇见的问题及时请教前辈；学习业务代码的时候，自己对代码理解不透彻，语言描述不准确。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2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lorem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个人总结</a:t>
            </a:r>
            <a:endParaRPr lang="zh-CN" altLang="en-US" sz="4400" b="1" dirty="0">
              <a:solidFill>
                <a:srgbClr val="F0D58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个人总结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3206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通过工作， 发现自己的思维停留在小的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demo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上， 对代码的思考不到位。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由于知识的缺失， 在完成工作的过程中，效率比较低，遇见的问题也比较多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工作中遇见了问题， 第一时间想到去自行百度解决问题， 不考虑时间成本，不利于工作进度的进行。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4.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个人感觉自己比较喜欢挑战,希望能在- -个大的平台或者团队里面进行工作和学习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2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lorem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工作计划</a:t>
            </a:r>
            <a:endParaRPr lang="zh-CN" altLang="en-US" sz="4400" b="1" dirty="0">
              <a:solidFill>
                <a:srgbClr val="F0D58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工作计划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后期的工作中思维应该从小项目向企业级的项目转变，在书写代码的过程中应该将功能与功能直接的耦合性降低。要时刻提醒自己是团队的一员，遇到问题不应该不计时间成本去解决，而是自己无法在规定的时间内解决问题， 就应该去请教前辈， 寻求解决方案，并且补充短板知识。在完成工作的业余时间补充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docker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k8s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方面的知识，尽可能减小差距。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 flipV="1">
            <a:off x="4396740" y="1873885"/>
            <a:ext cx="6604000" cy="168910"/>
            <a:chOff x="4185398" y="2422358"/>
            <a:chExt cx="4878392" cy="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185398" y="2422358"/>
              <a:ext cx="4637760" cy="0"/>
            </a:xfrm>
            <a:prstGeom prst="line">
              <a:avLst/>
            </a:prstGeom>
            <a:ln>
              <a:solidFill>
                <a:srgbClr val="F0D58B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614611" y="2422358"/>
              <a:ext cx="449179" cy="0"/>
            </a:xfrm>
            <a:prstGeom prst="line">
              <a:avLst/>
            </a:prstGeom>
            <a:ln w="76200">
              <a:solidFill>
                <a:srgbClr val="F0D5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PA-文本框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39329" y="560730"/>
            <a:ext cx="5769610" cy="1322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>
                <a:gradFill>
                  <a:gsLst>
                    <a:gs pos="0">
                      <a:srgbClr val="F0D58B"/>
                    </a:gs>
                    <a:gs pos="100000">
                      <a:srgbClr val="D9B44F"/>
                    </a:gs>
                  </a:gsLst>
                  <a:path path="circle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CONTENTS</a:t>
            </a:r>
            <a:endParaRPr lang="en-US" altLang="zh-CN" sz="8000" b="1" dirty="0">
              <a:gradFill>
                <a:gsLst>
                  <a:gs pos="0">
                    <a:srgbClr val="F0D58B"/>
                  </a:gs>
                  <a:gs pos="100000">
                    <a:srgbClr val="D9B44F"/>
                  </a:gs>
                </a:gsLst>
                <a:path path="circle"/>
              </a:gra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19470" y="2593975"/>
            <a:ext cx="4405630" cy="523875"/>
            <a:chOff x="9322" y="4730"/>
            <a:chExt cx="6938" cy="825"/>
          </a:xfrm>
        </p:grpSpPr>
        <p:grpSp>
          <p:nvGrpSpPr>
            <p:cNvPr id="72" name="组合 71"/>
            <p:cNvGrpSpPr/>
            <p:nvPr/>
          </p:nvGrpSpPr>
          <p:grpSpPr>
            <a:xfrm>
              <a:off x="9592" y="4730"/>
              <a:ext cx="6668" cy="825"/>
              <a:chOff x="6491196" y="3122335"/>
              <a:chExt cx="4234354" cy="523220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7183950" y="3182745"/>
                <a:ext cx="3541600" cy="398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自我介绍</a:t>
                </a:r>
                <a:endParaRPr lang="zh-CN" altLang="en-US" sz="20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491196" y="3122335"/>
                <a:ext cx="7344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1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7" name="图片 26" descr="图片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2" y="4916"/>
              <a:ext cx="539" cy="446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5925185" y="3206744"/>
            <a:ext cx="4399915" cy="522605"/>
            <a:chOff x="9331" y="6054"/>
            <a:chExt cx="6929" cy="823"/>
          </a:xfrm>
        </p:grpSpPr>
        <p:grpSp>
          <p:nvGrpSpPr>
            <p:cNvPr id="8" name="组合 7"/>
            <p:cNvGrpSpPr/>
            <p:nvPr/>
          </p:nvGrpSpPr>
          <p:grpSpPr>
            <a:xfrm>
              <a:off x="9592" y="6054"/>
              <a:ext cx="6668" cy="823"/>
              <a:chOff x="6491196" y="3122335"/>
              <a:chExt cx="4234354" cy="521970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工作总结</a:t>
                </a:r>
                <a:endParaRPr lang="zh-CN" altLang="en-US" sz="20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6491196" y="3122335"/>
                <a:ext cx="73443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2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8" name="图片 27" descr="图片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1" y="6268"/>
              <a:ext cx="539" cy="446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5919470" y="3872853"/>
            <a:ext cx="4405630" cy="521970"/>
            <a:chOff x="9322" y="7389"/>
            <a:chExt cx="6938" cy="822"/>
          </a:xfrm>
        </p:grpSpPr>
        <p:grpSp>
          <p:nvGrpSpPr>
            <p:cNvPr id="22" name="组合 21"/>
            <p:cNvGrpSpPr/>
            <p:nvPr/>
          </p:nvGrpSpPr>
          <p:grpSpPr>
            <a:xfrm>
              <a:off x="9592" y="7389"/>
              <a:ext cx="6668" cy="822"/>
              <a:chOff x="6491196" y="3122335"/>
              <a:chExt cx="4234354" cy="521336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工作分析</a:t>
                </a:r>
                <a:endParaRPr lang="zh-CN" altLang="en-US" sz="20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491196" y="3122335"/>
                <a:ext cx="734430" cy="52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3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9" name="图片 28" descr="图片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2" y="7575"/>
              <a:ext cx="539" cy="446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 flipH="1" flipV="1">
            <a:off x="4962525" y="6037246"/>
            <a:ext cx="7230110" cy="260016"/>
            <a:chOff x="4185398" y="2422358"/>
            <a:chExt cx="4878392" cy="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4185398" y="2422358"/>
              <a:ext cx="4637760" cy="0"/>
            </a:xfrm>
            <a:prstGeom prst="line">
              <a:avLst/>
            </a:prstGeom>
            <a:ln>
              <a:solidFill>
                <a:srgbClr val="F0D58B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614611" y="2422358"/>
              <a:ext cx="449179" cy="0"/>
            </a:xfrm>
            <a:prstGeom prst="line">
              <a:avLst/>
            </a:prstGeom>
            <a:ln w="76200">
              <a:solidFill>
                <a:srgbClr val="F0D5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5919470" y="4520547"/>
            <a:ext cx="4405630" cy="521970"/>
            <a:chOff x="9322" y="7389"/>
            <a:chExt cx="6938" cy="822"/>
          </a:xfrm>
        </p:grpSpPr>
        <p:grpSp>
          <p:nvGrpSpPr>
            <p:cNvPr id="30" name="组合 29"/>
            <p:cNvGrpSpPr/>
            <p:nvPr/>
          </p:nvGrpSpPr>
          <p:grpSpPr>
            <a:xfrm>
              <a:off x="9592" y="7389"/>
              <a:ext cx="6668" cy="822"/>
              <a:chOff x="6491196" y="3122335"/>
              <a:chExt cx="4234354" cy="521336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解决方案</a:t>
                </a:r>
                <a:endParaRPr lang="zh-CN" altLang="en-US" sz="20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491196" y="3122335"/>
                <a:ext cx="734430" cy="52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4</a:t>
                </a:r>
                <a:endParaRPr lang="en-US" altLang="zh-CN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1" name="图片 30" descr="图片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2" y="7575"/>
              <a:ext cx="539" cy="446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5919470" y="5088233"/>
            <a:ext cx="4405630" cy="521970"/>
            <a:chOff x="9322" y="7389"/>
            <a:chExt cx="6938" cy="822"/>
          </a:xfrm>
        </p:grpSpPr>
        <p:grpSp>
          <p:nvGrpSpPr>
            <p:cNvPr id="38" name="组合 37"/>
            <p:cNvGrpSpPr/>
            <p:nvPr/>
          </p:nvGrpSpPr>
          <p:grpSpPr>
            <a:xfrm>
              <a:off x="9592" y="7389"/>
              <a:ext cx="6668" cy="822"/>
              <a:chOff x="6491196" y="3122335"/>
              <a:chExt cx="4234354" cy="521336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个人总结</a:t>
                </a:r>
                <a:endParaRPr lang="zh-CN" altLang="en-US" sz="20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6491196" y="3122335"/>
                <a:ext cx="734430" cy="52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5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9" name="图片 38" descr="图片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2" y="7575"/>
              <a:ext cx="539" cy="446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948680" y="5721963"/>
            <a:ext cx="4405630" cy="522605"/>
            <a:chOff x="9322" y="7389"/>
            <a:chExt cx="6938" cy="823"/>
          </a:xfrm>
        </p:grpSpPr>
        <p:grpSp>
          <p:nvGrpSpPr>
            <p:cNvPr id="3" name="组合 2"/>
            <p:cNvGrpSpPr/>
            <p:nvPr/>
          </p:nvGrpSpPr>
          <p:grpSpPr>
            <a:xfrm>
              <a:off x="9592" y="7389"/>
              <a:ext cx="6668" cy="823"/>
              <a:chOff x="6491196" y="3122335"/>
              <a:chExt cx="4234354" cy="521970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工作计划</a:t>
                </a:r>
                <a:endParaRPr lang="zh-CN" altLang="en-US" sz="20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6491196" y="3122335"/>
                <a:ext cx="73443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6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1" name="图片 10" descr="图片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2" y="7575"/>
              <a:ext cx="539" cy="44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文本框 50"/>
          <p:cNvSpPr txBox="1"/>
          <p:nvPr>
            <p:custDataLst>
              <p:tags r:id="rId1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lorem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sit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/>
              <a:t>lorem ipsum dolor sit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自我介绍</a:t>
            </a:r>
            <a:endParaRPr lang="zh-CN" altLang="en-US" sz="4400" b="1" dirty="0">
              <a:solidFill>
                <a:srgbClr val="F0D58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804" y="0"/>
            <a:ext cx="6147151" cy="685800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自我介绍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我叫黄雪朋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今年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软件工程专业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现任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golang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实习生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2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lorem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sit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/>
              <a:t>lorem ipsum dolor sit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工作总结</a:t>
            </a:r>
            <a:endParaRPr lang="zh-CN" altLang="en-US" sz="4400" b="1" dirty="0">
              <a:solidFill>
                <a:srgbClr val="F0D58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完成软件设计文档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了解总体功能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对软件段的增删改查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对软件段的安装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卸载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异步处理同步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15s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异步处理同步软件部署平台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643255" y="1905952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完成操作审计的模块和分类的书写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4243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的依赖管理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 fhmc-apis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operator-mgr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proto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文件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operator-mgr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以用的依赖仍是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master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的最近的提交的内容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导致新更新的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fhmc-apis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不能正常使用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问题分析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1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 mod tidy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只会自动将项目中使用的模块代码的主分支的最新版本引入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800100" lvl="1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解决方案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80010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使用最近一次线上分支的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commit -id 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 get github.com/xxx/xx@commit-id,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完成最新提交的依赖更新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2" name="文本框 145"/>
          <p:cNvSpPr txBox="1"/>
          <p:nvPr/>
        </p:nvSpPr>
        <p:spPr>
          <a:xfrm>
            <a:off x="6240145" y="2025015"/>
            <a:ext cx="4653280" cy="4243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 mod tidy的使用: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1.引用项目需要的依赖增加到go.mod文件。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2.去掉go.mod文件中项目不需要的依赖。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2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0800,&quot;width&quot;:19199.99842519685}"/>
</p:tagLst>
</file>

<file path=ppt/tags/tag10.xml><?xml version="1.0" encoding="utf-8"?>
<p:tagLst xmlns:p="http://schemas.openxmlformats.org/presentationml/2006/main">
  <p:tag name="PA" val="v5.0.2"/>
  <p:tag name="RESOURCELIBID" val="432"/>
</p:tagLst>
</file>

<file path=ppt/tags/tag11.xml><?xml version="1.0" encoding="utf-8"?>
<p:tagLst xmlns:p="http://schemas.openxmlformats.org/presentationml/2006/main">
  <p:tag name="PA" val="v5.0.2"/>
  <p:tag name="RESOURCELIBID" val="432"/>
</p:tagLst>
</file>

<file path=ppt/tags/tag12.xml><?xml version="1.0" encoding="utf-8"?>
<p:tagLst xmlns:p="http://schemas.openxmlformats.org/presentationml/2006/main">
  <p:tag name="PA" val="v5.0.2"/>
  <p:tag name="RESOURCELIBID" val="432"/>
</p:tagLst>
</file>

<file path=ppt/tags/tag13.xml><?xml version="1.0" encoding="utf-8"?>
<p:tagLst xmlns:p="http://schemas.openxmlformats.org/presentationml/2006/main">
  <p:tag name="PA" val="v5.0.2"/>
  <p:tag name="RESOURCELIBID" val="432"/>
</p:tagLst>
</file>

<file path=ppt/tags/tag14.xml><?xml version="1.0" encoding="utf-8"?>
<p:tagLst xmlns:p="http://schemas.openxmlformats.org/presentationml/2006/main">
  <p:tag name="KSO_WPP_MARK_KEY" val="d5d9d2f1-f51a-4009-8b8d-80cd0764e99d"/>
  <p:tag name="COMMONDATA" val="eyJoZGlkIjoiODViY2JkMjU3NGYzZTEwMzZmMGFkZWViYmNkYWU3NDIifQ=="/>
</p:tagLst>
</file>

<file path=ppt/tags/tag2.xml><?xml version="1.0" encoding="utf-8"?>
<p:tagLst xmlns:p="http://schemas.openxmlformats.org/presentationml/2006/main">
  <p:tag name="PA" val="v5.2.11"/>
  <p:tag name="WHOLESPTYPE" val="Shape_SubTitle"/>
</p:tagLst>
</file>

<file path=ppt/tags/tag3.xml><?xml version="1.0" encoding="utf-8"?>
<p:tagLst xmlns:p="http://schemas.openxmlformats.org/presentationml/2006/main">
  <p:tag name="PA" val="v5.2.11"/>
  <p:tag name="WHOLESPTYPE" val="Shape_Title"/>
  <p:tag name="SCANEADDTIONSP" val="true"/>
  <p:tag name="SCENESHAPETYPE" val="SceneShape"/>
  <p:tag name="SCENESHAPESUBTYPE" val="ScenePicShape"/>
  <p:tag name="SCENESHAPENAME" val="幻影图形"/>
  <p:tag name="LOOPID" val="637388099932872864"/>
  <p:tag name="RESOURCEID" val="637388099932952639"/>
  <p:tag name="SCENEID" val="Unkown"/>
  <p:tag name="SCENELINKIDS" val="3|9|10|11"/>
  <p:tag name="ANIMSTRING" val="97dc195e9db14a91331b8d825796bfd8"/>
</p:tagLst>
</file>

<file path=ppt/tags/tag4.xml><?xml version="1.0" encoding="utf-8"?>
<p:tagLst xmlns:p="http://schemas.openxmlformats.org/presentationml/2006/main">
  <p:tag name="PA" val="v5.2.11"/>
  <p:tag name="WHOLESPTYPE" val="Shape_Text"/>
</p:tagLst>
</file>

<file path=ppt/tags/tag5.xml><?xml version="1.0" encoding="utf-8"?>
<p:tagLst xmlns:p="http://schemas.openxmlformats.org/presentationml/2006/main">
  <p:tag name="PA" val="v5.2.11"/>
  <p:tag name="WHOLESPTYPE" val="Shape_Text"/>
</p:tagLst>
</file>

<file path=ppt/tags/tag6.xml><?xml version="1.0" encoding="utf-8"?>
<p:tagLst xmlns:p="http://schemas.openxmlformats.org/presentationml/2006/main">
  <p:tag name="PA" val="v5.2.11"/>
  <p:tag name="WHOLESPTYPE" val="Shape_Text"/>
</p:tagLst>
</file>

<file path=ppt/tags/tag7.xml><?xml version="1.0" encoding="utf-8"?>
<p:tagLst xmlns:p="http://schemas.openxmlformats.org/presentationml/2006/main">
  <p:tag name="PA" val="v5.2.11"/>
  <p:tag name="WHOLESPTYPE" val="Shape_SubTitle"/>
</p:tagLst>
</file>

<file path=ppt/tags/tag8.xml><?xml version="1.0" encoding="utf-8"?>
<p:tagLst xmlns:p="http://schemas.openxmlformats.org/presentationml/2006/main">
  <p:tag name="PA" val="v5.0.2"/>
  <p:tag name="RESOURCELIBID" val="432"/>
</p:tagLst>
</file>

<file path=ppt/tags/tag9.xml><?xml version="1.0" encoding="utf-8"?>
<p:tagLst xmlns:p="http://schemas.openxmlformats.org/presentationml/2006/main">
  <p:tag name="PA" val="v5.0.2"/>
  <p:tag name="RESOURCELIBID" val="432"/>
</p:tagLst>
</file>

<file path=ppt/theme/theme1.xml><?xml version="1.0" encoding="utf-8"?>
<a:theme xmlns:a="http://schemas.openxmlformats.org/drawingml/2006/main" name="Office 主题​​">
  <a:themeElements>
    <a:clrScheme name="自定义 18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5CFA"/>
      </a:accent1>
      <a:accent2>
        <a:srgbClr val="0CE6DA"/>
      </a:accent2>
      <a:accent3>
        <a:srgbClr val="FF743E"/>
      </a:accent3>
      <a:accent4>
        <a:srgbClr val="654BE3"/>
      </a:accent4>
      <a:accent5>
        <a:srgbClr val="33E69C"/>
      </a:accent5>
      <a:accent6>
        <a:srgbClr val="F84D4D"/>
      </a:accent6>
      <a:hlink>
        <a:srgbClr val="1B4939"/>
      </a:hlink>
      <a:folHlink>
        <a:srgbClr val="BFBFBF"/>
      </a:folHlink>
    </a:clrScheme>
    <a:fontScheme name="自定义 15">
      <a:majorFont>
        <a:latin typeface="Arial Black"/>
        <a:ea typeface="思源黑体 CN Heavy"/>
        <a:cs typeface=""/>
      </a:majorFont>
      <a:minorFont>
        <a:latin typeface="Arial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3540</Words>
  <Application>WPS 演示</Application>
  <PresentationFormat>宽屏</PresentationFormat>
  <Paragraphs>219</Paragraphs>
  <Slides>28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思源黑体 CN Heavy</vt:lpstr>
      <vt:lpstr>黑体</vt:lpstr>
      <vt:lpstr>微软雅黑</vt:lpstr>
      <vt:lpstr>思源黑体 CN Medium</vt:lpstr>
      <vt:lpstr>Arial</vt:lpstr>
      <vt:lpstr>Calibri</vt:lpstr>
      <vt:lpstr>华文中宋</vt:lpstr>
      <vt:lpstr>Arial Unicode MS</vt:lpstr>
      <vt:lpstr>Arial Black</vt:lpstr>
      <vt:lpstr>等线</vt:lpstr>
      <vt:lpstr>思源黑体 CN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图品汇素材网 www.88tph.com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茂津</dc:creator>
  <cp:keywords>图品汇素材库</cp:keywords>
  <dc:description>版权归图品汇所有，盗图必究</dc:description>
  <cp:lastModifiedBy>aa</cp:lastModifiedBy>
  <cp:revision>510</cp:revision>
  <dcterms:created xsi:type="dcterms:W3CDTF">2020-09-24T05:51:00Z</dcterms:created>
  <dcterms:modified xsi:type="dcterms:W3CDTF">2022-08-09T14:49:22Z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7B61639CAB184920BE3CDA5704472468</vt:lpwstr>
  </property>
  <property fmtid="{D5CDD505-2E9C-101B-9397-08002B2CF9AE}" pid="3" name="KSOProductBuildVer">
    <vt:lpwstr>2052-11.1.0.12302</vt:lpwstr>
  </property>
</Properties>
</file>