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15" r:id="rId2"/>
    <p:sldId id="310" r:id="rId3"/>
    <p:sldId id="258" r:id="rId4"/>
    <p:sldId id="259" r:id="rId5"/>
    <p:sldId id="264" r:id="rId6"/>
    <p:sldId id="311" r:id="rId7"/>
    <p:sldId id="339" r:id="rId8"/>
    <p:sldId id="376" r:id="rId9"/>
    <p:sldId id="355" r:id="rId10"/>
    <p:sldId id="353" r:id="rId11"/>
    <p:sldId id="357" r:id="rId12"/>
    <p:sldId id="352" r:id="rId13"/>
    <p:sldId id="337" r:id="rId14"/>
    <p:sldId id="354" r:id="rId15"/>
    <p:sldId id="360" r:id="rId16"/>
    <p:sldId id="359" r:id="rId17"/>
    <p:sldId id="361" r:id="rId18"/>
    <p:sldId id="362" r:id="rId19"/>
    <p:sldId id="377" r:id="rId20"/>
    <p:sldId id="378" r:id="rId21"/>
    <p:sldId id="312" r:id="rId22"/>
    <p:sldId id="332" r:id="rId23"/>
    <p:sldId id="313" r:id="rId24"/>
    <p:sldId id="333" r:id="rId25"/>
    <p:sldId id="314" r:id="rId26"/>
    <p:sldId id="334" r:id="rId27"/>
    <p:sldId id="316" r:id="rId28"/>
    <p:sldId id="335" r:id="rId29"/>
    <p:sldId id="351" r:id="rId30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>
          <p15:clr>
            <a:srgbClr val="A4A3A4"/>
          </p15:clr>
        </p15:guide>
        <p15:guide id="2" pos="37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E8D"/>
    <a:srgbClr val="F0D58B"/>
    <a:srgbClr val="153B6E"/>
    <a:srgbClr val="1F6D9E"/>
    <a:srgbClr val="164275"/>
    <a:srgbClr val="164175"/>
    <a:srgbClr val="DFBD5F"/>
    <a:srgbClr val="DAB669"/>
    <a:srgbClr val="F5F7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34" y="102"/>
      </p:cViewPr>
      <p:guideLst>
        <p:guide orient="horz" pos="2121"/>
        <p:guide pos="3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CA851-5859-4C71-A5BC-9312CA06641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07B3-4E1E-4A51-B69B-3A2834E3C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5771-48B1-44B1-A9D9-2C154B7BDF2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4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53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画板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836295"/>
          </a:xfrm>
          <a:prstGeom prst="rect">
            <a:avLst/>
          </a:prstGeom>
          <a:gradFill flip="none" rotWithShape="1">
            <a:gsLst>
              <a:gs pos="0">
                <a:srgbClr val="164275">
                  <a:alpha val="100000"/>
                </a:srgbClr>
              </a:gs>
              <a:gs pos="67000">
                <a:srgbClr val="1F6D9E">
                  <a:alpha val="100000"/>
                </a:srgbClr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 rot="5400000">
            <a:off x="10406617" y="3928556"/>
            <a:ext cx="266017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cap="all" spc="300" dirty="0">
                <a:solidFill>
                  <a:srgbClr val="D9B44F"/>
                </a:solidFill>
                <a:uFillTx/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</a:rPr>
              <a:t>Chineyan of CAS</a:t>
            </a: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11736705" y="1356995"/>
            <a:ext cx="0" cy="1274924"/>
          </a:xfrm>
          <a:prstGeom prst="line">
            <a:avLst/>
          </a:prstGeom>
          <a:ln w="12700">
            <a:solidFill>
              <a:srgbClr val="D9B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11736705" y="5230929"/>
            <a:ext cx="0" cy="477493"/>
          </a:xfrm>
          <a:prstGeom prst="line">
            <a:avLst/>
          </a:prstGeom>
          <a:ln w="12700">
            <a:solidFill>
              <a:srgbClr val="D9B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817880" y="6138545"/>
            <a:ext cx="4886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1660505" y="6138545"/>
            <a:ext cx="152400" cy="152400"/>
          </a:xfrm>
          <a:prstGeom prst="rect">
            <a:avLst/>
          </a:prstGeom>
          <a:solidFill>
            <a:srgbClr val="DAB669"/>
          </a:solidFill>
          <a:ln>
            <a:solidFill>
              <a:srgbClr val="DAB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2333"/>
          <p:cNvPicPr>
            <a:picLocks noChangeAspect="1"/>
          </p:cNvPicPr>
          <p:nvPr userDrawn="1"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3409950" y="1574800"/>
            <a:ext cx="4589145" cy="3797935"/>
          </a:xfrm>
          <a:prstGeom prst="rect">
            <a:avLst/>
          </a:prstGeom>
        </p:spPr>
      </p:pic>
      <p:grpSp>
        <p:nvGrpSpPr>
          <p:cNvPr id="34" name="组合 33"/>
          <p:cNvGrpSpPr/>
          <p:nvPr userDrawn="1"/>
        </p:nvGrpSpPr>
        <p:grpSpPr>
          <a:xfrm>
            <a:off x="-409575" y="1019810"/>
            <a:ext cx="2063115" cy="915670"/>
            <a:chOff x="-645" y="1606"/>
            <a:chExt cx="3249" cy="1442"/>
          </a:xfrm>
        </p:grpSpPr>
        <p:pic>
          <p:nvPicPr>
            <p:cNvPr id="22" name="图片 21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106" y="1606"/>
              <a:ext cx="1715" cy="1443"/>
            </a:xfrm>
            <a:prstGeom prst="rect">
              <a:avLst/>
            </a:prstGeom>
          </p:spPr>
        </p:pic>
        <p:pic>
          <p:nvPicPr>
            <p:cNvPr id="23" name="图片 22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-645" y="1606"/>
              <a:ext cx="1715" cy="1443"/>
            </a:xfrm>
            <a:prstGeom prst="rect">
              <a:avLst/>
            </a:prstGeom>
          </p:spPr>
        </p:pic>
        <p:pic>
          <p:nvPicPr>
            <p:cNvPr id="26" name="图片 25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890" y="1606"/>
              <a:ext cx="1715" cy="1443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7904480" y="6013450"/>
            <a:ext cx="3681095" cy="1688465"/>
            <a:chOff x="7019" y="8703"/>
            <a:chExt cx="8058" cy="3696"/>
          </a:xfrm>
        </p:grpSpPr>
        <p:pic>
          <p:nvPicPr>
            <p:cNvPr id="8" name="图片 7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0605" y="8703"/>
              <a:ext cx="4472" cy="3697"/>
            </a:xfrm>
            <a:prstGeom prst="rect">
              <a:avLst/>
            </a:prstGeom>
          </p:spPr>
        </p:pic>
        <p:pic>
          <p:nvPicPr>
            <p:cNvPr id="9" name="图片 8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812" y="8703"/>
              <a:ext cx="4472" cy="3697"/>
            </a:xfrm>
            <a:prstGeom prst="rect">
              <a:avLst/>
            </a:prstGeom>
          </p:spPr>
        </p:pic>
        <p:pic>
          <p:nvPicPr>
            <p:cNvPr id="10" name="图片 9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19" y="8703"/>
              <a:ext cx="4472" cy="3697"/>
            </a:xfrm>
            <a:prstGeom prst="rect">
              <a:avLst/>
            </a:prstGeom>
          </p:spPr>
        </p:pic>
      </p:grpSp>
      <p:pic>
        <p:nvPicPr>
          <p:cNvPr id="11" name="图片 10" descr="233"/>
          <p:cNvPicPr>
            <a:picLocks noChangeAspect="1"/>
          </p:cNvPicPr>
          <p:nvPr userDrawn="1"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10848975" y="-116205"/>
            <a:ext cx="1343025" cy="147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12191687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8584"/>
            <a:ext cx="10515600" cy="715529"/>
          </a:xfrm>
          <a:prstGeom prst="rect">
            <a:avLst/>
          </a:prstGeo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10200" y="6249194"/>
            <a:ext cx="2743200" cy="365125"/>
          </a:xfrm>
          <a:prstGeom prst="rect">
            <a:avLst/>
          </a:prstGeom>
        </p:spPr>
        <p:txBody>
          <a:bodyPr/>
          <a:lstStyle/>
          <a:p>
            <a:fld id="{F68C8532-35DB-409E-A833-97770FF9303E}" type="datetime1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919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9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863B-284D-4CFC-85E6-03AE6B9EFE78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8C2F8-04E7-4CDC-B056-9C50B39EB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4185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测试操作审计的中的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接口可以正常使用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的流式操作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了解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接口调用时的原理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5661092" y="1842769"/>
            <a:ext cx="4653280" cy="3880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grpc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并且测试操作审计的中的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接口可以正常使用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框架调用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实现数据存储到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mysql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数据库</a:t>
            </a: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5661092" y="1842769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，思考开发过程中获取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中参数的时机。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1. </a:t>
            </a: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521335" y="1146386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shell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脚本语言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Jenkins,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项目中的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build-all,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模块代码发版等使用到了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shell.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结果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查询文档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并且完成一些简单操作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运行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shell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脚本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099372" y="5171550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6" name="文本框 145">
            <a:extLst>
              <a:ext uri="{FF2B5EF4-FFF2-40B4-BE49-F238E27FC236}">
                <a16:creationId xmlns:a16="http://schemas.microsoft.com/office/drawing/2014/main" id="{4AAF0462-23A3-4B09-8F64-CE20E4FFCFA8}"/>
              </a:ext>
            </a:extLst>
          </p:cNvPr>
          <p:cNvSpPr txBox="1"/>
          <p:nvPr/>
        </p:nvSpPr>
        <p:spPr>
          <a:xfrm>
            <a:off x="6191885" y="1148384"/>
            <a:ext cx="4653280" cy="4797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func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main() {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cmd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:=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exec.Command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("/bin/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", "./test.sh")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bytes, err :=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cmd.Output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if err != nil {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	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fmt.Println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("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cmd.Output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:", err)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	return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}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fmt.Println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(string(bytes))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}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8D2501-5051-401B-A883-BEA87E7B7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545" y="3510780"/>
            <a:ext cx="3921655" cy="1524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docker</a:t>
            </a: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428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Jenkins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构建失败出现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版本错误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构建是默认使用的是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go1.13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版本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但是我们项目书写的时候使用的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并且使用了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的语法特性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所以不能编译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会报错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更改项目模块中的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build-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all.shell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脚本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的版本进行指定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删除使用了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语言特性的代码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不推荐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40" y="1196891"/>
            <a:ext cx="4772025" cy="3381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126" y="4829676"/>
            <a:ext cx="4884069" cy="1190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635764"/>
            <a:ext cx="4653280" cy="4386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的语言特性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之前的函数之间的调用和传递参数是基于堆栈进行传递的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更新之后是基于寄存器进行传递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允许从切片到数组指针的转换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.(1.17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之前也可以使用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unsafe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将切片转换为数组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更新了module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增加了一个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require,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放置间接依赖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.每次go mod tidy，go命令都会对main module的依赖做一次深度扫描,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然后分成两个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require.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628650" lvl="2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15" y="1696720"/>
            <a:ext cx="4514850" cy="155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并发不安全总结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问题出现场景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优化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mgr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代码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将传入的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apps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等数据传入到能力模型的结构体中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  </a:t>
            </a: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-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起初思路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由于考虑到四个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的执行前后没有顺序的要求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所以考虑使用并发处理数据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</a:p>
          <a:p>
            <a:pPr marL="171450" lvl="1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问题分析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本身是并发不安全的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是指针类型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所以对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的操作可能同一时间出现多个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7723"/>
            <a:ext cx="5511967" cy="1919989"/>
          </a:xfrm>
          <a:prstGeom prst="rect">
            <a:avLst/>
          </a:prstGeom>
        </p:spPr>
      </p:pic>
      <p:sp>
        <p:nvSpPr>
          <p:cNvPr id="8" name="文本框 145"/>
          <p:cNvSpPr txBox="1"/>
          <p:nvPr/>
        </p:nvSpPr>
        <p:spPr>
          <a:xfrm>
            <a:off x="8056078" y="6201630"/>
            <a:ext cx="4653280" cy="80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</a:p>
        </p:txBody>
      </p:sp>
      <p:sp>
        <p:nvSpPr>
          <p:cNvPr id="12" name="文本框 145"/>
          <p:cNvSpPr txBox="1"/>
          <p:nvPr/>
        </p:nvSpPr>
        <p:spPr>
          <a:xfrm>
            <a:off x="8056078" y="3542918"/>
            <a:ext cx="4653280" cy="80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58" y="1052615"/>
            <a:ext cx="5227295" cy="2495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8" grpId="0" bldLvl="0" animBg="1"/>
      <p:bldP spid="1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不使用并发处理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比较推荐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需要操作的的数据量较小</a:t>
            </a: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使用并发可能导致并发所需要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  	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的资源比直接运行占用的资源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	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更多</a:t>
            </a: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使用并发不好管理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可能会造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成内存泄漏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对每次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的读取以及向指针类型的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进行加锁操作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对数据进行操作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6393817" y="1151641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>
              <a:buClr>
                <a:srgbClr val="C00000"/>
              </a:buClr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问题出现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错误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测试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mgr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模块接口时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形式传输数据出错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; </a:t>
            </a: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错误形式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测试前端发送数据出现后端无法正常接收数据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问题出现原因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不改变发送参数的前提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修改绑定参数的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tag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值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加上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form.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改变发送参数的形式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直接使用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形式发送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6393817" y="1151641"/>
            <a:ext cx="5065836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>
              <a:buClr>
                <a:srgbClr val="C00000"/>
              </a:buClr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区别总结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content-type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是不同的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971550" lvl="2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application/x-www-form-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urlencoded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表单中的数据被编码为键值对的形式存在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</a:p>
          <a:p>
            <a:pPr marL="971550" lvl="2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application/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json;charset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=UTF-8,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数据被编码为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数据格式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并且后端可以直接使用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是已经序列化好的数据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需要进行处理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一般框架会自动序列化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还有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multipart/form-data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形式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该形式可以上传文件等二进制文件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也可以上传表单键值对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最后会转化为一条信息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;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371850" lvl="8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66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827405" y="1391916"/>
            <a:ext cx="6943725" cy="2406650"/>
            <a:chOff x="1303" y="2418"/>
            <a:chExt cx="10935" cy="3790"/>
          </a:xfrm>
        </p:grpSpPr>
        <p:sp>
          <p:nvSpPr>
            <p:cNvPr id="3" name="PA-文本框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30" y="2418"/>
              <a:ext cx="5404" cy="29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/>
                  </a:gradFill>
                  <a:ea typeface="+mj-ea"/>
                  <a:cs typeface="+mn-lt"/>
                </a:rPr>
                <a:t>2022</a:t>
              </a:r>
            </a:p>
          </p:txBody>
        </p:sp>
        <p:sp>
          <p:nvSpPr>
            <p:cNvPr id="5" name="PA_文本框 198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ltGray">
            <a:xfrm>
              <a:off x="1303" y="4917"/>
              <a:ext cx="10935" cy="1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81667" tIns="40833" rIns="81667" bIns="40833">
              <a:spAutoFit/>
            </a:bodyPr>
            <a:lstStyle>
              <a:lvl1pPr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0830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1597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25550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3385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0910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482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054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626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Tx/>
                <a:buSzTx/>
              </a:pPr>
              <a:r>
                <a:rPr lang="zh-CN" altLang="en-US" sz="4800" b="1" dirty="0">
                  <a:ln w="17780" cmpd="sng">
                    <a:noFill/>
                    <a:prstDash val="solid"/>
                    <a:miter lim="800000"/>
                  </a:ln>
                  <a:solidFill>
                    <a:schemeClr val="bg2"/>
                  </a:solidFill>
                  <a:effectLst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入职第二月述职报告</a:t>
              </a:r>
            </a:p>
          </p:txBody>
        </p:sp>
      </p:grpSp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827405" y="3790311"/>
            <a:ext cx="7929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 自我介绍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工作总结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工作分析 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解决方案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个人总结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 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工作计划</a:t>
            </a:r>
          </a:p>
        </p:txBody>
      </p:sp>
      <p:sp>
        <p:nvSpPr>
          <p:cNvPr id="4" name="PA_文本框 8"/>
          <p:cNvSpPr txBox="1"/>
          <p:nvPr>
            <p:custDataLst>
              <p:tags r:id="rId2"/>
            </p:custDataLst>
          </p:nvPr>
        </p:nvSpPr>
        <p:spPr>
          <a:xfrm>
            <a:off x="837544" y="4377170"/>
            <a:ext cx="5715799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Gray Yellow Business report PPT Gray Yellow Business report PPT Gray Yellow Business report PPT Gray Yellow Business report PPT Gray Yellow Business report PPT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10800000" flipH="1" flipV="1">
            <a:off x="951865" y="4270371"/>
            <a:ext cx="5413375" cy="121285"/>
            <a:chOff x="4185398" y="2422358"/>
            <a:chExt cx="4878392" cy="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817880" y="6138545"/>
            <a:ext cx="4886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</a:p>
        </p:txBody>
      </p:sp>
      <p:sp>
        <p:nvSpPr>
          <p:cNvPr id="11" name="PA_文本框 8"/>
          <p:cNvSpPr txBox="1"/>
          <p:nvPr>
            <p:custDataLst>
              <p:tags r:id="rId3"/>
            </p:custDataLst>
          </p:nvPr>
        </p:nvSpPr>
        <p:spPr>
          <a:xfrm>
            <a:off x="837544" y="5425440"/>
            <a:ext cx="4344055" cy="2755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演讲人：黄雪朋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部门：产品研发部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10" grpId="0"/>
      <p:bldP spid="10" grpId="1"/>
      <p:bldP spid="11" grpId="0" bldLvl="0" animBg="1"/>
      <p:bldP spid="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526069" y="1224780"/>
            <a:ext cx="5065836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514350" lvl="1" indent="-342900">
              <a:buClr>
                <a:srgbClr val="C00000"/>
              </a:buClr>
              <a:buAutoNum type="arabicPeriod" startAt="4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当为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的时候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</a:p>
          <a:p>
            <a:pPr lvl="2" indent="-285750">
              <a:buClr>
                <a:srgbClr val="C00000"/>
              </a:buClr>
              <a:buFontTx/>
              <a:buChar char="-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action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get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的时候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浏览器会直接将键值对拼接到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url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之后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;</a:t>
            </a:r>
          </a:p>
          <a:p>
            <a:pPr lvl="2" indent="-285750">
              <a:buClr>
                <a:srgbClr val="C00000"/>
              </a:buClr>
              <a:buFontTx/>
              <a:buChar char="-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action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post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时候，浏览器把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数据封装到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http body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中，然后发送到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server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如果没有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type=file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的控件，用默认的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application/x-www-form-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urlencoded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就可以了。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如果有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type=file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的时候，也就是需要上传文件，就要使用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multipart/form-data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了。浏览器会把整个表单以控件为单位分割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然后发送数据</a:t>
            </a:r>
          </a:p>
        </p:txBody>
      </p:sp>
    </p:spTree>
    <p:extLst>
      <p:ext uri="{BB962C8B-B14F-4D97-AF65-F5344CB8AC3E}">
        <p14:creationId xmlns:p14="http://schemas.microsoft.com/office/powerpoint/2010/main" val="78641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1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工作分析</a:t>
            </a: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工作分析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1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解决方案</a:t>
            </a: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解决方案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初次工作实现部分函数时，直接调用函数实现参数的输入得到结果，这样会使多次被使用的函数瘫痪，导致多个程序瘫痪，应该将传入的参数通过其他已经执行过的函数返回值中取出， 并且按需组装出功能实现所需要的参数；使用代码查询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k8s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信息， 通过业余时间观看视频和书籍， 以及实现过程中遇见的问题及时请教前辈；学习业务代码的时候，自己对代码理解不透彻，语言描述不准确。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1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个人总结</a:t>
            </a: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个人总结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320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通过工作， 发现自己的思维停留在小的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demo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上， 对代码的思考不到位。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由于知识的缺失， 在完成工作的过程中，效率比较低，遇见的问题也比较多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工作中遇见了问题， 第一时间想到去自行百度解决问题， 不考虑时间成本，不利于工作进度的进行。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4.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个人感觉自己比较喜欢挑战,希望能在- -个大的平台或者团队里面进行工作和学习</a:t>
            </a:r>
          </a:p>
          <a:p>
            <a:pPr marL="0" indent="0">
              <a:buClr>
                <a:srgbClr val="C00000"/>
              </a:buClr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1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工作计划</a:t>
            </a: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工作计划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后期的工作中思维应该从小项目向企业级的项目转变，在书写代码的过程中应该将功能与功能直接的耦合性降低。要时刻提醒自己是团队的一员，遇到问题不应该不计时间成本去解决，而是自己无法在规定的时间内解决问题， 就应该去请教前辈， 寻求解决方案，并且补充短板知识。在完成工作的业余时间补充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docker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k8s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方面的知识，尽可能减小差距。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flipV="1">
            <a:off x="4396740" y="1873885"/>
            <a:ext cx="6604000" cy="168910"/>
            <a:chOff x="4185398" y="2422358"/>
            <a:chExt cx="4878392" cy="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A-文本框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39329" y="560730"/>
            <a:ext cx="5769610" cy="1322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>
                <a:gradFill>
                  <a:gsLst>
                    <a:gs pos="0">
                      <a:srgbClr val="F0D58B"/>
                    </a:gs>
                    <a:gs pos="100000">
                      <a:srgbClr val="D9B44F"/>
                    </a:gs>
                  </a:gsLst>
                  <a:path path="circle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CONTENTS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919470" y="2593975"/>
            <a:ext cx="4405630" cy="523875"/>
            <a:chOff x="9322" y="4730"/>
            <a:chExt cx="6938" cy="825"/>
          </a:xfrm>
        </p:grpSpPr>
        <p:grpSp>
          <p:nvGrpSpPr>
            <p:cNvPr id="72" name="组合 71"/>
            <p:cNvGrpSpPr/>
            <p:nvPr/>
          </p:nvGrpSpPr>
          <p:grpSpPr>
            <a:xfrm>
              <a:off x="9592" y="4730"/>
              <a:ext cx="6668" cy="825"/>
              <a:chOff x="6491196" y="3122335"/>
              <a:chExt cx="4234354" cy="52322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7183950" y="3182745"/>
                <a:ext cx="3541600" cy="39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自我介绍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491196" y="3122335"/>
                <a:ext cx="7344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1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图片 26" descr="图片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" y="4916"/>
              <a:ext cx="539" cy="446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5925185" y="3206744"/>
            <a:ext cx="4399915" cy="522605"/>
            <a:chOff x="9331" y="6054"/>
            <a:chExt cx="6929" cy="823"/>
          </a:xfrm>
        </p:grpSpPr>
        <p:grpSp>
          <p:nvGrpSpPr>
            <p:cNvPr id="8" name="组合 7"/>
            <p:cNvGrpSpPr/>
            <p:nvPr/>
          </p:nvGrpSpPr>
          <p:grpSpPr>
            <a:xfrm>
              <a:off x="9592" y="6054"/>
              <a:ext cx="6668" cy="823"/>
              <a:chOff x="6491196" y="3122335"/>
              <a:chExt cx="4234354" cy="52197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工作总结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491196" y="3122335"/>
                <a:ext cx="73443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2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8" name="图片 27" descr="图片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31" y="6268"/>
              <a:ext cx="539" cy="446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919470" y="3872853"/>
            <a:ext cx="4405630" cy="521970"/>
            <a:chOff x="9322" y="7389"/>
            <a:chExt cx="6938" cy="822"/>
          </a:xfrm>
        </p:grpSpPr>
        <p:grpSp>
          <p:nvGrpSpPr>
            <p:cNvPr id="22" name="组合 21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工作分析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3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9" name="图片 28" descr="图片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 flipH="1" flipV="1">
            <a:off x="4962525" y="6037246"/>
            <a:ext cx="7230110" cy="260016"/>
            <a:chOff x="4185398" y="2422358"/>
            <a:chExt cx="4878392" cy="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919470" y="4520547"/>
            <a:ext cx="4405630" cy="521970"/>
            <a:chOff x="9322" y="7389"/>
            <a:chExt cx="6938" cy="822"/>
          </a:xfrm>
        </p:grpSpPr>
        <p:grpSp>
          <p:nvGrpSpPr>
            <p:cNvPr id="30" name="组合 29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解决方案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pic>
          <p:nvPicPr>
            <p:cNvPr id="31" name="图片 30" descr="图片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5919470" y="5088233"/>
            <a:ext cx="4405630" cy="521970"/>
            <a:chOff x="9322" y="7389"/>
            <a:chExt cx="6938" cy="822"/>
          </a:xfrm>
        </p:grpSpPr>
        <p:grpSp>
          <p:nvGrpSpPr>
            <p:cNvPr id="38" name="组合 37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个人总结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5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9" name="图片 38" descr="图片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948680" y="5721963"/>
            <a:ext cx="4405630" cy="522605"/>
            <a:chOff x="9322" y="7389"/>
            <a:chExt cx="6938" cy="823"/>
          </a:xfrm>
        </p:grpSpPr>
        <p:grpSp>
          <p:nvGrpSpPr>
            <p:cNvPr id="3" name="组合 2"/>
            <p:cNvGrpSpPr/>
            <p:nvPr/>
          </p:nvGrpSpPr>
          <p:grpSpPr>
            <a:xfrm>
              <a:off x="9592" y="7389"/>
              <a:ext cx="6668" cy="823"/>
              <a:chOff x="6491196" y="3122335"/>
              <a:chExt cx="4234354" cy="521970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工作计划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491196" y="3122335"/>
                <a:ext cx="73443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6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" name="图片 10" descr="图片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文本框 50"/>
          <p:cNvSpPr txBox="1"/>
          <p:nvPr>
            <p:custDataLst>
              <p:tags r:id="rId1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lorem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/>
              <a:t>lorem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自我介绍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04" y="0"/>
            <a:ext cx="6147151" cy="68580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自我介绍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我叫黄雪朋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今年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软件工程专业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现任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实习生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1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lorem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/>
              <a:t>lorem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工作总结</a:t>
            </a: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完成软件设计文档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了解总体功能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对软件段的增删改查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对软件段的安装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卸载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异步处理同步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15s</a:t>
            </a: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异步处理同步软件部署平台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643255" y="1905952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对操作审计模块的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424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的依赖管理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 fhmc-apis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operator-mgr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proto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文件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operator-mgr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以用的依赖仍是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master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的最近的提交的内容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导致新更新的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fhmc-apis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不能正常使用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问题分析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 mod tidy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只会自动将项目中使用的模块代码的主分支的最新版本引入</a:t>
            </a:r>
          </a:p>
          <a:p>
            <a:pPr marL="80010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</a:p>
          <a:p>
            <a:pPr marL="80010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使用最近一次线上分支的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commit -id 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 get github.com/xxx/xx@commit-id,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完成最新提交的依赖更新</a:t>
            </a: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2" name="文本框 145"/>
          <p:cNvSpPr txBox="1"/>
          <p:nvPr/>
        </p:nvSpPr>
        <p:spPr>
          <a:xfrm>
            <a:off x="6240145" y="2025015"/>
            <a:ext cx="4653280" cy="424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 mod tidy的使用: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1.引用项目需要的依赖增加到go.mod文件。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2.去掉go.mod文件中项目不需要的依赖。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2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5d9d2f1-f51a-4009-8b8d-80cd0764e99d"/>
  <p:tag name="COMMONDATA" val="eyJoZGlkIjoiODViY2JkMjU3NGYzZTEwMzZmMGFkZWViYmNkYWU3N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9199.998425196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Title"/>
  <p:tag name="SCANEADDTIONSP" val="true"/>
  <p:tag name="SCENESHAPETYPE" val="SceneShape"/>
  <p:tag name="SCENESHAPESUBTYPE" val="ScenePicShape"/>
  <p:tag name="SCENESHAPENAME" val="幻影图形"/>
  <p:tag name="LOOPID" val="637388099932872864"/>
  <p:tag name="RESOURCEID" val="637388099932952639"/>
  <p:tag name="SCENEID" val="Unkown"/>
  <p:tag name="SCENELINKIDS" val="3|9|10|11"/>
  <p:tag name="ANIMSTRING" val="97dc195e9db14a91331b8d825796bfd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Sub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heme/theme1.xml><?xml version="1.0" encoding="utf-8"?>
<a:theme xmlns:a="http://schemas.openxmlformats.org/drawingml/2006/main" name="Office 主题​​">
  <a:themeElements>
    <a:clrScheme name="自定义 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5CFA"/>
      </a:accent1>
      <a:accent2>
        <a:srgbClr val="0CE6DA"/>
      </a:accent2>
      <a:accent3>
        <a:srgbClr val="FF743E"/>
      </a:accent3>
      <a:accent4>
        <a:srgbClr val="654BE3"/>
      </a:accent4>
      <a:accent5>
        <a:srgbClr val="33E69C"/>
      </a:accent5>
      <a:accent6>
        <a:srgbClr val="F84D4D"/>
      </a:accent6>
      <a:hlink>
        <a:srgbClr val="1B4939"/>
      </a:hlink>
      <a:folHlink>
        <a:srgbClr val="BFBFBF"/>
      </a:folHlink>
    </a:clrScheme>
    <a:fontScheme name="自定义 15">
      <a:majorFont>
        <a:latin typeface="Arial Black"/>
        <a:ea typeface="思源黑体 CN Heavy"/>
        <a:cs typeface=""/>
      </a:majorFont>
      <a:minorFont>
        <a:latin typeface="Arial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1607</Words>
  <Application>Microsoft Office PowerPoint</Application>
  <PresentationFormat>宽屏</PresentationFormat>
  <Paragraphs>184</Paragraphs>
  <Slides>29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等线</vt:lpstr>
      <vt:lpstr>华文中宋</vt:lpstr>
      <vt:lpstr>思源黑体 CN Heavy</vt:lpstr>
      <vt:lpstr>思源黑体 CN Medium</vt:lpstr>
      <vt:lpstr>宋体</vt:lpstr>
      <vt:lpstr>微软雅黑</vt:lpstr>
      <vt:lpstr>Arial</vt:lpstr>
      <vt:lpstr>Arial Black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图品汇素材网 www.88tph.com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茂津</dc:creator>
  <cp:keywords>图品汇素材库</cp:keywords>
  <dc:description>版权归图品汇所有，盗图必究</dc:description>
  <cp:lastModifiedBy>张豪小弟</cp:lastModifiedBy>
  <cp:revision>723</cp:revision>
  <dcterms:created xsi:type="dcterms:W3CDTF">2020-09-24T05:51:00Z</dcterms:created>
  <dcterms:modified xsi:type="dcterms:W3CDTF">2022-08-10T12:08:55Z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7B61639CAB184920BE3CDA5704472468</vt:lpwstr>
  </property>
  <property fmtid="{D5CDD505-2E9C-101B-9397-08002B2CF9AE}" pid="3" name="KSOProductBuildVer">
    <vt:lpwstr>2052-11.1.0.12302</vt:lpwstr>
  </property>
</Properties>
</file>