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315" r:id="rId2"/>
    <p:sldId id="310" r:id="rId3"/>
    <p:sldId id="258" r:id="rId4"/>
    <p:sldId id="259" r:id="rId5"/>
    <p:sldId id="264" r:id="rId6"/>
    <p:sldId id="311" r:id="rId7"/>
    <p:sldId id="339" r:id="rId8"/>
    <p:sldId id="355" r:id="rId9"/>
    <p:sldId id="352" r:id="rId10"/>
    <p:sldId id="353" r:id="rId11"/>
    <p:sldId id="337" r:id="rId12"/>
    <p:sldId id="354" r:id="rId13"/>
    <p:sldId id="312" r:id="rId14"/>
    <p:sldId id="332" r:id="rId15"/>
    <p:sldId id="313" r:id="rId16"/>
    <p:sldId id="333" r:id="rId17"/>
    <p:sldId id="314" r:id="rId18"/>
    <p:sldId id="334" r:id="rId19"/>
    <p:sldId id="316" r:id="rId20"/>
    <p:sldId id="335" r:id="rId21"/>
    <p:sldId id="351" r:id="rId22"/>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1">
          <p15:clr>
            <a:srgbClr val="A4A3A4"/>
          </p15:clr>
        </p15:guide>
        <p15:guide id="2" pos="37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5E8D"/>
    <a:srgbClr val="F0D58B"/>
    <a:srgbClr val="153B6E"/>
    <a:srgbClr val="1F6D9E"/>
    <a:srgbClr val="164275"/>
    <a:srgbClr val="164175"/>
    <a:srgbClr val="DFBD5F"/>
    <a:srgbClr val="DAB669"/>
    <a:srgbClr val="F5F7F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7" autoAdjust="0"/>
    <p:restoredTop sz="94660"/>
  </p:normalViewPr>
  <p:slideViewPr>
    <p:cSldViewPr snapToGrid="0" showGuides="1">
      <p:cViewPr varScale="1">
        <p:scale>
          <a:sx n="80" d="100"/>
          <a:sy n="80" d="100"/>
        </p:scale>
        <p:origin x="576" y="-204"/>
      </p:cViewPr>
      <p:guideLst>
        <p:guide orient="horz" pos="2121"/>
        <p:guide pos="37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2022/7/27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CA851-5859-4C71-A5BC-9312CA066417}" type="datetimeFigureOut">
              <a:rPr lang="zh-CN" altLang="en-US" smtClean="0"/>
              <a:t>2022/7/27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C07B3-4E1E-4A51-B69B-3A2834E3C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8D5771-48B1-44B1-A9D9-2C154B7BDF25}"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16</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18</a:t>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20</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a:t>
            </a:fld>
            <a:endParaRPr lang="zh-CN" altLang="en-US">
              <a:solidFill>
                <a:prstClr val="black"/>
              </a:solidFill>
            </a:endParaRPr>
          </a:p>
        </p:txBody>
      </p:sp>
    </p:spTree>
    <p:extLst>
      <p:ext uri="{BB962C8B-B14F-4D97-AF65-F5344CB8AC3E}">
        <p14:creationId xmlns:p14="http://schemas.microsoft.com/office/powerpoint/2010/main" val="917381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a:t>
            </a:fld>
            <a:endParaRPr lang="zh-CN" altLang="en-US">
              <a:solidFill>
                <a:prstClr val="black"/>
              </a:solidFill>
            </a:endParaRPr>
          </a:p>
        </p:txBody>
      </p:sp>
    </p:spTree>
    <p:extLst>
      <p:ext uri="{BB962C8B-B14F-4D97-AF65-F5344CB8AC3E}">
        <p14:creationId xmlns:p14="http://schemas.microsoft.com/office/powerpoint/2010/main" val="388866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a:t>
            </a:fld>
            <a:endParaRPr lang="zh-CN" altLang="en-US">
              <a:solidFill>
                <a:prstClr val="black"/>
              </a:solidFill>
            </a:endParaRPr>
          </a:p>
        </p:txBody>
      </p:sp>
    </p:spTree>
    <p:extLst>
      <p:ext uri="{BB962C8B-B14F-4D97-AF65-F5344CB8AC3E}">
        <p14:creationId xmlns:p14="http://schemas.microsoft.com/office/powerpoint/2010/main" val="2501360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a:t>
            </a:fld>
            <a:endParaRPr lang="zh-CN" altLang="en-US">
              <a:solidFill>
                <a:prstClr val="black"/>
              </a:solidFill>
            </a:endParaRPr>
          </a:p>
        </p:txBody>
      </p:sp>
    </p:spTree>
    <p:extLst>
      <p:ext uri="{BB962C8B-B14F-4D97-AF65-F5344CB8AC3E}">
        <p14:creationId xmlns:p14="http://schemas.microsoft.com/office/powerpoint/2010/main" val="2196651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925863B-284D-4CFC-85E6-03AE6B9EFE78}" type="datetimeFigureOut">
              <a:rPr lang="zh-CN" altLang="en-US" smtClean="0"/>
              <a:t>2022/7/27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4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5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6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7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8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descr="画板 5"/>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25863B-284D-4CFC-85E6-03AE6B9EFE78}" type="datetimeFigureOut">
              <a:rPr lang="zh-CN" altLang="en-US" smtClean="0"/>
              <a:t>2022/7/27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25863B-284D-4CFC-85E6-03AE6B9EFE78}" type="datetimeFigureOut">
              <a:rPr lang="zh-CN" altLang="en-US" smtClean="0"/>
              <a:t>2022/7/27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25863B-284D-4CFC-85E6-03AE6B9EFE78}" type="datetimeFigureOut">
              <a:rPr lang="zh-CN" altLang="en-US" smtClean="0"/>
              <a:t>2022/7/27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25863B-284D-4CFC-85E6-03AE6B9EFE78}" type="datetimeFigureOut">
              <a:rPr lang="zh-CN" altLang="en-US" smtClean="0"/>
              <a:t>2022/7/27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1E5E8D"/>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a:blipFill>
            <a:blip r:embed="rId2"/>
            <a:stretch>
              <a:fillRect/>
            </a:stretch>
          </a:blip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25863B-284D-4CFC-85E6-03AE6B9EFE78}" type="datetimeFigureOut">
              <a:rPr lang="zh-CN" altLang="en-US" smtClean="0"/>
              <a:t>2022/7/27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25863B-284D-4CFC-85E6-03AE6B9EFE78}" type="datetimeFigureOut">
              <a:rPr lang="zh-CN" altLang="en-US" smtClean="0"/>
              <a:t>2022/7/27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5" name="矩形 4"/>
          <p:cNvSpPr/>
          <p:nvPr userDrawn="1"/>
        </p:nvSpPr>
        <p:spPr>
          <a:xfrm>
            <a:off x="0" y="0"/>
            <a:ext cx="12192000" cy="836295"/>
          </a:xfrm>
          <a:prstGeom prst="rect">
            <a:avLst/>
          </a:prstGeom>
          <a:gradFill flip="none" rotWithShape="1">
            <a:gsLst>
              <a:gs pos="0">
                <a:srgbClr val="164275">
                  <a:alpha val="100000"/>
                </a:srgbClr>
              </a:gs>
              <a:gs pos="67000">
                <a:srgbClr val="1F6D9E">
                  <a:alpha val="100000"/>
                </a:srgbClr>
              </a:gs>
            </a:gsLst>
            <a:lin ang="14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CN Heavy" panose="020B0A00000000000000" pitchFamily="34" charset="-122"/>
            </a:endParaRPr>
          </a:p>
        </p:txBody>
      </p:sp>
      <p:sp>
        <p:nvSpPr>
          <p:cNvPr id="17" name="文本框 16"/>
          <p:cNvSpPr txBox="1"/>
          <p:nvPr userDrawn="1"/>
        </p:nvSpPr>
        <p:spPr>
          <a:xfrm rot="5400000">
            <a:off x="10406617" y="3928556"/>
            <a:ext cx="2660176" cy="275590"/>
          </a:xfrm>
          <a:prstGeom prst="rect">
            <a:avLst/>
          </a:prstGeom>
          <a:noFill/>
        </p:spPr>
        <p:txBody>
          <a:bodyPr wrap="square" rtlCol="0">
            <a:spAutoFit/>
          </a:bodyPr>
          <a:lstStyle/>
          <a:p>
            <a:r>
              <a:rPr lang="en-US" altLang="zh-CN" sz="1200" cap="all" spc="300" dirty="0">
                <a:solidFill>
                  <a:srgbClr val="D9B44F"/>
                </a:solidFill>
                <a:uFillTx/>
                <a:latin typeface="Arial" panose="020B0604020202020204" pitchFamily="34" charset="0"/>
                <a:ea typeface="思源黑体 CN Heavy" panose="020B0A00000000000000" pitchFamily="34" charset="-122"/>
                <a:cs typeface="Arial" panose="020B0604020202020204" pitchFamily="34" charset="0"/>
              </a:rPr>
              <a:t>Chineyan of CAS</a:t>
            </a:r>
          </a:p>
        </p:txBody>
      </p:sp>
      <p:cxnSp>
        <p:nvCxnSpPr>
          <p:cNvPr id="24" name="直接连接符 23"/>
          <p:cNvCxnSpPr/>
          <p:nvPr userDrawn="1"/>
        </p:nvCxnSpPr>
        <p:spPr>
          <a:xfrm>
            <a:off x="11736705" y="1356995"/>
            <a:ext cx="0" cy="1274924"/>
          </a:xfrm>
          <a:prstGeom prst="line">
            <a:avLst/>
          </a:prstGeom>
          <a:ln w="12700">
            <a:solidFill>
              <a:srgbClr val="D9B44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11736705" y="5230929"/>
            <a:ext cx="0" cy="477493"/>
          </a:xfrm>
          <a:prstGeom prst="line">
            <a:avLst/>
          </a:prstGeom>
          <a:ln w="12700">
            <a:solidFill>
              <a:srgbClr val="D9B44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userDrawn="1"/>
        </p:nvSpPr>
        <p:spPr>
          <a:xfrm>
            <a:off x="817880" y="6138545"/>
            <a:ext cx="4886325" cy="213995"/>
          </a:xfrm>
          <a:prstGeom prst="rect">
            <a:avLst/>
          </a:prstGeom>
          <a:noFill/>
        </p:spPr>
        <p:txBody>
          <a:bodyPr wrap="square" rtlCol="0">
            <a:spAutoFit/>
          </a:bodyPr>
          <a:lstStyle/>
          <a:p>
            <a:r>
              <a:rPr lang="zh-CN" altLang="en-US" sz="800">
                <a:solidFill>
                  <a:schemeClr val="bg1">
                    <a:lumMod val="75000"/>
                  </a:schemeClr>
                </a:solidFill>
                <a:latin typeface="微软雅黑" panose="020B0503020204020204" pitchFamily="34" charset="-122"/>
                <a:ea typeface="微软雅黑" panose="020B0503020204020204" pitchFamily="34" charset="-122"/>
              </a:rPr>
              <a:t>北</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京</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中</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科</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前</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沿</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科</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技</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有</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限</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公</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司</a:t>
            </a:r>
          </a:p>
        </p:txBody>
      </p:sp>
      <p:sp>
        <p:nvSpPr>
          <p:cNvPr id="3" name="矩形 2"/>
          <p:cNvSpPr/>
          <p:nvPr userDrawn="1"/>
        </p:nvSpPr>
        <p:spPr>
          <a:xfrm>
            <a:off x="11660505" y="6138545"/>
            <a:ext cx="152400" cy="152400"/>
          </a:xfrm>
          <a:prstGeom prst="rect">
            <a:avLst/>
          </a:prstGeom>
          <a:solidFill>
            <a:srgbClr val="DAB669"/>
          </a:solidFill>
          <a:ln>
            <a:solidFill>
              <a:srgbClr val="DAB6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2333"/>
          <p:cNvPicPr>
            <a:picLocks noChangeAspect="1"/>
          </p:cNvPicPr>
          <p:nvPr userDrawn="1"/>
        </p:nvPicPr>
        <p:blipFill>
          <a:blip r:embed="rId2">
            <a:alphaModFix amt="2000"/>
          </a:blip>
          <a:stretch>
            <a:fillRect/>
          </a:stretch>
        </p:blipFill>
        <p:spPr>
          <a:xfrm>
            <a:off x="3409950" y="1574800"/>
            <a:ext cx="4589145" cy="3797935"/>
          </a:xfrm>
          <a:prstGeom prst="rect">
            <a:avLst/>
          </a:prstGeom>
        </p:spPr>
      </p:pic>
      <p:grpSp>
        <p:nvGrpSpPr>
          <p:cNvPr id="34" name="组合 33"/>
          <p:cNvGrpSpPr/>
          <p:nvPr userDrawn="1"/>
        </p:nvGrpSpPr>
        <p:grpSpPr>
          <a:xfrm>
            <a:off x="-409575" y="1019810"/>
            <a:ext cx="2063115" cy="915670"/>
            <a:chOff x="-645" y="1606"/>
            <a:chExt cx="3249" cy="1442"/>
          </a:xfrm>
        </p:grpSpPr>
        <p:pic>
          <p:nvPicPr>
            <p:cNvPr id="22" name="图片 21" descr="图片3"/>
            <p:cNvPicPr>
              <a:picLocks noChangeAspect="1"/>
            </p:cNvPicPr>
            <p:nvPr/>
          </p:nvPicPr>
          <p:blipFill>
            <a:blip r:embed="rId3">
              <a:alphaModFix amt="20000"/>
            </a:blip>
            <a:stretch>
              <a:fillRect/>
            </a:stretch>
          </p:blipFill>
          <p:spPr>
            <a:xfrm flipH="1">
              <a:off x="106" y="1606"/>
              <a:ext cx="1715" cy="1443"/>
            </a:xfrm>
            <a:prstGeom prst="rect">
              <a:avLst/>
            </a:prstGeom>
          </p:spPr>
        </p:pic>
        <p:pic>
          <p:nvPicPr>
            <p:cNvPr id="23" name="图片 22" descr="图片3"/>
            <p:cNvPicPr>
              <a:picLocks noChangeAspect="1"/>
            </p:cNvPicPr>
            <p:nvPr/>
          </p:nvPicPr>
          <p:blipFill>
            <a:blip r:embed="rId3">
              <a:alphaModFix amt="20000"/>
            </a:blip>
            <a:stretch>
              <a:fillRect/>
            </a:stretch>
          </p:blipFill>
          <p:spPr>
            <a:xfrm flipH="1">
              <a:off x="-645" y="1606"/>
              <a:ext cx="1715" cy="1443"/>
            </a:xfrm>
            <a:prstGeom prst="rect">
              <a:avLst/>
            </a:prstGeom>
          </p:spPr>
        </p:pic>
        <p:pic>
          <p:nvPicPr>
            <p:cNvPr id="26" name="图片 25" descr="图片3"/>
            <p:cNvPicPr>
              <a:picLocks noChangeAspect="1"/>
            </p:cNvPicPr>
            <p:nvPr/>
          </p:nvPicPr>
          <p:blipFill>
            <a:blip r:embed="rId3">
              <a:alphaModFix amt="20000"/>
            </a:blip>
            <a:stretch>
              <a:fillRect/>
            </a:stretch>
          </p:blipFill>
          <p:spPr>
            <a:xfrm flipH="1">
              <a:off x="890" y="1606"/>
              <a:ext cx="1715" cy="1443"/>
            </a:xfrm>
            <a:prstGeom prst="rect">
              <a:avLst/>
            </a:prstGeom>
          </p:spPr>
        </p:pic>
      </p:grpSp>
      <p:grpSp>
        <p:nvGrpSpPr>
          <p:cNvPr id="6" name="组合 5"/>
          <p:cNvGrpSpPr/>
          <p:nvPr userDrawn="1"/>
        </p:nvGrpSpPr>
        <p:grpSpPr>
          <a:xfrm>
            <a:off x="7904480" y="6013450"/>
            <a:ext cx="3681095" cy="1688465"/>
            <a:chOff x="7019" y="8703"/>
            <a:chExt cx="8058" cy="3696"/>
          </a:xfrm>
        </p:grpSpPr>
        <p:pic>
          <p:nvPicPr>
            <p:cNvPr id="8" name="图片 7" descr="图片3"/>
            <p:cNvPicPr>
              <a:picLocks noChangeAspect="1"/>
            </p:cNvPicPr>
            <p:nvPr/>
          </p:nvPicPr>
          <p:blipFill>
            <a:blip r:embed="rId3">
              <a:alphaModFix amt="40000"/>
            </a:blip>
            <a:stretch>
              <a:fillRect/>
            </a:stretch>
          </p:blipFill>
          <p:spPr>
            <a:xfrm>
              <a:off x="10605" y="8703"/>
              <a:ext cx="4472" cy="3697"/>
            </a:xfrm>
            <a:prstGeom prst="rect">
              <a:avLst/>
            </a:prstGeom>
          </p:spPr>
        </p:pic>
        <p:pic>
          <p:nvPicPr>
            <p:cNvPr id="9" name="图片 8" descr="图片3"/>
            <p:cNvPicPr>
              <a:picLocks noChangeAspect="1"/>
            </p:cNvPicPr>
            <p:nvPr/>
          </p:nvPicPr>
          <p:blipFill>
            <a:blip r:embed="rId3">
              <a:alphaModFix amt="40000"/>
            </a:blip>
            <a:stretch>
              <a:fillRect/>
            </a:stretch>
          </p:blipFill>
          <p:spPr>
            <a:xfrm>
              <a:off x="8812" y="8703"/>
              <a:ext cx="4472" cy="3697"/>
            </a:xfrm>
            <a:prstGeom prst="rect">
              <a:avLst/>
            </a:prstGeom>
          </p:spPr>
        </p:pic>
        <p:pic>
          <p:nvPicPr>
            <p:cNvPr id="10" name="图片 9" descr="图片3"/>
            <p:cNvPicPr>
              <a:picLocks noChangeAspect="1"/>
            </p:cNvPicPr>
            <p:nvPr/>
          </p:nvPicPr>
          <p:blipFill>
            <a:blip r:embed="rId3">
              <a:alphaModFix amt="40000"/>
            </a:blip>
            <a:stretch>
              <a:fillRect/>
            </a:stretch>
          </p:blipFill>
          <p:spPr>
            <a:xfrm>
              <a:off x="7019" y="8703"/>
              <a:ext cx="4472" cy="3697"/>
            </a:xfrm>
            <a:prstGeom prst="rect">
              <a:avLst/>
            </a:prstGeom>
          </p:spPr>
        </p:pic>
      </p:grpSp>
      <p:pic>
        <p:nvPicPr>
          <p:cNvPr id="11" name="图片 10" descr="233"/>
          <p:cNvPicPr>
            <a:picLocks noChangeAspect="1"/>
          </p:cNvPicPr>
          <p:nvPr userDrawn="1"/>
        </p:nvPicPr>
        <p:blipFill>
          <a:blip r:embed="rId4">
            <a:alphaModFix amt="54000"/>
          </a:blip>
          <a:stretch>
            <a:fillRect/>
          </a:stretch>
        </p:blipFill>
        <p:spPr>
          <a:xfrm>
            <a:off x="10848975" y="-116205"/>
            <a:ext cx="1343025" cy="14732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6_Title Only">
    <p:spTree>
      <p:nvGrpSpPr>
        <p:cNvPr id="1" name=""/>
        <p:cNvGrpSpPr/>
        <p:nvPr/>
      </p:nvGrpSpPr>
      <p:grpSpPr>
        <a:xfrm>
          <a:off x="0" y="0"/>
          <a:ext cx="0" cy="0"/>
          <a:chOff x="0" y="0"/>
          <a:chExt cx="0" cy="0"/>
        </a:xfrm>
      </p:grpSpPr>
      <p:sp>
        <p:nvSpPr>
          <p:cNvPr id="13" name="Picture Placeholder 6"/>
          <p:cNvSpPr>
            <a:spLocks noGrp="1"/>
          </p:cNvSpPr>
          <p:nvPr>
            <p:ph type="pic" sz="quarter" idx="16"/>
          </p:nvPr>
        </p:nvSpPr>
        <p:spPr>
          <a:xfrm>
            <a:off x="1" y="1"/>
            <a:ext cx="12191687" cy="3429000"/>
          </a:xfrm>
          <a:prstGeom prst="rect">
            <a:avLst/>
          </a:prstGeom>
        </p:spPr>
        <p:txBody>
          <a:bodyPr/>
          <a:lstStyle/>
          <a:p>
            <a:endParaRPr lang="en-US"/>
          </a:p>
        </p:txBody>
      </p:sp>
      <p:sp>
        <p:nvSpPr>
          <p:cNvPr id="2" name="Title 1"/>
          <p:cNvSpPr>
            <a:spLocks noGrp="1"/>
          </p:cNvSpPr>
          <p:nvPr>
            <p:ph type="title" hasCustomPrompt="1"/>
          </p:nvPr>
        </p:nvSpPr>
        <p:spPr>
          <a:xfrm>
            <a:off x="838200" y="438584"/>
            <a:ext cx="10515600" cy="715529"/>
          </a:xfrm>
          <a:prstGeom prst="rect">
            <a:avLst/>
          </a:prstGeom>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a:xfrm>
            <a:off x="5410200" y="6249194"/>
            <a:ext cx="2743200" cy="365125"/>
          </a:xfrm>
          <a:prstGeom prst="rect">
            <a:avLst/>
          </a:prstGeom>
        </p:spPr>
        <p:txBody>
          <a:bodyPr/>
          <a:lstStyle/>
          <a:p>
            <a:fld id="{F68C8532-35DB-409E-A833-97770FF9303E}" type="datetime1">
              <a:rPr lang="en-US" smtClean="0"/>
              <a:t>7/27/2022</a:t>
            </a:fld>
            <a:endParaRPr lang="en-US"/>
          </a:p>
        </p:txBody>
      </p:sp>
      <p:sp>
        <p:nvSpPr>
          <p:cNvPr id="4" name="Footer Placeholder 3"/>
          <p:cNvSpPr>
            <a:spLocks noGrp="1"/>
          </p:cNvSpPr>
          <p:nvPr>
            <p:ph type="ftr" sz="quarter" idx="11"/>
          </p:nvPr>
        </p:nvSpPr>
        <p:spPr>
          <a:xfrm>
            <a:off x="838200" y="6249194"/>
            <a:ext cx="4114800" cy="365125"/>
          </a:xfrm>
          <a:prstGeom prst="rect">
            <a:avLst/>
          </a:prstGeom>
        </p:spPr>
        <p:txBody>
          <a:bodyPr/>
          <a:lstStyle>
            <a:lvl1pPr>
              <a:defRPr>
                <a:solidFill>
                  <a:schemeClr val="bg2">
                    <a:lumMod val="75000"/>
                  </a:schemeClr>
                </a:solidFill>
              </a:defRPr>
            </a:lvl1p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rgbClr val="1E5E8D"/>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1E5E8D"/>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两栏内容">
    <p:bg>
      <p:bgPr>
        <a:solidFill>
          <a:srgbClr val="1E5E8D"/>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9_两栏内容">
    <p:bg>
      <p:bgPr>
        <a:solidFill>
          <a:srgbClr val="1E5E8D"/>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3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5863B-284D-4CFC-85E6-03AE6B9EFE78}" type="datetimeFigureOut">
              <a:rPr lang="zh-CN" altLang="en-US" smtClean="0"/>
              <a:t>2022/7/27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8C2F8-04E7-4CDC-B056-9C50B39EBB0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9.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1.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5E8D"/>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测试操作审计的中的</a:t>
            </a:r>
            <a:r>
              <a:rPr lang="en-US" altLang="zh-CN" dirty="0" err="1">
                <a:solidFill>
                  <a:schemeClr val="tx1">
                    <a:lumMod val="65000"/>
                    <a:lumOff val="35000"/>
                  </a:schemeClr>
                </a:solidFill>
                <a:ea typeface="思源黑体 CN Heavy" panose="020B0A00000000000000" pitchFamily="34" charset="-122"/>
              </a:rPr>
              <a:t>rpc</a:t>
            </a:r>
            <a:r>
              <a:rPr lang="zh-CN" altLang="en-US" dirty="0">
                <a:solidFill>
                  <a:schemeClr val="tx1">
                    <a:lumMod val="65000"/>
                    <a:lumOff val="35000"/>
                  </a:schemeClr>
                </a:solidFill>
                <a:ea typeface="思源黑体 CN Heavy" panose="020B0A00000000000000" pitchFamily="34" charset="-122"/>
              </a:rPr>
              <a:t>接口可以正常使用</a:t>
            </a:r>
            <a:r>
              <a:rPr lang="en-US" altLang="zh-CN" dirty="0">
                <a:solidFill>
                  <a:schemeClr val="tx1">
                    <a:lumMod val="65000"/>
                    <a:lumOff val="35000"/>
                  </a:schemeClr>
                </a:solidFill>
                <a:ea typeface="思源黑体 CN Heavy" panose="020B0A00000000000000" pitchFamily="34" charset="-122"/>
              </a:rPr>
              <a:t>.</a:t>
            </a: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学习</a:t>
            </a:r>
            <a:r>
              <a:rPr lang="en-US" altLang="zh-CN" dirty="0" err="1">
                <a:solidFill>
                  <a:schemeClr val="tx1">
                    <a:lumMod val="65000"/>
                    <a:lumOff val="35000"/>
                  </a:schemeClr>
                </a:solidFill>
                <a:ea typeface="思源黑体 CN Heavy" panose="020B0A00000000000000" pitchFamily="34" charset="-122"/>
              </a:rPr>
              <a:t>grpc</a:t>
            </a:r>
            <a:r>
              <a:rPr lang="zh-CN" altLang="en-US" dirty="0">
                <a:solidFill>
                  <a:schemeClr val="tx1">
                    <a:lumMod val="65000"/>
                    <a:lumOff val="35000"/>
                  </a:schemeClr>
                </a:solidFill>
                <a:ea typeface="思源黑体 CN Heavy" panose="020B0A00000000000000" pitchFamily="34" charset="-122"/>
              </a:rPr>
              <a:t>的流式操作</a:t>
            </a: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了解</a:t>
            </a:r>
            <a:r>
              <a:rPr lang="en-US" altLang="zh-CN" dirty="0" err="1">
                <a:solidFill>
                  <a:schemeClr val="tx1">
                    <a:lumMod val="65000"/>
                    <a:lumOff val="35000"/>
                  </a:schemeClr>
                </a:solidFill>
                <a:ea typeface="思源黑体 CN Heavy" panose="020B0A00000000000000" pitchFamily="34" charset="-122"/>
              </a:rPr>
              <a:t>rpc</a:t>
            </a:r>
            <a:r>
              <a:rPr lang="zh-CN" altLang="en-US">
                <a:solidFill>
                  <a:schemeClr val="tx1">
                    <a:lumMod val="65000"/>
                    <a:lumOff val="35000"/>
                  </a:schemeClr>
                </a:solidFill>
                <a:ea typeface="思源黑体 CN Heavy" panose="020B0A00000000000000" pitchFamily="34" charset="-122"/>
              </a:rPr>
              <a:t>接口调用时的原理</a:t>
            </a: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endParaRPr lang="zh-CN" altLang="en-US"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9" name="文本框 145">
            <a:extLst>
              <a:ext uri="{FF2B5EF4-FFF2-40B4-BE49-F238E27FC236}">
                <a16:creationId xmlns:a16="http://schemas.microsoft.com/office/drawing/2014/main" id="{ACEEA871-207B-4379-82F8-E9E99F38C76C}"/>
              </a:ext>
            </a:extLst>
          </p:cNvPr>
          <p:cNvSpPr txBox="1"/>
          <p:nvPr/>
        </p:nvSpPr>
        <p:spPr>
          <a:xfrm>
            <a:off x="5661092" y="1842769"/>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学习</a:t>
            </a:r>
            <a:r>
              <a:rPr lang="en-US" altLang="zh-CN" dirty="0" err="1">
                <a:solidFill>
                  <a:schemeClr val="tx1">
                    <a:lumMod val="65000"/>
                    <a:lumOff val="35000"/>
                  </a:schemeClr>
                </a:solidFill>
                <a:ea typeface="思源黑体 CN Heavy" panose="020B0A00000000000000" pitchFamily="34" charset="-122"/>
              </a:rPr>
              <a:t>grpc</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并且测试操作审计的中的</a:t>
            </a:r>
            <a:r>
              <a:rPr lang="en-US" altLang="zh-CN" dirty="0" err="1">
                <a:solidFill>
                  <a:schemeClr val="tx1">
                    <a:lumMod val="65000"/>
                    <a:lumOff val="35000"/>
                  </a:schemeClr>
                </a:solidFill>
                <a:ea typeface="思源黑体 CN Heavy" panose="020B0A00000000000000" pitchFamily="34" charset="-122"/>
              </a:rPr>
              <a:t>rpc</a:t>
            </a:r>
            <a:r>
              <a:rPr lang="zh-CN" altLang="en-US" dirty="0">
                <a:solidFill>
                  <a:schemeClr val="tx1">
                    <a:lumMod val="65000"/>
                    <a:lumOff val="35000"/>
                  </a:schemeClr>
                </a:solidFill>
                <a:ea typeface="思源黑体 CN Heavy" panose="020B0A00000000000000" pitchFamily="34" charset="-122"/>
              </a:rPr>
              <a:t>接口可以正常使用</a:t>
            </a:r>
            <a:r>
              <a:rPr lang="en-US" altLang="zh-CN" dirty="0">
                <a:solidFill>
                  <a:schemeClr val="tx1">
                    <a:lumMod val="65000"/>
                    <a:lumOff val="35000"/>
                  </a:schemeClr>
                </a:solidFill>
                <a:ea typeface="思源黑体 CN Heavy" panose="020B0A00000000000000" pitchFamily="34" charset="-122"/>
              </a:rPr>
              <a:t>.</a:t>
            </a:r>
            <a:endParaRPr lang="zh-CN" altLang="en-US" dirty="0">
              <a:solidFill>
                <a:schemeClr val="tx1">
                  <a:lumMod val="65000"/>
                  <a:lumOff val="35000"/>
                </a:schemeClr>
              </a:solidFill>
              <a:ea typeface="思源黑体 CN Heavy" panose="020B0A00000000000000" pitchFamily="34" charset="-122"/>
            </a:endParaRPr>
          </a:p>
        </p:txBody>
      </p:sp>
    </p:spTree>
    <p:extLst>
      <p:ext uri="{BB962C8B-B14F-4D97-AF65-F5344CB8AC3E}">
        <p14:creationId xmlns:p14="http://schemas.microsoft.com/office/powerpoint/2010/main" val="32317537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par>
                          <p:cTn id="18" fill="hold">
                            <p:stCondLst>
                              <p:cond delay="1500"/>
                            </p:stCondLst>
                            <p:childTnLst>
                              <p:par>
                                <p:cTn id="19" presetID="12" presetClass="entr" presetSubtype="1"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p:tgtEl>
                                          <p:spTgt spid="9"/>
                                        </p:tgtEl>
                                        <p:attrNameLst>
                                          <p:attrName>ppt_y</p:attrName>
                                        </p:attrNameLst>
                                      </p:cBhvr>
                                      <p:tavLst>
                                        <p:tav tm="0">
                                          <p:val>
                                            <p:strVal val="#ppt_y-#ppt_h*1.125000"/>
                                          </p:val>
                                        </p:tav>
                                        <p:tav tm="100000">
                                          <p:val>
                                            <p:strVal val="#ppt_y"/>
                                          </p:val>
                                        </p:tav>
                                      </p:tavLst>
                                    </p:anim>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P spid="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4993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a:t>
            </a:r>
            <a:r>
              <a:rPr lang="zh-CN" altLang="en-US" dirty="0">
                <a:solidFill>
                  <a:schemeClr val="tx1">
                    <a:lumMod val="65000"/>
                    <a:lumOff val="35000"/>
                  </a:schemeClr>
                </a:solidFill>
                <a:ea typeface="思源黑体 CN Heavy" panose="020B0A00000000000000" pitchFamily="34" charset="-122"/>
              </a:rPr>
              <a:t>学习</a:t>
            </a:r>
            <a:r>
              <a:rPr lang="en-US" altLang="zh-CN" dirty="0">
                <a:solidFill>
                  <a:schemeClr val="tx1">
                    <a:lumMod val="65000"/>
                    <a:lumOff val="35000"/>
                  </a:schemeClr>
                </a:solidFill>
                <a:ea typeface="思源黑体 CN Heavy" panose="020B0A00000000000000" pitchFamily="34" charset="-122"/>
              </a:rPr>
              <a:t>shell</a:t>
            </a: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4993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a:t>
            </a:r>
            <a:r>
              <a:rPr lang="zh-CN" altLang="en-US" dirty="0">
                <a:solidFill>
                  <a:schemeClr val="tx1">
                    <a:lumMod val="65000"/>
                    <a:lumOff val="35000"/>
                  </a:schemeClr>
                </a:solidFill>
                <a:ea typeface="思源黑体 CN Heavy" panose="020B0A00000000000000" pitchFamily="34" charset="-122"/>
              </a:rPr>
              <a:t>学习</a:t>
            </a:r>
            <a:r>
              <a:rPr lang="en-US" altLang="zh-CN" dirty="0">
                <a:solidFill>
                  <a:schemeClr val="tx1">
                    <a:lumMod val="65000"/>
                    <a:lumOff val="35000"/>
                  </a:schemeClr>
                </a:solidFill>
                <a:ea typeface="思源黑体 CN Heavy" panose="020B0A00000000000000" pitchFamily="34" charset="-122"/>
              </a:rPr>
              <a:t>docker</a:t>
            </a: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Tree>
    <p:extLst>
      <p:ext uri="{BB962C8B-B14F-4D97-AF65-F5344CB8AC3E}">
        <p14:creationId xmlns:p14="http://schemas.microsoft.com/office/powerpoint/2010/main" val="10478751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solidFill>
                  <a:schemeClr val="bg1"/>
                </a:solidFill>
              </a:rPr>
              <a:t>lorem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solidFill>
                  <a:schemeClr val="bg1"/>
                </a:solidFill>
              </a:rPr>
              <a:t>lorem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工作分析</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工作分析</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zh-CN" altLang="en-US" dirty="0">
                <a:solidFill>
                  <a:schemeClr val="tx1">
                    <a:lumMod val="65000"/>
                    <a:lumOff val="35000"/>
                  </a:schemeClr>
                </a:solidFill>
                <a:ea typeface="思源黑体 CN Heavy" panose="020B0A00000000000000" pitchFamily="34" charset="-122"/>
              </a:rPr>
              <a:t>刚开始实现部分函数，自我感觉和简单， 但是实现的时候出现直接调用本文件夹里的函数这才意识到自己的能力与公司所需要的能力有多大的差距</a:t>
            </a:r>
            <a:r>
              <a:rPr lang="en-US" altLang="zh-CN">
                <a:solidFill>
                  <a:schemeClr val="tx1">
                    <a:lumMod val="65000"/>
                    <a:lumOff val="35000"/>
                  </a:schemeClr>
                </a:solidFill>
                <a:ea typeface="思源黑体 CN Heavy" panose="020B0A00000000000000" pitchFamily="34" charset="-122"/>
              </a:rPr>
              <a:t>. </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solidFill>
                  <a:schemeClr val="bg1"/>
                </a:solidFill>
              </a:rPr>
              <a:t>lorem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solidFill>
                  <a:schemeClr val="bg1"/>
                </a:solidFill>
              </a:rPr>
              <a:t>lorem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解决方案</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解决方案</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zh-CN" altLang="en-US" dirty="0">
                <a:solidFill>
                  <a:schemeClr val="tx1">
                    <a:lumMod val="65000"/>
                    <a:lumOff val="35000"/>
                  </a:schemeClr>
                </a:solidFill>
                <a:ea typeface="思源黑体 CN Heavy" panose="020B0A00000000000000" pitchFamily="34" charset="-122"/>
              </a:rPr>
              <a:t>初次工作实现部分函数时，直接调用函数实现参数的输入得到结果，这样会使多次被使用的函数瘫痪，导致多个程序瘫痪，应该将传入的参数通过其他已经执行过的函数返回值中取出， 并且按需组装出功能实现所需要的参数；使用代码查询</a:t>
            </a:r>
            <a:r>
              <a:rPr lang="en-US" altLang="zh-CN" dirty="0">
                <a:solidFill>
                  <a:schemeClr val="tx1">
                    <a:lumMod val="65000"/>
                    <a:lumOff val="35000"/>
                  </a:schemeClr>
                </a:solidFill>
                <a:ea typeface="思源黑体 CN Heavy" panose="020B0A00000000000000" pitchFamily="34" charset="-122"/>
              </a:rPr>
              <a:t>k8s</a:t>
            </a:r>
            <a:r>
              <a:rPr lang="zh-CN" altLang="en-US" dirty="0">
                <a:solidFill>
                  <a:schemeClr val="tx1">
                    <a:lumMod val="65000"/>
                    <a:lumOff val="35000"/>
                  </a:schemeClr>
                </a:solidFill>
                <a:ea typeface="思源黑体 CN Heavy" panose="020B0A00000000000000" pitchFamily="34" charset="-122"/>
              </a:rPr>
              <a:t>信息， 通过业余时间观看视频和书籍， 以及实现过程中遇见的问题及时请教前辈；学习业务代码的时候，自己对代码理解不透彻，语言描述不准确。</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solidFill>
                  <a:schemeClr val="bg1"/>
                </a:solidFill>
              </a:rPr>
              <a:t>lorem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solidFill>
                  <a:schemeClr val="bg1"/>
                </a:solidFill>
              </a:rPr>
              <a:t>lorem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个人总结</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个人总结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320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a:t>
            </a:r>
            <a:r>
              <a:rPr lang="zh-CN" altLang="en-US" dirty="0">
                <a:solidFill>
                  <a:schemeClr val="tx1">
                    <a:lumMod val="65000"/>
                    <a:lumOff val="35000"/>
                  </a:schemeClr>
                </a:solidFill>
                <a:ea typeface="思源黑体 CN Heavy" panose="020B0A00000000000000" pitchFamily="34" charset="-122"/>
              </a:rPr>
              <a:t>通过工作， 发现自己的思维停留在小的</a:t>
            </a:r>
            <a:r>
              <a:rPr lang="en-US" altLang="zh-CN" dirty="0">
                <a:solidFill>
                  <a:schemeClr val="tx1">
                    <a:lumMod val="65000"/>
                    <a:lumOff val="35000"/>
                  </a:schemeClr>
                </a:solidFill>
                <a:ea typeface="思源黑体 CN Heavy" panose="020B0A00000000000000" pitchFamily="34" charset="-122"/>
              </a:rPr>
              <a:t>demo</a:t>
            </a:r>
            <a:r>
              <a:rPr lang="zh-CN" altLang="en-US" dirty="0">
                <a:solidFill>
                  <a:schemeClr val="tx1">
                    <a:lumMod val="65000"/>
                    <a:lumOff val="35000"/>
                  </a:schemeClr>
                </a:solidFill>
                <a:ea typeface="思源黑体 CN Heavy" panose="020B0A00000000000000" pitchFamily="34" charset="-122"/>
              </a:rPr>
              <a:t>上， 对代码的思考不到位。</a:t>
            </a:r>
            <a:endParaRPr lang="en-US" altLang="zh-CN" dirty="0">
              <a:solidFill>
                <a:schemeClr val="tx1">
                  <a:lumMod val="65000"/>
                  <a:lumOff val="35000"/>
                </a:schemeClr>
              </a:solidFill>
              <a:ea typeface="思源黑体 CN Heavy" panose="020B0A00000000000000" pitchFamily="34" charset="-122"/>
            </a:endParaRPr>
          </a:p>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2.</a:t>
            </a:r>
            <a:r>
              <a:rPr lang="zh-CN" altLang="en-US" dirty="0">
                <a:solidFill>
                  <a:schemeClr val="tx1">
                    <a:lumMod val="65000"/>
                    <a:lumOff val="35000"/>
                  </a:schemeClr>
                </a:solidFill>
                <a:ea typeface="思源黑体 CN Heavy" panose="020B0A00000000000000" pitchFamily="34" charset="-122"/>
              </a:rPr>
              <a:t>由于知识的缺失， 在完成工作的过程中，效率比较低，遇见的问题也比较多</a:t>
            </a:r>
            <a:endParaRPr lang="en-US" altLang="zh-CN" dirty="0">
              <a:solidFill>
                <a:schemeClr val="tx1">
                  <a:lumMod val="65000"/>
                  <a:lumOff val="35000"/>
                </a:schemeClr>
              </a:solidFill>
              <a:ea typeface="思源黑体 CN Heavy" panose="020B0A00000000000000" pitchFamily="34" charset="-122"/>
            </a:endParaRPr>
          </a:p>
          <a:p>
            <a:pPr marL="0" indent="0">
              <a:buClr>
                <a:srgbClr val="C00000"/>
              </a:buClr>
              <a:buNone/>
            </a:pPr>
            <a:r>
              <a:rPr lang="en-US" dirty="0">
                <a:solidFill>
                  <a:schemeClr val="tx1">
                    <a:lumMod val="65000"/>
                    <a:lumOff val="35000"/>
                  </a:schemeClr>
                </a:solidFill>
                <a:ea typeface="思源黑体 CN Heavy" panose="020B0A00000000000000" pitchFamily="34" charset="-122"/>
              </a:rPr>
              <a:t>3. </a:t>
            </a:r>
            <a:r>
              <a:rPr lang="zh-CN" altLang="en-US" dirty="0">
                <a:solidFill>
                  <a:schemeClr val="tx1">
                    <a:lumMod val="65000"/>
                    <a:lumOff val="35000"/>
                  </a:schemeClr>
                </a:solidFill>
                <a:ea typeface="思源黑体 CN Heavy" panose="020B0A00000000000000" pitchFamily="34" charset="-122"/>
              </a:rPr>
              <a:t>工作中遇见了问题， 第一时间想到去自行百度解决问题， 不考虑时间成本，不利于工作进度的进行。</a:t>
            </a:r>
            <a:endParaRPr dirty="0">
              <a:solidFill>
                <a:schemeClr val="tx1">
                  <a:lumMod val="65000"/>
                  <a:lumOff val="35000"/>
                </a:schemeClr>
              </a:solidFill>
              <a:ea typeface="思源黑体 CN Heavy" panose="020B0A00000000000000" pitchFamily="34" charset="-122"/>
            </a:endParaRPr>
          </a:p>
          <a:p>
            <a:pPr marL="0" indent="0">
              <a:buClr>
                <a:srgbClr val="C00000"/>
              </a:buClr>
              <a:buNone/>
            </a:pPr>
            <a:r>
              <a:rPr lang="en-US" dirty="0">
                <a:solidFill>
                  <a:schemeClr val="tx1">
                    <a:lumMod val="65000"/>
                    <a:lumOff val="35000"/>
                  </a:schemeClr>
                </a:solidFill>
                <a:ea typeface="思源黑体 CN Heavy" panose="020B0A00000000000000" pitchFamily="34" charset="-122"/>
              </a:rPr>
              <a:t>4. </a:t>
            </a:r>
            <a:r>
              <a:rPr dirty="0">
                <a:solidFill>
                  <a:schemeClr val="tx1">
                    <a:lumMod val="65000"/>
                    <a:lumOff val="35000"/>
                  </a:schemeClr>
                </a:solidFill>
                <a:ea typeface="思源黑体 CN Heavy" panose="020B0A00000000000000" pitchFamily="34" charset="-122"/>
              </a:rPr>
              <a:t>个人感觉自己比较喜欢挑战,希望能在- -个大的平台或者团队里面进行工作和学习</a:t>
            </a:r>
          </a:p>
          <a:p>
            <a:pPr marL="0" indent="0">
              <a:buClr>
                <a:srgbClr val="C00000"/>
              </a:buClr>
              <a:buNone/>
            </a:pPr>
            <a:endParaRPr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solidFill>
                  <a:schemeClr val="bg1"/>
                </a:solidFill>
              </a:rPr>
              <a:t>lorem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solidFill>
                  <a:schemeClr val="bg1"/>
                </a:solidFill>
              </a:rPr>
              <a:t>lorem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工作计划</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827405" y="1391916"/>
            <a:ext cx="6943725" cy="2406650"/>
            <a:chOff x="1303" y="2418"/>
            <a:chExt cx="10935" cy="3790"/>
          </a:xfrm>
        </p:grpSpPr>
        <p:sp>
          <p:nvSpPr>
            <p:cNvPr id="3" name="PA-文本框 5"/>
            <p:cNvSpPr txBox="1">
              <a:spLocks noChangeArrowheads="1"/>
            </p:cNvSpPr>
            <p:nvPr>
              <p:custDataLst>
                <p:tags r:id="rId4"/>
              </p:custDataLst>
            </p:nvPr>
          </p:nvSpPr>
          <p:spPr bwMode="auto">
            <a:xfrm>
              <a:off x="1630" y="2418"/>
              <a:ext cx="5404" cy="2931"/>
            </a:xfrm>
            <a:prstGeom prst="rect">
              <a:avLst/>
            </a:prstGeom>
            <a:noFill/>
            <a:ln w="9525">
              <a:noFill/>
              <a:miter lim="800000"/>
            </a:ln>
          </p:spPr>
          <p:txBody>
            <a:bodyPr wrap="none">
              <a:spAutoFit/>
            </a:bodyPr>
            <a:lstStyle/>
            <a:p>
              <a:pPr algn="ctr"/>
              <a:r>
                <a:rPr lang="en-US" altLang="zh-CN" sz="11500" b="1" dirty="0">
                  <a:gradFill>
                    <a:gsLst>
                      <a:gs pos="0">
                        <a:srgbClr val="F0D58B"/>
                      </a:gs>
                      <a:gs pos="100000">
                        <a:srgbClr val="D9B44F"/>
                      </a:gs>
                    </a:gsLst>
                    <a:path path="circle"/>
                  </a:gradFill>
                  <a:ea typeface="+mj-ea"/>
                  <a:cs typeface="+mn-lt"/>
                </a:rPr>
                <a:t>2022</a:t>
              </a:r>
            </a:p>
          </p:txBody>
        </p:sp>
        <p:sp>
          <p:nvSpPr>
            <p:cNvPr id="5" name="PA_文本框 198"/>
            <p:cNvSpPr txBox="1">
              <a:spLocks noChangeArrowheads="1"/>
            </p:cNvSpPr>
            <p:nvPr>
              <p:custDataLst>
                <p:tags r:id="rId5"/>
              </p:custDataLst>
            </p:nvPr>
          </p:nvSpPr>
          <p:spPr bwMode="ltGray">
            <a:xfrm>
              <a:off x="1303" y="4917"/>
              <a:ext cx="10935" cy="1291"/>
            </a:xfrm>
            <a:prstGeom prst="rect">
              <a:avLst/>
            </a:prstGeom>
            <a:noFill/>
            <a:ln>
              <a:noFill/>
            </a:ln>
            <a:effectLst/>
          </p:spPr>
          <p:txBody>
            <a:bodyPr wrap="square" lIns="81667" tIns="40833" rIns="81667" bIns="40833">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zh-CN" altLang="en-US" sz="4800" b="1" dirty="0">
                  <a:ln w="17780" cmpd="sng">
                    <a:noFill/>
                    <a:prstDash val="solid"/>
                    <a:miter lim="800000"/>
                  </a:ln>
                  <a:solidFill>
                    <a:schemeClr val="bg2"/>
                  </a:solidFill>
                  <a:effectLst/>
                  <a:latin typeface="思源黑体 CN Medium" panose="020B0600000000000000" pitchFamily="34" charset="-122"/>
                  <a:ea typeface="思源黑体 CN Medium" panose="020B0600000000000000" pitchFamily="34" charset="-122"/>
                </a:rPr>
                <a:t>入职第一月述职报告</a:t>
              </a:r>
            </a:p>
          </p:txBody>
        </p:sp>
      </p:grpSp>
      <p:sp>
        <p:nvSpPr>
          <p:cNvPr id="2" name="PA_矩形 1"/>
          <p:cNvSpPr/>
          <p:nvPr>
            <p:custDataLst>
              <p:tags r:id="rId1"/>
            </p:custDataLst>
          </p:nvPr>
        </p:nvSpPr>
        <p:spPr>
          <a:xfrm>
            <a:off x="827405" y="3790311"/>
            <a:ext cx="7929880" cy="398780"/>
          </a:xfrm>
          <a:prstGeom prst="rect">
            <a:avLst/>
          </a:prstGeom>
        </p:spPr>
        <p:txBody>
          <a:bodyPr wrap="none">
            <a:spAutoFit/>
          </a:bodyPr>
          <a:lstStyle/>
          <a:p>
            <a:pPr algn="l"/>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自我介绍</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工作总结</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工作分析 </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解决方案</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sym typeface="+mn-ea"/>
              </a:rPr>
              <a:t> </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个人总结</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 </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工作计划</a:t>
            </a:r>
          </a:p>
        </p:txBody>
      </p:sp>
      <p:sp>
        <p:nvSpPr>
          <p:cNvPr id="4" name="PA_文本框 8"/>
          <p:cNvSpPr txBox="1"/>
          <p:nvPr>
            <p:custDataLst>
              <p:tags r:id="rId2"/>
            </p:custDataLst>
          </p:nvPr>
        </p:nvSpPr>
        <p:spPr>
          <a:xfrm>
            <a:off x="837544" y="4377170"/>
            <a:ext cx="5715799" cy="645160"/>
          </a:xfrm>
          <a:prstGeom prst="rect">
            <a:avLst/>
          </a:prstGeom>
          <a:noFill/>
          <a:effectLst/>
        </p:spPr>
        <p:txBody>
          <a:bodyPr wrap="square" rtlCol="0">
            <a:spAutoFit/>
          </a:bodyPr>
          <a:lstStyle/>
          <a:p>
            <a:r>
              <a:rPr lang="en-US" altLang="zh-CN" sz="1200" dirty="0">
                <a:solidFill>
                  <a:schemeClr val="bg1"/>
                </a:solidFill>
              </a:rPr>
              <a:t>Gray Yellow Business report PPT Gray Yellow Business report PPT Gray Yellow Business report PPT Gray Yellow Business report PPT Gray Yellow Business report PPT</a:t>
            </a:r>
            <a:endParaRPr lang="en-US" altLang="zh-CN" sz="1200" dirty="0">
              <a:solidFill>
                <a:schemeClr val="bg1"/>
              </a:solidFill>
              <a:latin typeface="思源黑体 CN Medium" panose="020B0600000000000000" pitchFamily="34" charset="-122"/>
              <a:ea typeface="思源黑体 CN Medium" panose="020B0600000000000000" pitchFamily="34" charset="-122"/>
            </a:endParaRPr>
          </a:p>
        </p:txBody>
      </p:sp>
      <p:grpSp>
        <p:nvGrpSpPr>
          <p:cNvPr id="29" name="组合 28"/>
          <p:cNvGrpSpPr/>
          <p:nvPr/>
        </p:nvGrpSpPr>
        <p:grpSpPr>
          <a:xfrm rot="10800000" flipH="1" flipV="1">
            <a:off x="951865" y="4270371"/>
            <a:ext cx="5413375" cy="121285"/>
            <a:chOff x="4185398" y="2422358"/>
            <a:chExt cx="4878392" cy="0"/>
          </a:xfrm>
        </p:grpSpPr>
        <p:cxnSp>
          <p:nvCxnSpPr>
            <p:cNvPr id="30" name="直接连接符 29"/>
            <p:cNvCxnSpPr/>
            <p:nvPr/>
          </p:nvCxnSpPr>
          <p:spPr>
            <a:xfrm>
              <a:off x="4185398" y="2422358"/>
              <a:ext cx="4637760" cy="0"/>
            </a:xfrm>
            <a:prstGeom prst="line">
              <a:avLst/>
            </a:prstGeom>
            <a:ln>
              <a:solidFill>
                <a:srgbClr val="F0D58B">
                  <a:alpha val="48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614611" y="2422358"/>
              <a:ext cx="449179" cy="0"/>
            </a:xfrm>
            <a:prstGeom prst="line">
              <a:avLst/>
            </a:prstGeom>
            <a:ln w="76200">
              <a:solidFill>
                <a:srgbClr val="F0D58B"/>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817880" y="6138545"/>
            <a:ext cx="4886325" cy="213995"/>
          </a:xfrm>
          <a:prstGeom prst="rect">
            <a:avLst/>
          </a:prstGeom>
          <a:noFill/>
        </p:spPr>
        <p:txBody>
          <a:bodyPr wrap="square" rtlCol="0">
            <a:spAutoFit/>
          </a:body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北</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京</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中</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科</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前</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沿</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科</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技</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有</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限</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公</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司</a:t>
            </a:r>
          </a:p>
        </p:txBody>
      </p:sp>
      <p:sp>
        <p:nvSpPr>
          <p:cNvPr id="11" name="PA_文本框 8"/>
          <p:cNvSpPr txBox="1"/>
          <p:nvPr>
            <p:custDataLst>
              <p:tags r:id="rId3"/>
            </p:custDataLst>
          </p:nvPr>
        </p:nvSpPr>
        <p:spPr>
          <a:xfrm>
            <a:off x="837544" y="5425440"/>
            <a:ext cx="4344055" cy="275590"/>
          </a:xfrm>
          <a:prstGeom prst="rect">
            <a:avLst/>
          </a:prstGeom>
          <a:noFill/>
          <a:effectLst/>
        </p:spPr>
        <p:txBody>
          <a:bodyPr wrap="square" rtlCol="0">
            <a:spAutoFit/>
          </a:bodyPr>
          <a:lstStyle/>
          <a:p>
            <a:r>
              <a:rPr lang="zh-CN" altLang="en-US" sz="1200" dirty="0">
                <a:solidFill>
                  <a:schemeClr val="bg1"/>
                </a:solidFill>
              </a:rPr>
              <a:t>演讲人：黄雪朋</a:t>
            </a:r>
            <a:r>
              <a:rPr lang="en-US" altLang="zh-CN" sz="1200" dirty="0">
                <a:solidFill>
                  <a:schemeClr val="bg1"/>
                </a:solidFill>
              </a:rPr>
              <a:t>                       </a:t>
            </a:r>
            <a:r>
              <a:rPr lang="zh-CN" altLang="en-US" sz="1200" dirty="0">
                <a:solidFill>
                  <a:schemeClr val="bg1"/>
                </a:solidFill>
              </a:rPr>
              <a:t>部门：产品研发部</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500"/>
                                        <p:tgtEl>
                                          <p:spTgt spid="34"/>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par>
                          <p:cTn id="15" fill="hold">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animBg="1"/>
      <p:bldP spid="4" grpId="1" animBg="1"/>
      <p:bldP spid="10" grpId="0"/>
      <p:bldP spid="10" grpId="1"/>
      <p:bldP spid="11" grpId="0" bldLvl="0" animBg="1"/>
      <p:bldP spid="11"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工作计划</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zh-CN" altLang="en-US" dirty="0">
                <a:solidFill>
                  <a:schemeClr val="tx1">
                    <a:lumMod val="65000"/>
                    <a:lumOff val="35000"/>
                  </a:schemeClr>
                </a:solidFill>
                <a:ea typeface="思源黑体 CN Heavy" panose="020B0A00000000000000" pitchFamily="34" charset="-122"/>
              </a:rPr>
              <a:t>后期的工作中思维应该从小项目向企业级的项目转变，在书写代码的过程中应该将功能与功能直接的耦合性降低。要时刻提醒自己是团队的一员，遇到问题不应该不计时间成本去解决，而是自己无法在规定的时间内解决问题， 就应该去请教前辈， 寻求解决方案，并且补充短板知识。在完成工作的业余时间补充</a:t>
            </a:r>
            <a:r>
              <a:rPr lang="en-US" altLang="zh-CN" dirty="0">
                <a:solidFill>
                  <a:schemeClr val="tx1">
                    <a:lumMod val="65000"/>
                    <a:lumOff val="35000"/>
                  </a:schemeClr>
                </a:solidFill>
                <a:ea typeface="思源黑体 CN Heavy" panose="020B0A00000000000000" pitchFamily="34" charset="-122"/>
              </a:rPr>
              <a:t>docker</a:t>
            </a:r>
            <a:r>
              <a:rPr lang="zh-CN" altLang="en-US" dirty="0">
                <a:solidFill>
                  <a:schemeClr val="tx1">
                    <a:lumMod val="65000"/>
                    <a:lumOff val="35000"/>
                  </a:schemeClr>
                </a:solidFill>
                <a:ea typeface="思源黑体 CN Heavy" panose="020B0A00000000000000" pitchFamily="34" charset="-122"/>
              </a:rPr>
              <a:t>和</a:t>
            </a:r>
            <a:r>
              <a:rPr lang="en-US" altLang="zh-CN" dirty="0">
                <a:solidFill>
                  <a:schemeClr val="tx1">
                    <a:lumMod val="65000"/>
                    <a:lumOff val="35000"/>
                  </a:schemeClr>
                </a:solidFill>
                <a:ea typeface="思源黑体 CN Heavy" panose="020B0A00000000000000" pitchFamily="34" charset="-122"/>
              </a:rPr>
              <a:t>k8s</a:t>
            </a:r>
            <a:r>
              <a:rPr lang="zh-CN" altLang="en-US" dirty="0">
                <a:solidFill>
                  <a:schemeClr val="tx1">
                    <a:lumMod val="65000"/>
                    <a:lumOff val="35000"/>
                  </a:schemeClr>
                </a:solidFill>
                <a:ea typeface="思源黑体 CN Heavy" panose="020B0A00000000000000" pitchFamily="34" charset="-122"/>
              </a:rPr>
              <a:t>方面的知识，尽可能减小差距。</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5E8D"/>
        </a:solidFill>
        <a:effectLst/>
      </p:bgPr>
    </p:bg>
    <p:spTree>
      <p:nvGrpSpPr>
        <p:cNvPr id="1" name=""/>
        <p:cNvGrpSpPr/>
        <p:nvPr/>
      </p:nvGrpSpPr>
      <p:grpSpPr>
        <a:xfrm>
          <a:off x="0" y="0"/>
          <a:ext cx="0" cy="0"/>
          <a:chOff x="0" y="0"/>
          <a:chExt cx="0" cy="0"/>
        </a:xfrm>
      </p:grpSpPr>
      <p:grpSp>
        <p:nvGrpSpPr>
          <p:cNvPr id="17" name="组合 16"/>
          <p:cNvGrpSpPr/>
          <p:nvPr/>
        </p:nvGrpSpPr>
        <p:grpSpPr>
          <a:xfrm flipV="1">
            <a:off x="4396740" y="1873885"/>
            <a:ext cx="6604000" cy="168910"/>
            <a:chOff x="4185398" y="2422358"/>
            <a:chExt cx="4878392" cy="0"/>
          </a:xfrm>
        </p:grpSpPr>
        <p:cxnSp>
          <p:nvCxnSpPr>
            <p:cNvPr id="13" name="直接连接符 12"/>
            <p:cNvCxnSpPr/>
            <p:nvPr/>
          </p:nvCxnSpPr>
          <p:spPr>
            <a:xfrm>
              <a:off x="4185398" y="2422358"/>
              <a:ext cx="4637760" cy="0"/>
            </a:xfrm>
            <a:prstGeom prst="line">
              <a:avLst/>
            </a:prstGeom>
            <a:ln>
              <a:solidFill>
                <a:srgbClr val="F0D58B">
                  <a:alpha val="48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14611" y="2422358"/>
              <a:ext cx="449179" cy="0"/>
            </a:xfrm>
            <a:prstGeom prst="line">
              <a:avLst/>
            </a:prstGeom>
            <a:ln w="76200">
              <a:solidFill>
                <a:srgbClr val="F0D58B"/>
              </a:solidFill>
            </a:ln>
          </p:spPr>
          <p:style>
            <a:lnRef idx="1">
              <a:schemeClr val="accent1"/>
            </a:lnRef>
            <a:fillRef idx="0">
              <a:schemeClr val="accent1"/>
            </a:fillRef>
            <a:effectRef idx="0">
              <a:schemeClr val="accent1"/>
            </a:effectRef>
            <a:fontRef idx="minor">
              <a:schemeClr val="tx1"/>
            </a:fontRef>
          </p:style>
        </p:cxnSp>
      </p:grpSp>
      <p:sp>
        <p:nvSpPr>
          <p:cNvPr id="5" name="PA-文本框 5"/>
          <p:cNvSpPr txBox="1">
            <a:spLocks noChangeArrowheads="1"/>
          </p:cNvSpPr>
          <p:nvPr>
            <p:custDataLst>
              <p:tags r:id="rId1"/>
            </p:custDataLst>
          </p:nvPr>
        </p:nvSpPr>
        <p:spPr bwMode="auto">
          <a:xfrm>
            <a:off x="4639329" y="560730"/>
            <a:ext cx="5769610" cy="1322070"/>
          </a:xfrm>
          <a:prstGeom prst="rect">
            <a:avLst/>
          </a:prstGeom>
          <a:noFill/>
          <a:ln w="9525">
            <a:noFill/>
            <a:miter lim="800000"/>
          </a:ln>
        </p:spPr>
        <p:txBody>
          <a:bodyPr wrap="none">
            <a:spAutoFit/>
          </a:bodyPr>
          <a:lstStyle/>
          <a:p>
            <a:pPr algn="ctr"/>
            <a:r>
              <a:rPr lang="en-US" altLang="zh-CN" sz="8000" b="1" dirty="0">
                <a:gradFill>
                  <a:gsLst>
                    <a:gs pos="0">
                      <a:srgbClr val="F0D58B"/>
                    </a:gs>
                    <a:gs pos="100000">
                      <a:srgbClr val="D9B44F"/>
                    </a:gs>
                  </a:gsLst>
                  <a:path path="circle"/>
                </a:gradFill>
                <a:latin typeface="Arial" panose="020B0604020202020204" pitchFamily="34" charset="0"/>
                <a:ea typeface="+mj-ea"/>
                <a:cs typeface="Arial" panose="020B0604020202020204" pitchFamily="34" charset="0"/>
              </a:rPr>
              <a:t>CONTENTS</a:t>
            </a:r>
          </a:p>
        </p:txBody>
      </p:sp>
      <p:grpSp>
        <p:nvGrpSpPr>
          <p:cNvPr id="7" name="组合 6"/>
          <p:cNvGrpSpPr/>
          <p:nvPr/>
        </p:nvGrpSpPr>
        <p:grpSpPr>
          <a:xfrm>
            <a:off x="5919470" y="2593975"/>
            <a:ext cx="4405630" cy="523875"/>
            <a:chOff x="9322" y="4730"/>
            <a:chExt cx="6938" cy="825"/>
          </a:xfrm>
        </p:grpSpPr>
        <p:grpSp>
          <p:nvGrpSpPr>
            <p:cNvPr id="72" name="组合 71"/>
            <p:cNvGrpSpPr/>
            <p:nvPr/>
          </p:nvGrpSpPr>
          <p:grpSpPr>
            <a:xfrm>
              <a:off x="9592" y="4730"/>
              <a:ext cx="6668" cy="825"/>
              <a:chOff x="6491196" y="3122335"/>
              <a:chExt cx="4234354" cy="523220"/>
            </a:xfrm>
          </p:grpSpPr>
          <p:sp>
            <p:nvSpPr>
              <p:cNvPr id="20" name="文本框 19"/>
              <p:cNvSpPr txBox="1"/>
              <p:nvPr/>
            </p:nvSpPr>
            <p:spPr>
              <a:xfrm>
                <a:off x="7183950" y="3182745"/>
                <a:ext cx="3541600" cy="398281"/>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自我介绍</a:t>
                </a:r>
              </a:p>
            </p:txBody>
          </p:sp>
          <p:sp>
            <p:nvSpPr>
              <p:cNvPr id="19" name="文本框 18"/>
              <p:cNvSpPr txBox="1"/>
              <p:nvPr/>
            </p:nvSpPr>
            <p:spPr>
              <a:xfrm>
                <a:off x="6491196" y="3122335"/>
                <a:ext cx="734430" cy="523220"/>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1</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27" name="图片 26" descr="图片2"/>
            <p:cNvPicPr>
              <a:picLocks noChangeAspect="1"/>
            </p:cNvPicPr>
            <p:nvPr/>
          </p:nvPicPr>
          <p:blipFill>
            <a:blip r:embed="rId4"/>
            <a:stretch>
              <a:fillRect/>
            </a:stretch>
          </p:blipFill>
          <p:spPr>
            <a:xfrm>
              <a:off x="9322" y="4916"/>
              <a:ext cx="539" cy="446"/>
            </a:xfrm>
            <a:prstGeom prst="rect">
              <a:avLst/>
            </a:prstGeom>
          </p:spPr>
        </p:pic>
      </p:grpSp>
      <p:grpSp>
        <p:nvGrpSpPr>
          <p:cNvPr id="9" name="组合 8"/>
          <p:cNvGrpSpPr/>
          <p:nvPr/>
        </p:nvGrpSpPr>
        <p:grpSpPr>
          <a:xfrm>
            <a:off x="5925185" y="3206744"/>
            <a:ext cx="4399915" cy="522605"/>
            <a:chOff x="9331" y="6054"/>
            <a:chExt cx="6929" cy="823"/>
          </a:xfrm>
        </p:grpSpPr>
        <p:grpSp>
          <p:nvGrpSpPr>
            <p:cNvPr id="8" name="组合 7"/>
            <p:cNvGrpSpPr/>
            <p:nvPr/>
          </p:nvGrpSpPr>
          <p:grpSpPr>
            <a:xfrm>
              <a:off x="9592" y="6054"/>
              <a:ext cx="6668" cy="823"/>
              <a:chOff x="6491196" y="3122335"/>
              <a:chExt cx="4234354" cy="521970"/>
            </a:xfrm>
          </p:grpSpPr>
          <p:sp>
            <p:nvSpPr>
              <p:cNvPr id="14" name="文本框 13"/>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工作总结</a:t>
                </a:r>
              </a:p>
            </p:txBody>
          </p:sp>
          <p:sp>
            <p:nvSpPr>
              <p:cNvPr id="21" name="文本框 20"/>
              <p:cNvSpPr txBox="1"/>
              <p:nvPr/>
            </p:nvSpPr>
            <p:spPr>
              <a:xfrm>
                <a:off x="6491196" y="3122335"/>
                <a:ext cx="734430" cy="521970"/>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2</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28" name="图片 27" descr="图片2"/>
            <p:cNvPicPr>
              <a:picLocks noChangeAspect="1"/>
            </p:cNvPicPr>
            <p:nvPr/>
          </p:nvPicPr>
          <p:blipFill>
            <a:blip r:embed="rId4"/>
            <a:stretch>
              <a:fillRect/>
            </a:stretch>
          </p:blipFill>
          <p:spPr>
            <a:xfrm>
              <a:off x="9331" y="6268"/>
              <a:ext cx="539" cy="446"/>
            </a:xfrm>
            <a:prstGeom prst="rect">
              <a:avLst/>
            </a:prstGeom>
          </p:spPr>
        </p:pic>
      </p:grpSp>
      <p:grpSp>
        <p:nvGrpSpPr>
          <p:cNvPr id="10" name="组合 9"/>
          <p:cNvGrpSpPr/>
          <p:nvPr/>
        </p:nvGrpSpPr>
        <p:grpSpPr>
          <a:xfrm>
            <a:off x="5919470" y="3872853"/>
            <a:ext cx="4405630" cy="521970"/>
            <a:chOff x="9322" y="7389"/>
            <a:chExt cx="6938" cy="822"/>
          </a:xfrm>
        </p:grpSpPr>
        <p:grpSp>
          <p:nvGrpSpPr>
            <p:cNvPr id="22" name="组合 21"/>
            <p:cNvGrpSpPr/>
            <p:nvPr/>
          </p:nvGrpSpPr>
          <p:grpSpPr>
            <a:xfrm>
              <a:off x="9592" y="7389"/>
              <a:ext cx="6668" cy="822"/>
              <a:chOff x="6491196" y="3122335"/>
              <a:chExt cx="4234354" cy="521336"/>
            </a:xfrm>
          </p:grpSpPr>
          <p:sp>
            <p:nvSpPr>
              <p:cNvPr id="24" name="文本框 23"/>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工作分析</a:t>
                </a:r>
              </a:p>
            </p:txBody>
          </p:sp>
          <p:sp>
            <p:nvSpPr>
              <p:cNvPr id="26" name="文本框 25"/>
              <p:cNvSpPr txBox="1"/>
              <p:nvPr/>
            </p:nvSpPr>
            <p:spPr>
              <a:xfrm>
                <a:off x="6491196" y="3122335"/>
                <a:ext cx="734430" cy="521336"/>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3</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29" name="图片 28" descr="图片2"/>
            <p:cNvPicPr>
              <a:picLocks noChangeAspect="1"/>
            </p:cNvPicPr>
            <p:nvPr/>
          </p:nvPicPr>
          <p:blipFill>
            <a:blip r:embed="rId4"/>
            <a:stretch>
              <a:fillRect/>
            </a:stretch>
          </p:blipFill>
          <p:spPr>
            <a:xfrm>
              <a:off x="9322" y="7575"/>
              <a:ext cx="539" cy="446"/>
            </a:xfrm>
            <a:prstGeom prst="rect">
              <a:avLst/>
            </a:prstGeom>
          </p:spPr>
        </p:pic>
      </p:grpSp>
      <p:grpSp>
        <p:nvGrpSpPr>
          <p:cNvPr id="34" name="组合 33"/>
          <p:cNvGrpSpPr/>
          <p:nvPr/>
        </p:nvGrpSpPr>
        <p:grpSpPr>
          <a:xfrm flipH="1" flipV="1">
            <a:off x="4962525" y="6037246"/>
            <a:ext cx="7230110" cy="260016"/>
            <a:chOff x="4185398" y="2422358"/>
            <a:chExt cx="4878392" cy="0"/>
          </a:xfrm>
        </p:grpSpPr>
        <p:cxnSp>
          <p:nvCxnSpPr>
            <p:cNvPr id="35" name="直接连接符 34"/>
            <p:cNvCxnSpPr/>
            <p:nvPr/>
          </p:nvCxnSpPr>
          <p:spPr>
            <a:xfrm>
              <a:off x="4185398" y="2422358"/>
              <a:ext cx="4637760" cy="0"/>
            </a:xfrm>
            <a:prstGeom prst="line">
              <a:avLst/>
            </a:prstGeom>
            <a:ln>
              <a:solidFill>
                <a:srgbClr val="F0D58B">
                  <a:alpha val="48000"/>
                </a:srgb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614611" y="2422358"/>
              <a:ext cx="449179" cy="0"/>
            </a:xfrm>
            <a:prstGeom prst="line">
              <a:avLst/>
            </a:prstGeom>
            <a:ln w="76200">
              <a:solidFill>
                <a:srgbClr val="F0D58B"/>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5919470" y="4520547"/>
            <a:ext cx="4405630" cy="521970"/>
            <a:chOff x="9322" y="7389"/>
            <a:chExt cx="6938" cy="822"/>
          </a:xfrm>
        </p:grpSpPr>
        <p:grpSp>
          <p:nvGrpSpPr>
            <p:cNvPr id="30" name="组合 29"/>
            <p:cNvGrpSpPr/>
            <p:nvPr/>
          </p:nvGrpSpPr>
          <p:grpSpPr>
            <a:xfrm>
              <a:off x="9592" y="7389"/>
              <a:ext cx="6668" cy="822"/>
              <a:chOff x="6491196" y="3122335"/>
              <a:chExt cx="4234354" cy="521336"/>
            </a:xfrm>
          </p:grpSpPr>
          <p:sp>
            <p:nvSpPr>
              <p:cNvPr id="32" name="文本框 31"/>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解决方案</a:t>
                </a:r>
              </a:p>
            </p:txBody>
          </p:sp>
          <p:sp>
            <p:nvSpPr>
              <p:cNvPr id="33" name="文本框 32"/>
              <p:cNvSpPr txBox="1"/>
              <p:nvPr/>
            </p:nvSpPr>
            <p:spPr>
              <a:xfrm>
                <a:off x="6491196" y="3122335"/>
                <a:ext cx="734430" cy="521336"/>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4</a:t>
                </a:r>
              </a:p>
            </p:txBody>
          </p:sp>
        </p:grpSp>
        <p:pic>
          <p:nvPicPr>
            <p:cNvPr id="31" name="图片 30" descr="图片2"/>
            <p:cNvPicPr>
              <a:picLocks noChangeAspect="1"/>
            </p:cNvPicPr>
            <p:nvPr/>
          </p:nvPicPr>
          <p:blipFill>
            <a:blip r:embed="rId4"/>
            <a:stretch>
              <a:fillRect/>
            </a:stretch>
          </p:blipFill>
          <p:spPr>
            <a:xfrm>
              <a:off x="9322" y="7575"/>
              <a:ext cx="539" cy="446"/>
            </a:xfrm>
            <a:prstGeom prst="rect">
              <a:avLst/>
            </a:prstGeom>
          </p:spPr>
        </p:pic>
      </p:grpSp>
      <p:grpSp>
        <p:nvGrpSpPr>
          <p:cNvPr id="37" name="组合 36"/>
          <p:cNvGrpSpPr/>
          <p:nvPr/>
        </p:nvGrpSpPr>
        <p:grpSpPr>
          <a:xfrm>
            <a:off x="5919470" y="5088233"/>
            <a:ext cx="4405630" cy="521970"/>
            <a:chOff x="9322" y="7389"/>
            <a:chExt cx="6938" cy="822"/>
          </a:xfrm>
        </p:grpSpPr>
        <p:grpSp>
          <p:nvGrpSpPr>
            <p:cNvPr id="38" name="组合 37"/>
            <p:cNvGrpSpPr/>
            <p:nvPr/>
          </p:nvGrpSpPr>
          <p:grpSpPr>
            <a:xfrm>
              <a:off x="9592" y="7389"/>
              <a:ext cx="6668" cy="822"/>
              <a:chOff x="6491196" y="3122335"/>
              <a:chExt cx="4234354" cy="521336"/>
            </a:xfrm>
          </p:grpSpPr>
          <p:sp>
            <p:nvSpPr>
              <p:cNvPr id="40" name="文本框 39"/>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个人总结</a:t>
                </a:r>
              </a:p>
            </p:txBody>
          </p:sp>
          <p:sp>
            <p:nvSpPr>
              <p:cNvPr id="41" name="文本框 40"/>
              <p:cNvSpPr txBox="1"/>
              <p:nvPr/>
            </p:nvSpPr>
            <p:spPr>
              <a:xfrm>
                <a:off x="6491196" y="3122335"/>
                <a:ext cx="734430" cy="521336"/>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5</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39" name="图片 38" descr="图片2"/>
            <p:cNvPicPr>
              <a:picLocks noChangeAspect="1"/>
            </p:cNvPicPr>
            <p:nvPr/>
          </p:nvPicPr>
          <p:blipFill>
            <a:blip r:embed="rId4"/>
            <a:stretch>
              <a:fillRect/>
            </a:stretch>
          </p:blipFill>
          <p:spPr>
            <a:xfrm>
              <a:off x="9322" y="7575"/>
              <a:ext cx="539" cy="446"/>
            </a:xfrm>
            <a:prstGeom prst="rect">
              <a:avLst/>
            </a:prstGeom>
          </p:spPr>
        </p:pic>
      </p:grpSp>
      <p:grpSp>
        <p:nvGrpSpPr>
          <p:cNvPr id="2" name="组合 1"/>
          <p:cNvGrpSpPr/>
          <p:nvPr/>
        </p:nvGrpSpPr>
        <p:grpSpPr>
          <a:xfrm>
            <a:off x="5948680" y="5721963"/>
            <a:ext cx="4405630" cy="522605"/>
            <a:chOff x="9322" y="7389"/>
            <a:chExt cx="6938" cy="823"/>
          </a:xfrm>
        </p:grpSpPr>
        <p:grpSp>
          <p:nvGrpSpPr>
            <p:cNvPr id="3" name="组合 2"/>
            <p:cNvGrpSpPr/>
            <p:nvPr/>
          </p:nvGrpSpPr>
          <p:grpSpPr>
            <a:xfrm>
              <a:off x="9592" y="7389"/>
              <a:ext cx="6668" cy="823"/>
              <a:chOff x="6491196" y="3122335"/>
              <a:chExt cx="4234354" cy="521970"/>
            </a:xfrm>
          </p:grpSpPr>
          <p:sp>
            <p:nvSpPr>
              <p:cNvPr id="4" name="文本框 3"/>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工作计划</a:t>
                </a:r>
              </a:p>
            </p:txBody>
          </p:sp>
          <p:sp>
            <p:nvSpPr>
              <p:cNvPr id="6" name="文本框 5"/>
              <p:cNvSpPr txBox="1"/>
              <p:nvPr/>
            </p:nvSpPr>
            <p:spPr>
              <a:xfrm>
                <a:off x="6491196" y="3122335"/>
                <a:ext cx="734430" cy="521970"/>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6</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11" name="图片 10" descr="图片2"/>
            <p:cNvPicPr>
              <a:picLocks noChangeAspect="1"/>
            </p:cNvPicPr>
            <p:nvPr/>
          </p:nvPicPr>
          <p:blipFill>
            <a:blip r:embed="rId4"/>
            <a:stretch>
              <a:fillRect/>
            </a:stretch>
          </p:blipFill>
          <p:spPr>
            <a:xfrm>
              <a:off x="9322" y="7575"/>
              <a:ext cx="539" cy="446"/>
            </a:xfrm>
            <a:prstGeom prst="rect">
              <a:avLst/>
            </a:prstGeom>
          </p:spPr>
        </p:pic>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1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125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2"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50" fill="hold"/>
                                        <p:tgtEl>
                                          <p:spTgt spid="9"/>
                                        </p:tgtEl>
                                        <p:attrNameLst>
                                          <p:attrName>ppt_x</p:attrName>
                                        </p:attrNameLst>
                                      </p:cBhvr>
                                      <p:tavLst>
                                        <p:tav tm="0">
                                          <p:val>
                                            <p:strVal val="1+#ppt_w/2"/>
                                          </p:val>
                                        </p:tav>
                                        <p:tav tm="100000">
                                          <p:val>
                                            <p:strVal val="#ppt_x"/>
                                          </p:val>
                                        </p:tav>
                                      </p:tavLst>
                                    </p:anim>
                                    <p:anim calcmode="lin" valueType="num">
                                      <p:cBhvr additive="base">
                                        <p:cTn id="25" dur="55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6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50" fill="hold"/>
                                        <p:tgtEl>
                                          <p:spTgt spid="10"/>
                                        </p:tgtEl>
                                        <p:attrNameLst>
                                          <p:attrName>ppt_x</p:attrName>
                                        </p:attrNameLst>
                                      </p:cBhvr>
                                      <p:tavLst>
                                        <p:tav tm="0">
                                          <p:val>
                                            <p:strVal val="1+#ppt_w/2"/>
                                          </p:val>
                                        </p:tav>
                                        <p:tav tm="100000">
                                          <p:val>
                                            <p:strVal val="#ppt_x"/>
                                          </p:val>
                                        </p:tav>
                                      </p:tavLst>
                                    </p:anim>
                                    <p:anim calcmode="lin" valueType="num">
                                      <p:cBhvr additive="base">
                                        <p:cTn id="29" dur="550" fill="hold"/>
                                        <p:tgtEl>
                                          <p:spTgt spid="10"/>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80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50" fill="hold"/>
                                        <p:tgtEl>
                                          <p:spTgt spid="25"/>
                                        </p:tgtEl>
                                        <p:attrNameLst>
                                          <p:attrName>ppt_x</p:attrName>
                                        </p:attrNameLst>
                                      </p:cBhvr>
                                      <p:tavLst>
                                        <p:tav tm="0">
                                          <p:val>
                                            <p:strVal val="1+#ppt_w/2"/>
                                          </p:val>
                                        </p:tav>
                                        <p:tav tm="100000">
                                          <p:val>
                                            <p:strVal val="#ppt_x"/>
                                          </p:val>
                                        </p:tav>
                                      </p:tavLst>
                                    </p:anim>
                                    <p:anim calcmode="lin" valueType="num">
                                      <p:cBhvr additive="base">
                                        <p:cTn id="33" dur="550" fill="hold"/>
                                        <p:tgtEl>
                                          <p:spTgt spid="25"/>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100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50" fill="hold"/>
                                        <p:tgtEl>
                                          <p:spTgt spid="37"/>
                                        </p:tgtEl>
                                        <p:attrNameLst>
                                          <p:attrName>ppt_x</p:attrName>
                                        </p:attrNameLst>
                                      </p:cBhvr>
                                      <p:tavLst>
                                        <p:tav tm="0">
                                          <p:val>
                                            <p:strVal val="1+#ppt_w/2"/>
                                          </p:val>
                                        </p:tav>
                                        <p:tav tm="100000">
                                          <p:val>
                                            <p:strVal val="#ppt_x"/>
                                          </p:val>
                                        </p:tav>
                                      </p:tavLst>
                                    </p:anim>
                                    <p:anim calcmode="lin" valueType="num">
                                      <p:cBhvr additive="base">
                                        <p:cTn id="37" dur="550" fill="hold"/>
                                        <p:tgtEl>
                                          <p:spTgt spid="37"/>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100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50" fill="hold"/>
                                        <p:tgtEl>
                                          <p:spTgt spid="2"/>
                                        </p:tgtEl>
                                        <p:attrNameLst>
                                          <p:attrName>ppt_x</p:attrName>
                                        </p:attrNameLst>
                                      </p:cBhvr>
                                      <p:tavLst>
                                        <p:tav tm="0">
                                          <p:val>
                                            <p:strVal val="1+#ppt_w/2"/>
                                          </p:val>
                                        </p:tav>
                                        <p:tav tm="100000">
                                          <p:val>
                                            <p:strVal val="#ppt_x"/>
                                          </p:val>
                                        </p:tav>
                                      </p:tavLst>
                                    </p:anim>
                                    <p:anim calcmode="lin" valueType="num">
                                      <p:cBhvr additive="base">
                                        <p:cTn id="41" dur="5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5E8D"/>
        </a:solidFill>
        <a:effectLst/>
      </p:bgPr>
    </p:bg>
    <p:spTree>
      <p:nvGrpSpPr>
        <p:cNvPr id="1" name=""/>
        <p:cNvGrpSpPr/>
        <p:nvPr/>
      </p:nvGrpSpPr>
      <p:grpSpPr>
        <a:xfrm>
          <a:off x="0" y="0"/>
          <a:ext cx="0" cy="0"/>
          <a:chOff x="0" y="0"/>
          <a:chExt cx="0" cy="0"/>
        </a:xfrm>
      </p:grpSpPr>
      <p:sp>
        <p:nvSpPr>
          <p:cNvPr id="3"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t>lorem ipsum dolor </a:t>
            </a:r>
            <a:r>
              <a:rPr lang="en-US" altLang="zh-CN" sz="1000" dirty="0" err="1"/>
              <a:t>sitlorem</a:t>
            </a:r>
            <a:r>
              <a:rPr lang="en-US" altLang="zh-CN" sz="1000" dirty="0"/>
              <a:t> ipsum dolor </a:t>
            </a:r>
            <a:r>
              <a:rPr lang="en-US" altLang="zh-CN" sz="1000" dirty="0" err="1"/>
              <a:t>sitlorem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sitlorem</a:t>
            </a:r>
            <a:r>
              <a:rPr lang="en-US" altLang="zh-CN" sz="1000" dirty="0"/>
              <a:t> ipsum dolor </a:t>
            </a:r>
            <a:r>
              <a:rPr lang="en-US" altLang="zh-CN" sz="1000" dirty="0" err="1"/>
              <a:t>sitlorem</a:t>
            </a:r>
            <a:r>
              <a:rPr lang="en-US" altLang="zh-CN" sz="1000" dirty="0"/>
              <a:t> ipsum dolor sit</a:t>
            </a:r>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t>lorem ipsum dolor sit</a:t>
            </a:r>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自我介绍</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5804" y="0"/>
            <a:ext cx="6147151" cy="6858000"/>
          </a:xfrm>
          <a:prstGeom prst="rect">
            <a:avLst/>
          </a:prstGeom>
        </p:spPr>
      </p:pic>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8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5"/>
                                            </p:tgtEl>
                                            <p:attrNameLst>
                                              <p:attrName>ppt_y</p:attrName>
                                            </p:attrNameLst>
                                          </p:cBhvr>
                                          <p:tavLst>
                                            <p:tav tm="0">
                                              <p:val>
                                                <p:strVal val="#ppt_y"/>
                                              </p:val>
                                            </p:tav>
                                            <p:tav tm="100000">
                                              <p:val>
                                                <p:strVal val="#ppt_y"/>
                                              </p:val>
                                            </p:tav>
                                          </p:tavLst>
                                        </p:anim>
                                        <p:anim calcmode="lin" valueType="num">
                                          <p:cBhvr>
                                            <p:cTn id="13"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5"/>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5"/>
                                            </p:tgtEl>
                                            <p:attrNameLst>
                                              <p:attrName>ppt_y</p:attrName>
                                            </p:attrNameLst>
                                          </p:cBhvr>
                                          <p:tavLst>
                                            <p:tav tm="0">
                                              <p:val>
                                                <p:strVal val="#ppt_y"/>
                                              </p:val>
                                            </p:tav>
                                            <p:tav tm="100000">
                                              <p:val>
                                                <p:strVal val="#ppt_y"/>
                                              </p:val>
                                            </p:tav>
                                          </p:tavLst>
                                        </p:anim>
                                        <p:anim calcmode="lin" valueType="num">
                                          <p:cBhvr>
                                            <p:cTn id="13"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5"/>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自我介绍</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zh-CN" altLang="en-US" dirty="0">
                <a:solidFill>
                  <a:schemeClr val="tx1">
                    <a:lumMod val="65000"/>
                    <a:lumOff val="35000"/>
                  </a:schemeClr>
                </a:solidFill>
                <a:ea typeface="思源黑体 CN Heavy" panose="020B0A00000000000000" pitchFamily="34" charset="-122"/>
              </a:rPr>
              <a:t>我叫黄雪朋</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今年</a:t>
            </a:r>
            <a:r>
              <a:rPr lang="en-US" altLang="zh-CN" dirty="0">
                <a:solidFill>
                  <a:schemeClr val="tx1">
                    <a:lumMod val="65000"/>
                    <a:lumOff val="35000"/>
                  </a:schemeClr>
                </a:solidFill>
                <a:ea typeface="思源黑体 CN Heavy" panose="020B0A00000000000000" pitchFamily="34" charset="-122"/>
              </a:rPr>
              <a:t>21</a:t>
            </a:r>
            <a:r>
              <a:rPr lang="zh-CN" altLang="en-US" dirty="0">
                <a:solidFill>
                  <a:schemeClr val="tx1">
                    <a:lumMod val="65000"/>
                    <a:lumOff val="35000"/>
                  </a:schemeClr>
                </a:solidFill>
                <a:ea typeface="思源黑体 CN Heavy" panose="020B0A00000000000000" pitchFamily="34" charset="-122"/>
              </a:rPr>
              <a:t>岁</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软件工程专业</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于</a:t>
            </a:r>
            <a:r>
              <a:rPr lang="en-US" altLang="zh-CN" dirty="0">
                <a:solidFill>
                  <a:schemeClr val="tx1">
                    <a:lumMod val="65000"/>
                    <a:lumOff val="35000"/>
                  </a:schemeClr>
                </a:solidFill>
                <a:ea typeface="思源黑体 CN Heavy" panose="020B0A00000000000000" pitchFamily="34" charset="-122"/>
              </a:rPr>
              <a:t>6</a:t>
            </a:r>
            <a:r>
              <a:rPr lang="zh-CN" altLang="en-US" dirty="0">
                <a:solidFill>
                  <a:schemeClr val="tx1">
                    <a:lumMod val="65000"/>
                    <a:lumOff val="35000"/>
                  </a:schemeClr>
                </a:solidFill>
                <a:ea typeface="思源黑体 CN Heavy" panose="020B0A00000000000000" pitchFamily="34" charset="-122"/>
              </a:rPr>
              <a:t>月</a:t>
            </a:r>
            <a:r>
              <a:rPr lang="en-US" altLang="zh-CN" dirty="0">
                <a:solidFill>
                  <a:schemeClr val="tx1">
                    <a:lumMod val="65000"/>
                    <a:lumOff val="35000"/>
                  </a:schemeClr>
                </a:solidFill>
                <a:ea typeface="思源黑体 CN Heavy" panose="020B0A00000000000000" pitchFamily="34" charset="-122"/>
              </a:rPr>
              <a:t>13</a:t>
            </a:r>
            <a:r>
              <a:rPr lang="zh-CN" altLang="en-US" dirty="0">
                <a:solidFill>
                  <a:schemeClr val="tx1">
                    <a:lumMod val="65000"/>
                    <a:lumOff val="35000"/>
                  </a:schemeClr>
                </a:solidFill>
                <a:ea typeface="思源黑体 CN Heavy" panose="020B0A00000000000000" pitchFamily="34" charset="-122"/>
              </a:rPr>
              <a:t>日来中科前沿</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现任</a:t>
            </a:r>
            <a:r>
              <a:rPr lang="en-US" altLang="zh-CN" dirty="0">
                <a:solidFill>
                  <a:schemeClr val="tx1">
                    <a:lumMod val="65000"/>
                    <a:lumOff val="35000"/>
                  </a:schemeClr>
                </a:solidFill>
                <a:ea typeface="思源黑体 CN Heavy" panose="020B0A00000000000000" pitchFamily="34" charset="-122"/>
              </a:rPr>
              <a:t>golang</a:t>
            </a:r>
            <a:r>
              <a:rPr lang="zh-CN" altLang="en-US" dirty="0">
                <a:solidFill>
                  <a:schemeClr val="tx1">
                    <a:lumMod val="65000"/>
                    <a:lumOff val="35000"/>
                  </a:schemeClr>
                </a:solidFill>
                <a:ea typeface="思源黑体 CN Heavy" panose="020B0A00000000000000" pitchFamily="34" charset="-122"/>
              </a:rPr>
              <a:t>实习生</a:t>
            </a:r>
            <a:r>
              <a:rPr lang="en-US" altLang="zh-CN" dirty="0">
                <a:solidFill>
                  <a:schemeClr val="tx1">
                    <a:lumMod val="65000"/>
                    <a:lumOff val="35000"/>
                  </a:schemeClr>
                </a:solidFill>
                <a:ea typeface="思源黑体 CN Heavy" panose="020B0A00000000000000" pitchFamily="34" charset="-122"/>
              </a:rPr>
              <a:t>.</a:t>
            </a: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t>lorem ipsum dolor </a:t>
            </a:r>
            <a:r>
              <a:rPr lang="en-US" altLang="zh-CN" sz="1000" dirty="0" err="1"/>
              <a:t>sitlorem</a:t>
            </a:r>
            <a:r>
              <a:rPr lang="en-US" altLang="zh-CN" sz="1000" dirty="0"/>
              <a:t> ipsum dolor </a:t>
            </a:r>
            <a:r>
              <a:rPr lang="en-US" altLang="zh-CN" sz="1000" dirty="0" err="1"/>
              <a:t>sitlorem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sitlorem</a:t>
            </a:r>
            <a:r>
              <a:rPr lang="en-US" altLang="zh-CN" sz="1000" dirty="0"/>
              <a:t> ipsum dolor </a:t>
            </a:r>
            <a:r>
              <a:rPr lang="en-US" altLang="zh-CN" sz="1000" dirty="0" err="1"/>
              <a:t>sitlorem</a:t>
            </a:r>
            <a:r>
              <a:rPr lang="en-US" altLang="zh-CN" sz="1000" dirty="0"/>
              <a:t> ipsum dolor sit</a:t>
            </a:r>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t>lorem ipsum dolor sit</a:t>
            </a:r>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工作总结</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完成软件设计文档</a:t>
            </a: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了解总体功能</a:t>
            </a:r>
            <a:endParaRPr lang="en-US" altLang="zh-CN" dirty="0">
              <a:solidFill>
                <a:schemeClr val="tx1">
                  <a:lumMod val="65000"/>
                  <a:lumOff val="35000"/>
                </a:schemeClr>
              </a:solidFill>
              <a:ea typeface="思源黑体 CN Heavy" panose="020B0A00000000000000" pitchFamily="34" charset="-122"/>
            </a:endParaRP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对软件段的增删改查</a:t>
            </a:r>
            <a:endParaRPr lang="en-US" altLang="zh-CN" dirty="0">
              <a:solidFill>
                <a:schemeClr val="tx1">
                  <a:lumMod val="65000"/>
                  <a:lumOff val="35000"/>
                </a:schemeClr>
              </a:solidFill>
              <a:ea typeface="思源黑体 CN Heavy" panose="020B0A00000000000000" pitchFamily="34" charset="-122"/>
            </a:endParaRP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对软件段的安装</a:t>
            </a:r>
            <a:r>
              <a:rPr lang="en-US" altLang="zh-CN" dirty="0">
                <a:solidFill>
                  <a:schemeClr val="tx1">
                    <a:lumMod val="65000"/>
                    <a:lumOff val="35000"/>
                  </a:schemeClr>
                </a:solidFill>
                <a:ea typeface="思源黑体 CN Heavy" panose="020B0A00000000000000" pitchFamily="34" charset="-122"/>
              </a:rPr>
              <a:t>/</a:t>
            </a:r>
            <a:r>
              <a:rPr lang="zh-CN" altLang="en-US" dirty="0">
                <a:solidFill>
                  <a:schemeClr val="tx1">
                    <a:lumMod val="65000"/>
                    <a:lumOff val="35000"/>
                  </a:schemeClr>
                </a:solidFill>
                <a:ea typeface="思源黑体 CN Heavy" panose="020B0A00000000000000" pitchFamily="34" charset="-122"/>
              </a:rPr>
              <a:t>卸载</a:t>
            </a:r>
            <a:endParaRPr lang="en-US" altLang="zh-CN" dirty="0">
              <a:solidFill>
                <a:schemeClr val="tx1">
                  <a:lumMod val="65000"/>
                  <a:lumOff val="35000"/>
                </a:schemeClr>
              </a:solidFill>
              <a:ea typeface="思源黑体 CN Heavy" panose="020B0A00000000000000" pitchFamily="34" charset="-122"/>
            </a:endParaRP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异步处理同步</a:t>
            </a:r>
            <a:r>
              <a:rPr lang="en-US" altLang="zh-CN" dirty="0">
                <a:solidFill>
                  <a:schemeClr val="tx1">
                    <a:lumMod val="65000"/>
                    <a:lumOff val="35000"/>
                  </a:schemeClr>
                </a:solidFill>
                <a:ea typeface="思源黑体 CN Heavy" panose="020B0A00000000000000" pitchFamily="34" charset="-122"/>
              </a:rPr>
              <a:t>15s</a:t>
            </a: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异步处理同步软件部署平台</a:t>
            </a:r>
            <a:r>
              <a:rPr lang="en-US" altLang="zh-CN" dirty="0">
                <a:solidFill>
                  <a:schemeClr val="tx1">
                    <a:lumMod val="65000"/>
                    <a:lumOff val="35000"/>
                  </a:schemeClr>
                </a:solidFill>
                <a:ea typeface="思源黑体 CN Heavy" panose="020B0A00000000000000" pitchFamily="34" charset="-122"/>
              </a:rPr>
              <a:t> </a:t>
            </a: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74239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nodePh="1">
                                  <p:stCondLst>
                                    <p:cond delay="0"/>
                                  </p:stCondLst>
                                  <p:endCondLst>
                                    <p:cond evt="begin" delay="0">
                                      <p:tn val="5"/>
                                    </p:cond>
                                  </p:end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学习</a:t>
            </a:r>
            <a:r>
              <a:rPr lang="en-US" altLang="zh-CN" dirty="0" err="1">
                <a:solidFill>
                  <a:schemeClr val="tx1">
                    <a:lumMod val="65000"/>
                    <a:lumOff val="35000"/>
                  </a:schemeClr>
                </a:solidFill>
                <a:ea typeface="思源黑体 CN Heavy" panose="020B0A00000000000000" pitchFamily="34" charset="-122"/>
              </a:rPr>
              <a:t>yaml</a:t>
            </a:r>
            <a:r>
              <a:rPr lang="zh-CN" altLang="en-US" dirty="0">
                <a:solidFill>
                  <a:schemeClr val="tx1">
                    <a:lumMod val="65000"/>
                    <a:lumOff val="35000"/>
                  </a:schemeClr>
                </a:solidFill>
                <a:ea typeface="思源黑体 CN Heavy" panose="020B0A00000000000000" pitchFamily="34" charset="-122"/>
              </a:rPr>
              <a:t>，思考开发过程中获取</a:t>
            </a:r>
            <a:r>
              <a:rPr lang="en-US" altLang="zh-CN" dirty="0" err="1">
                <a:solidFill>
                  <a:schemeClr val="tx1">
                    <a:lumMod val="65000"/>
                    <a:lumOff val="35000"/>
                  </a:schemeClr>
                </a:solidFill>
                <a:ea typeface="思源黑体 CN Heavy" panose="020B0A00000000000000" pitchFamily="34" charset="-122"/>
              </a:rPr>
              <a:t>yaml</a:t>
            </a:r>
            <a:r>
              <a:rPr lang="zh-CN" altLang="en-US" dirty="0">
                <a:solidFill>
                  <a:schemeClr val="tx1">
                    <a:lumMod val="65000"/>
                    <a:lumOff val="35000"/>
                  </a:schemeClr>
                </a:solidFill>
                <a:ea typeface="思源黑体 CN Heavy" panose="020B0A00000000000000" pitchFamily="34" charset="-122"/>
              </a:rPr>
              <a:t>中参数的时机。</a:t>
            </a:r>
            <a:endParaRPr lang="en-US" altLang="zh-CN" dirty="0">
              <a:solidFill>
                <a:schemeClr val="tx1">
                  <a:lumMod val="65000"/>
                  <a:lumOff val="35000"/>
                </a:schemeClr>
              </a:solidFill>
              <a:ea typeface="思源黑体 CN Heavy" panose="020B0A00000000000000" pitchFamily="34" charset="-122"/>
            </a:endParaRPr>
          </a:p>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	1. </a:t>
            </a: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17537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d5d9d2f1-f51a-4009-8b8d-80cd0764e99d"/>
  <p:tag name="COMMONDATA" val="eyJoZGlkIjoiODViY2JkMjU3NGYzZTEwMzZmMGFkZWViYmNkYWU3NDIifQ=="/>
</p:tagLst>
</file>

<file path=ppt/tags/tag10.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11.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12.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13.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2.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3.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4.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5.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6.xml><?xml version="1.0" encoding="utf-8"?>
<p:tagLst xmlns:a="http://schemas.openxmlformats.org/drawingml/2006/main" xmlns:r="http://schemas.openxmlformats.org/officeDocument/2006/relationships" xmlns:p="http://schemas.openxmlformats.org/presentationml/2006/main">
  <p:tag name="PA" val="v5.2.11"/>
  <p:tag name="WHOLESPTYPE" val="Shape_Title"/>
  <p:tag name="SCANEADDTIONSP" val="true"/>
  <p:tag name="SCENESHAPETYPE" val="SceneShape"/>
  <p:tag name="SCENESHAPESUBTYPE" val="ScenePicShape"/>
  <p:tag name="SCENESHAPENAME" val="幻影图形"/>
  <p:tag name="LOOPID" val="637388099932872864"/>
  <p:tag name="RESOURCEID" val="637388099932952639"/>
  <p:tag name="SCENEID" val="Unkown"/>
  <p:tag name="SCENELINKIDS" val="3|9|10|11"/>
  <p:tag name="ANIMSTRING" val="97dc195e9db14a91331b8d825796bfd8"/>
</p:tagLst>
</file>

<file path=ppt/tags/tag7.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8.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9.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heme/theme1.xml><?xml version="1.0" encoding="utf-8"?>
<a:theme xmlns:a="http://schemas.openxmlformats.org/drawingml/2006/main" name="Office 主题​​">
  <a:themeElements>
    <a:clrScheme name="自定义 18">
      <a:dk1>
        <a:srgbClr val="000000"/>
      </a:dk1>
      <a:lt1>
        <a:srgbClr val="FFFFFF"/>
      </a:lt1>
      <a:dk2>
        <a:srgbClr val="778495"/>
      </a:dk2>
      <a:lt2>
        <a:srgbClr val="F0F0F0"/>
      </a:lt2>
      <a:accent1>
        <a:srgbClr val="1F5CFA"/>
      </a:accent1>
      <a:accent2>
        <a:srgbClr val="0CE6DA"/>
      </a:accent2>
      <a:accent3>
        <a:srgbClr val="FF743E"/>
      </a:accent3>
      <a:accent4>
        <a:srgbClr val="654BE3"/>
      </a:accent4>
      <a:accent5>
        <a:srgbClr val="33E69C"/>
      </a:accent5>
      <a:accent6>
        <a:srgbClr val="F84D4D"/>
      </a:accent6>
      <a:hlink>
        <a:srgbClr val="1B4939"/>
      </a:hlink>
      <a:folHlink>
        <a:srgbClr val="BFBFBF"/>
      </a:folHlink>
    </a:clrScheme>
    <a:fontScheme name="自定义 15">
      <a:majorFont>
        <a:latin typeface="Arial Black"/>
        <a:ea typeface="思源黑体 CN Heavy"/>
        <a:cs typeface=""/>
      </a:majorFont>
      <a:minorFont>
        <a:latin typeface="Arial"/>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772</Words>
  <Application>Microsoft Office PowerPoint</Application>
  <PresentationFormat>宽屏</PresentationFormat>
  <Paragraphs>89</Paragraphs>
  <Slides>21</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等线</vt:lpstr>
      <vt:lpstr>华文中宋</vt:lpstr>
      <vt:lpstr>思源黑体 CN Heavy</vt:lpstr>
      <vt:lpstr>思源黑体 CN Medium</vt:lpstr>
      <vt:lpstr>宋体</vt:lpstr>
      <vt:lpstr>微软雅黑</vt:lpstr>
      <vt:lpstr>Arial</vt:lpstr>
      <vt:lpstr>Arial Black</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图品汇素材网 www.88tph.com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 茂津</dc:creator>
  <cp:keywords>图品汇素材库</cp:keywords>
  <dc:description>版权归图品汇所有，盗图必究</dc:description>
  <cp:lastModifiedBy>张豪小弟</cp:lastModifiedBy>
  <cp:revision>261</cp:revision>
  <dcterms:created xsi:type="dcterms:W3CDTF">2020-09-24T05:51:00Z</dcterms:created>
  <dcterms:modified xsi:type="dcterms:W3CDTF">2022-07-27T10:29:20Z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7B61639CAB184920BE3CDA5704472468</vt:lpwstr>
  </property>
  <property fmtid="{D5CDD505-2E9C-101B-9397-08002B2CF9AE}" pid="3" name="KSOProductBuildVer">
    <vt:lpwstr>2052-11.1.0.11830</vt:lpwstr>
  </property>
</Properties>
</file>