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32"/>
  </p:handoutMasterIdLst>
  <p:sldIdLst>
    <p:sldId id="315" r:id="rId3"/>
    <p:sldId id="310" r:id="rId4"/>
    <p:sldId id="258" r:id="rId5"/>
    <p:sldId id="259" r:id="rId7"/>
    <p:sldId id="264" r:id="rId8"/>
    <p:sldId id="311" r:id="rId9"/>
    <p:sldId id="339" r:id="rId10"/>
    <p:sldId id="355" r:id="rId11"/>
    <p:sldId id="353" r:id="rId12"/>
    <p:sldId id="352" r:id="rId13"/>
    <p:sldId id="414" r:id="rId14"/>
    <p:sldId id="337" r:id="rId15"/>
    <p:sldId id="354" r:id="rId16"/>
    <p:sldId id="398" r:id="rId17"/>
    <p:sldId id="360" r:id="rId18"/>
    <p:sldId id="359" r:id="rId19"/>
    <p:sldId id="361" r:id="rId20"/>
    <p:sldId id="362" r:id="rId21"/>
    <p:sldId id="377" r:id="rId22"/>
    <p:sldId id="378" r:id="rId23"/>
    <p:sldId id="415" r:id="rId24"/>
    <p:sldId id="312" r:id="rId25"/>
    <p:sldId id="332" r:id="rId26"/>
    <p:sldId id="313" r:id="rId27"/>
    <p:sldId id="334" r:id="rId28"/>
    <p:sldId id="314" r:id="rId29"/>
    <p:sldId id="335" r:id="rId30"/>
    <p:sldId id="351" r:id="rId31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5E8D"/>
    <a:srgbClr val="F0D58B"/>
    <a:srgbClr val="153B6E"/>
    <a:srgbClr val="1F6D9E"/>
    <a:srgbClr val="164275"/>
    <a:srgbClr val="164175"/>
    <a:srgbClr val="DFBD5F"/>
    <a:srgbClr val="DAB669"/>
    <a:srgbClr val="F5F7F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534" y="102"/>
      </p:cViewPr>
      <p:guideLst>
        <p:guide orient="horz" pos="2081"/>
        <p:guide pos="37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gs" Target="tags/tag14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CA851-5859-4C71-A5BC-9312CA0664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C07B3-4E1E-4A51-B69B-3A2834E3C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D5771-48B1-44B1-A9D9-2C154B7BDF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863B-284D-4CFC-85E6-03AE6B9EFE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C2F8-04E7-4CDC-B056-9C50B39EBB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_两栏内容">
    <p:bg>
      <p:bgPr>
        <a:solidFill>
          <a:srgbClr val="1E5E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5_两栏内容">
    <p:bg>
      <p:bgPr>
        <a:solidFill>
          <a:srgbClr val="1E5E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6_两栏内容">
    <p:bg>
      <p:bgPr>
        <a:solidFill>
          <a:srgbClr val="1E5E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7_两栏内容">
    <p:bg>
      <p:bgPr>
        <a:solidFill>
          <a:srgbClr val="1E5E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8_两栏内容">
    <p:bg>
      <p:bgPr>
        <a:solidFill>
          <a:srgbClr val="1E5E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画板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863B-284D-4CFC-85E6-03AE6B9EFE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C2F8-04E7-4CDC-B056-9C50B39EBB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863B-284D-4CFC-85E6-03AE6B9EFE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C2F8-04E7-4CDC-B056-9C50B39EBB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863B-284D-4CFC-85E6-03AE6B9EFE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C2F8-04E7-4CDC-B056-9C50B39EBB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863B-284D-4CFC-85E6-03AE6B9EFE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C2F8-04E7-4CDC-B056-9C50B39EBB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1E5E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863B-284D-4CFC-85E6-03AE6B9EFE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C2F8-04E7-4CDC-B056-9C50B39EBB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863B-284D-4CFC-85E6-03AE6B9EFE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C2F8-04E7-4CDC-B056-9C50B39EBB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836295"/>
          </a:xfrm>
          <a:prstGeom prst="rect">
            <a:avLst/>
          </a:prstGeom>
          <a:gradFill flip="none" rotWithShape="1">
            <a:gsLst>
              <a:gs pos="0">
                <a:srgbClr val="164275">
                  <a:alpha val="100000"/>
                </a:srgbClr>
              </a:gs>
              <a:gs pos="67000">
                <a:srgbClr val="1F6D9E">
                  <a:alpha val="100000"/>
                </a:srgbClr>
              </a:gs>
            </a:gsLst>
            <a:lin ang="14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思源黑体 CN Heavy" panose="020B0A00000000000000" pitchFamily="34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 rot="5400000">
            <a:off x="10406617" y="3928556"/>
            <a:ext cx="266017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cap="all" spc="300" dirty="0">
                <a:solidFill>
                  <a:srgbClr val="D9B44F"/>
                </a:solidFill>
                <a:uFillTx/>
                <a:latin typeface="Arial" panose="020B0604020202020204" pitchFamily="34" charset="0"/>
                <a:ea typeface="思源黑体 CN Heavy" panose="020B0A00000000000000" pitchFamily="34" charset="-122"/>
                <a:cs typeface="Arial" panose="020B0604020202020204" pitchFamily="34" charset="0"/>
              </a:rPr>
              <a:t>Chineyan of CAS</a:t>
            </a:r>
            <a:endParaRPr lang="en-US" altLang="zh-CN" sz="1200" cap="all" spc="300" dirty="0">
              <a:solidFill>
                <a:srgbClr val="D9B44F"/>
              </a:solidFill>
              <a:uFillTx/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</p:txBody>
      </p:sp>
      <p:cxnSp>
        <p:nvCxnSpPr>
          <p:cNvPr id="24" name="直接连接符 23"/>
          <p:cNvCxnSpPr/>
          <p:nvPr userDrawn="1"/>
        </p:nvCxnSpPr>
        <p:spPr>
          <a:xfrm>
            <a:off x="11736705" y="1356995"/>
            <a:ext cx="0" cy="1274924"/>
          </a:xfrm>
          <a:prstGeom prst="line">
            <a:avLst/>
          </a:prstGeom>
          <a:ln w="12700">
            <a:solidFill>
              <a:srgbClr val="D9B4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 userDrawn="1"/>
        </p:nvCxnSpPr>
        <p:spPr>
          <a:xfrm>
            <a:off x="11736705" y="5230929"/>
            <a:ext cx="0" cy="477493"/>
          </a:xfrm>
          <a:prstGeom prst="line">
            <a:avLst/>
          </a:prstGeom>
          <a:ln w="12700">
            <a:solidFill>
              <a:srgbClr val="D9B4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 userDrawn="1"/>
        </p:nvSpPr>
        <p:spPr>
          <a:xfrm>
            <a:off x="817880" y="6138545"/>
            <a:ext cx="488632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</a:t>
            </a:r>
            <a:r>
              <a:rPr lang="en-US" altLang="zh-CN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京</a:t>
            </a:r>
            <a:r>
              <a:rPr lang="en-US" altLang="zh-CN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</a:t>
            </a:r>
            <a:r>
              <a:rPr lang="en-US" altLang="zh-CN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en-US" altLang="zh-CN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沿</a:t>
            </a:r>
            <a:r>
              <a:rPr lang="en-US" altLang="zh-CN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</a:t>
            </a:r>
            <a:r>
              <a:rPr lang="en-US" altLang="zh-CN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</a:t>
            </a:r>
            <a:r>
              <a:rPr lang="en-US" altLang="zh-CN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</a:t>
            </a:r>
            <a:r>
              <a:rPr lang="en-US" altLang="zh-CN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</a:t>
            </a:r>
            <a:r>
              <a:rPr lang="en-US" altLang="zh-CN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司</a:t>
            </a:r>
            <a:endParaRPr lang="zh-CN" altLang="en-US" sz="80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11660505" y="6138545"/>
            <a:ext cx="152400" cy="152400"/>
          </a:xfrm>
          <a:prstGeom prst="rect">
            <a:avLst/>
          </a:prstGeom>
          <a:solidFill>
            <a:srgbClr val="DAB669"/>
          </a:solidFill>
          <a:ln>
            <a:solidFill>
              <a:srgbClr val="DAB6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2333"/>
          <p:cNvPicPr>
            <a:picLocks noChangeAspect="1"/>
          </p:cNvPicPr>
          <p:nvPr userDrawn="1"/>
        </p:nvPicPr>
        <p:blipFill>
          <a:blip r:embed="rId2">
            <a:alphaModFix amt="2000"/>
          </a:blip>
          <a:stretch>
            <a:fillRect/>
          </a:stretch>
        </p:blipFill>
        <p:spPr>
          <a:xfrm>
            <a:off x="3409950" y="1574800"/>
            <a:ext cx="4589145" cy="3797935"/>
          </a:xfrm>
          <a:prstGeom prst="rect">
            <a:avLst/>
          </a:prstGeom>
        </p:spPr>
      </p:pic>
      <p:grpSp>
        <p:nvGrpSpPr>
          <p:cNvPr id="34" name="组合 33"/>
          <p:cNvGrpSpPr/>
          <p:nvPr userDrawn="1"/>
        </p:nvGrpSpPr>
        <p:grpSpPr>
          <a:xfrm>
            <a:off x="-409575" y="1019810"/>
            <a:ext cx="2063115" cy="915670"/>
            <a:chOff x="-645" y="1606"/>
            <a:chExt cx="3249" cy="1442"/>
          </a:xfrm>
        </p:grpSpPr>
        <p:pic>
          <p:nvPicPr>
            <p:cNvPr id="22" name="图片 21" descr="图片3"/>
            <p:cNvPicPr>
              <a:picLocks noChangeAspect="1"/>
            </p:cNvPicPr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 flipH="1">
              <a:off x="106" y="1606"/>
              <a:ext cx="1715" cy="1443"/>
            </a:xfrm>
            <a:prstGeom prst="rect">
              <a:avLst/>
            </a:prstGeom>
          </p:spPr>
        </p:pic>
        <p:pic>
          <p:nvPicPr>
            <p:cNvPr id="23" name="图片 22" descr="图片3"/>
            <p:cNvPicPr>
              <a:picLocks noChangeAspect="1"/>
            </p:cNvPicPr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 flipH="1">
              <a:off x="-645" y="1606"/>
              <a:ext cx="1715" cy="1443"/>
            </a:xfrm>
            <a:prstGeom prst="rect">
              <a:avLst/>
            </a:prstGeom>
          </p:spPr>
        </p:pic>
        <p:pic>
          <p:nvPicPr>
            <p:cNvPr id="26" name="图片 25" descr="图片3"/>
            <p:cNvPicPr>
              <a:picLocks noChangeAspect="1"/>
            </p:cNvPicPr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 flipH="1">
              <a:off x="890" y="1606"/>
              <a:ext cx="1715" cy="1443"/>
            </a:xfrm>
            <a:prstGeom prst="rect">
              <a:avLst/>
            </a:prstGeom>
          </p:spPr>
        </p:pic>
      </p:grpSp>
      <p:grpSp>
        <p:nvGrpSpPr>
          <p:cNvPr id="6" name="组合 5"/>
          <p:cNvGrpSpPr/>
          <p:nvPr userDrawn="1"/>
        </p:nvGrpSpPr>
        <p:grpSpPr>
          <a:xfrm>
            <a:off x="7904480" y="6013450"/>
            <a:ext cx="3681095" cy="1688465"/>
            <a:chOff x="7019" y="8703"/>
            <a:chExt cx="8058" cy="3696"/>
          </a:xfrm>
        </p:grpSpPr>
        <p:pic>
          <p:nvPicPr>
            <p:cNvPr id="8" name="图片 7" descr="图片3"/>
            <p:cNvPicPr>
              <a:picLocks noChangeAspect="1"/>
            </p:cNvPicPr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10605" y="8703"/>
              <a:ext cx="4472" cy="3697"/>
            </a:xfrm>
            <a:prstGeom prst="rect">
              <a:avLst/>
            </a:prstGeom>
          </p:spPr>
        </p:pic>
        <p:pic>
          <p:nvPicPr>
            <p:cNvPr id="9" name="图片 8" descr="图片3"/>
            <p:cNvPicPr>
              <a:picLocks noChangeAspect="1"/>
            </p:cNvPicPr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812" y="8703"/>
              <a:ext cx="4472" cy="3697"/>
            </a:xfrm>
            <a:prstGeom prst="rect">
              <a:avLst/>
            </a:prstGeom>
          </p:spPr>
        </p:pic>
        <p:pic>
          <p:nvPicPr>
            <p:cNvPr id="10" name="图片 9" descr="图片3"/>
            <p:cNvPicPr>
              <a:picLocks noChangeAspect="1"/>
            </p:cNvPicPr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019" y="8703"/>
              <a:ext cx="4472" cy="3697"/>
            </a:xfrm>
            <a:prstGeom prst="rect">
              <a:avLst/>
            </a:prstGeom>
          </p:spPr>
        </p:pic>
      </p:grpSp>
      <p:pic>
        <p:nvPicPr>
          <p:cNvPr id="11" name="图片 10" descr="233"/>
          <p:cNvPicPr>
            <a:picLocks noChangeAspect="1"/>
          </p:cNvPicPr>
          <p:nvPr userDrawn="1"/>
        </p:nvPicPr>
        <p:blipFill>
          <a:blip r:embed="rId4">
            <a:alphaModFix amt="54000"/>
          </a:blip>
          <a:stretch>
            <a:fillRect/>
          </a:stretch>
        </p:blipFill>
        <p:spPr>
          <a:xfrm>
            <a:off x="10848975" y="-116205"/>
            <a:ext cx="1343025" cy="1473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" y="1"/>
            <a:ext cx="12191687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38584"/>
            <a:ext cx="10515600" cy="715529"/>
          </a:xfrm>
          <a:prstGeom prst="rect">
            <a:avLst/>
          </a:prstGeom>
        </p:spPr>
        <p:txBody>
          <a:bodyPr/>
          <a:lstStyle>
            <a:lvl1pPr>
              <a:defRPr sz="4000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410200" y="6249194"/>
            <a:ext cx="2743200" cy="365125"/>
          </a:xfrm>
          <a:prstGeom prst="rect">
            <a:avLst/>
          </a:prstGeom>
        </p:spPr>
        <p:txBody>
          <a:bodyPr/>
          <a:lstStyle/>
          <a:p>
            <a:fld id="{F68C8532-35DB-409E-A833-97770FF9303E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24919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solidFill>
          <a:srgbClr val="1E5E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1E5E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两栏内容">
    <p:bg>
      <p:bgPr>
        <a:solidFill>
          <a:srgbClr val="1E5E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9_两栏内容">
    <p:bg>
      <p:bgPr>
        <a:solidFill>
          <a:srgbClr val="1E5E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两栏内容">
    <p:bg>
      <p:bgPr>
        <a:solidFill>
          <a:srgbClr val="1E5E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_两栏内容">
    <p:bg>
      <p:bgPr>
        <a:solidFill>
          <a:srgbClr val="1E5E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5863B-284D-4CFC-85E6-03AE6B9EFE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8C2F8-04E7-4CDC-B056-9C50B39EBB0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16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3.xml"/><Relationship Id="rId2" Type="http://schemas.openxmlformats.org/officeDocument/2006/relationships/image" Target="../media/image22.png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3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25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3.xml"/><Relationship Id="rId2" Type="http://schemas.openxmlformats.org/officeDocument/2006/relationships/image" Target="../media/image27.jpeg"/><Relationship Id="rId1" Type="http://schemas.openxmlformats.org/officeDocument/2006/relationships/image" Target="../media/image26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11.xml"/><Relationship Id="rId1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12.xml"/><Relationship Id="rId1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13.xml"/><Relationship Id="rId1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8.png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9.xml"/><Relationship Id="rId1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5E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工作总结</a:t>
            </a:r>
            <a:endParaRPr lang="zh-CN" altLang="en-US" sz="2800" b="1" dirty="0">
              <a:solidFill>
                <a:schemeClr val="bg1"/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732155" y="1365885"/>
            <a:ext cx="4983480" cy="4425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rpc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接口使用的场景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1. 多语言混合开发: 使用同一套rpc接口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2. 网络受限: protobuf 序列化之后的消息就会比等效的json消息要小.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3. 分布式场景: gRPC设计为低延迟和高吞吐量通信，非常适用于效率至关重要的轻型微服务。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4. 点对点实时通信: gRPC对双向流媒体提供出色的支持，可以实时推送消息而无需轮询。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pic>
        <p:nvPicPr>
          <p:cNvPr id="3" name="图片 2" descr="grpc调用模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80300" y="1432560"/>
            <a:ext cx="3688080" cy="33775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工作总结</a:t>
            </a:r>
            <a:endParaRPr lang="zh-CN" altLang="en-US" sz="2800" b="1" dirty="0">
              <a:solidFill>
                <a:schemeClr val="bg1"/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732155" y="1365885"/>
            <a:ext cx="9841230" cy="4425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学习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yaml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，思考开发过程中获取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yaml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中参数的时机。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1. 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当项目启动时读取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yaml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中的所有数据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并且存储为全局变量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供全局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程序按需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使用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     -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需要保证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yaml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读取数据的要在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main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函数之前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防止程序需要需要参数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但是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yaml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的程序还没有读到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.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    -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解决方案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	-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全局只使用一个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init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函数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并且将所有的需要在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main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函数之前启动的程序放在里面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            	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但是要主要顺序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.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	-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每次有需要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yaml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参数信息的时候就进行一次读取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(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太浪费时间和空间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)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2.  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每当程序有使用到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yaml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里的配置文件时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调用一次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取到程序所需的配置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.(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不用考虑程序需要配置信息而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yaml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文件还没有读取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)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工作总结</a:t>
            </a:r>
            <a:endParaRPr lang="zh-CN" altLang="en-US" sz="2800" b="1" dirty="0">
              <a:solidFill>
                <a:schemeClr val="bg1"/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521335" y="1146386"/>
            <a:ext cx="4653280" cy="2922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学习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shell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脚本语言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学习原因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 Jenkins,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项目中的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build-all,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模块代码发版等使用到了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shell.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结果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 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514350" lvl="1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查询文档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并且完成一些简单操作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514350" lvl="1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使用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golang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运行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shell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脚本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514350" lvl="1" indent="-342900">
              <a:buClr>
                <a:srgbClr val="C00000"/>
              </a:buClr>
              <a:buAutoNum type="arabicPeriod"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7" name="文本框 145"/>
          <p:cNvSpPr txBox="1"/>
          <p:nvPr/>
        </p:nvSpPr>
        <p:spPr>
          <a:xfrm>
            <a:off x="7099372" y="5171550"/>
            <a:ext cx="2352000" cy="413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6" name="文本框 145"/>
          <p:cNvSpPr txBox="1"/>
          <p:nvPr/>
        </p:nvSpPr>
        <p:spPr>
          <a:xfrm>
            <a:off x="6191885" y="1148384"/>
            <a:ext cx="4653280" cy="47972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sz="900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func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main() {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	</a:t>
            </a:r>
            <a:r>
              <a:rPr lang="en-US" altLang="zh-CN" sz="900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cmd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:= </a:t>
            </a:r>
            <a:r>
              <a:rPr lang="en-US" altLang="zh-CN" sz="900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exec.Command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("/bin/</a:t>
            </a:r>
            <a:r>
              <a:rPr lang="en-US" altLang="zh-CN" sz="900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sh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", "./test.sh")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	bytes, err := </a:t>
            </a:r>
            <a:r>
              <a:rPr lang="en-US" altLang="zh-CN" sz="900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cmd.Output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()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	if err != nil {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		</a:t>
            </a:r>
            <a:r>
              <a:rPr lang="en-US" altLang="zh-CN" sz="900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fmt.Println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("</a:t>
            </a:r>
            <a:r>
              <a:rPr lang="en-US" altLang="zh-CN" sz="900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cmd.Output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:", err)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		return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	}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	</a:t>
            </a:r>
            <a:r>
              <a:rPr lang="en-US" altLang="zh-CN" sz="900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fmt.Println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(string(bytes))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}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14545" y="3510780"/>
            <a:ext cx="3921655" cy="15243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  <p:bldP spid="37" grpId="0" bldLvl="0" animBg="1"/>
      <p:bldP spid="6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工作总结</a:t>
            </a:r>
            <a:endParaRPr lang="zh-CN" altLang="en-US" sz="2800" b="1" dirty="0">
              <a:solidFill>
                <a:schemeClr val="bg1"/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749935" y="1842770"/>
            <a:ext cx="4653280" cy="4307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学习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docker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 1. 为什么拉取一个镜像的时候会有多条数据同时下载?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    -  一个镜像是由多个只读层组成的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    - 这些只读层除了最下面的不指向外, 其他的都指向父级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    - 展示给用户的只有一个文件系统的原因是隐藏多层的存在, 使用的技术是使用统一文件系统技术, 将多层文件整合成一个文件系统.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2.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形成原因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 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每一个镜像都是由一个基础镜像构成的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然后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每一个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run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都会在基础镜像上构建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一层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7" name="文本框 145"/>
          <p:cNvSpPr txBox="1"/>
          <p:nvPr/>
        </p:nvSpPr>
        <p:spPr>
          <a:xfrm>
            <a:off x="732347" y="3097217"/>
            <a:ext cx="2352000" cy="413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2" name="文本框 145"/>
          <p:cNvSpPr txBox="1"/>
          <p:nvPr/>
        </p:nvSpPr>
        <p:spPr>
          <a:xfrm>
            <a:off x="6516370" y="1932940"/>
            <a:ext cx="4653280" cy="4307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1.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是否可以在写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dockerfile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的时候来减少书写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run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的命令进而减少打包出来镜像的大小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? 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    -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这种方法可以减少打包出来镜像的大小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但是不一定是最优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;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    -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具体应该分析每层与上下层的关系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以及未来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run 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起容器的时候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我们对每层的操作情况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.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    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  <p:bldP spid="37" grpId="0" bldLvl="0" animBg="1"/>
      <p:bldP spid="2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工作总结</a:t>
            </a:r>
            <a:endParaRPr lang="zh-CN" altLang="en-US" sz="2800" b="1" dirty="0">
              <a:solidFill>
                <a:schemeClr val="bg1"/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44" name="文本框 146"/>
          <p:cNvSpPr txBox="1"/>
          <p:nvPr/>
        </p:nvSpPr>
        <p:spPr>
          <a:xfrm>
            <a:off x="915035" y="1706245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749935" y="1439545"/>
            <a:ext cx="4653280" cy="4710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打包镜像的时使用多条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run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一条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run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命令的区别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 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  ```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   1. 执行多个run (ex1)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      FROM busybox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      RUN echo This is the A &gt; a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      RUN echo This is the B &gt; b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      RUN echo This is the C &gt; c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  2. 执行一个run (ex2)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       FROM busybox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       RUN echo This is the A &gt; a &amp;&amp;\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       echo This is the B &gt; b &amp;&amp;\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       echo This is the C &gt; c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  ```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7" name="文本框 145"/>
          <p:cNvSpPr txBox="1"/>
          <p:nvPr/>
        </p:nvSpPr>
        <p:spPr>
          <a:xfrm>
            <a:off x="732347" y="3097217"/>
            <a:ext cx="2352000" cy="413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2" name="文本框 145"/>
          <p:cNvSpPr txBox="1"/>
          <p:nvPr/>
        </p:nvSpPr>
        <p:spPr>
          <a:xfrm>
            <a:off x="6516370" y="1374140"/>
            <a:ext cx="4653280" cy="48660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1. 当run删除由前一个run(yum install nano &amp;&amp; yum clean all) 添加的东西时, 第二种方法显然是正确的.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2. 层应该只是在前一层之上添加一个差异, 所以后一层如果对前一层没有删除的操作的时候, 两种方法之间没有太多的磁盘空间节省;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3. 镜像下载的时候, 镜像的每层是并行下载的, 所以理论上ex1打包出来的镜像下载的时候理论会快一点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4. 如果添加第四句的时候(echo this is the D &gt; d) 并且在本地重建, 由于缓存, ex1会构建的更快, ex2会再次运行这四个命令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  <p:bldP spid="37" grpId="0" bldLvl="0" animBg="1"/>
      <p:bldP spid="2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工作总结</a:t>
            </a:r>
            <a:endParaRPr lang="zh-CN" altLang="en-US" sz="2800" b="1" dirty="0">
              <a:solidFill>
                <a:schemeClr val="bg1"/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749935" y="1842770"/>
            <a:ext cx="4653280" cy="4281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342900" indent="-342900">
              <a:buClr>
                <a:srgbClr val="C00000"/>
              </a:buClr>
              <a:buAutoNum type="arabicPeriod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Jenkins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构建失败出现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golang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版本错误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问题原因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 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lvl="1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-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构建是默认使用的是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go1.13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版本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但是我们项目书写的时候使用的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1.17,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并且使用了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1.17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的语法特性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所以不能编译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会报错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.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解决方案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 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514350" lvl="1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更改项目模块中的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build-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all.shell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脚本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对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golang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的版本进行指定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.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514350" lvl="1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删除使用了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1.17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语言特性的代码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(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不推荐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)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7" name="文本框 145"/>
          <p:cNvSpPr txBox="1"/>
          <p:nvPr/>
        </p:nvSpPr>
        <p:spPr>
          <a:xfrm>
            <a:off x="732347" y="3097217"/>
            <a:ext cx="2352000" cy="413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70040" y="1196891"/>
            <a:ext cx="4772025" cy="33813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126" y="4829676"/>
            <a:ext cx="4884069" cy="11908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  <p:bldP spid="37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工作总结</a:t>
            </a:r>
            <a:endParaRPr lang="zh-CN" altLang="en-US" sz="2800" b="1" dirty="0">
              <a:solidFill>
                <a:schemeClr val="bg1"/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732347" y="1635764"/>
            <a:ext cx="4653280" cy="4386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总结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go1.17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的语言特性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514350" lvl="1" indent="-342900">
              <a:buClr>
                <a:srgbClr val="C00000"/>
              </a:buClr>
              <a:buAutoNum type="arabicPeriod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1.17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之前的函数之间的调用和传递参数是基于堆栈进行传递的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更新之后是基于寄存器进行传递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.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514350" lvl="1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允许从切片到数组指针的转换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.(1.17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之前也可以使用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unsafe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将切片转换为数组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)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514350" lvl="1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更新了module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增加了一个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require,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放置间接依赖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.每次go mod tidy，go命令都会对main module的依赖做一次深度扫描,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然后分成两个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require.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514350" lvl="1" indent="-342900">
              <a:buClr>
                <a:srgbClr val="C00000"/>
              </a:buClr>
              <a:buAutoNum type="arabicPeriod"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lvl="2" indent="-285750">
              <a:buClr>
                <a:srgbClr val="C00000"/>
              </a:buClr>
              <a:buFontTx/>
              <a:buChar char="-"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628650" lvl="2">
              <a:buClr>
                <a:srgbClr val="C00000"/>
              </a:buClr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115" y="1696720"/>
            <a:ext cx="4514850" cy="1552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工作总结</a:t>
            </a:r>
            <a:endParaRPr lang="zh-CN" altLang="en-US" sz="2800" b="1" dirty="0">
              <a:solidFill>
                <a:schemeClr val="bg1"/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732347" y="1224780"/>
            <a:ext cx="4653280" cy="4839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Map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并发不安全总结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 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问题出现场景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  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       </a:t>
            </a:r>
            <a:r>
              <a:rPr lang="en-US" altLang="zh-CN" b="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- </a:t>
            </a:r>
            <a:r>
              <a:rPr lang="zh-CN" altLang="en-US" b="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优化</a:t>
            </a:r>
            <a:r>
              <a:rPr lang="en-US" altLang="zh-CN" b="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ability-</a:t>
            </a:r>
            <a:r>
              <a:rPr lang="en-US" altLang="zh-CN" b="0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mgr</a:t>
            </a:r>
            <a:r>
              <a:rPr lang="zh-CN" altLang="en-US" b="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代码</a:t>
            </a:r>
            <a:r>
              <a:rPr lang="en-US" altLang="zh-CN" b="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b="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将传入的</a:t>
            </a:r>
            <a:r>
              <a:rPr lang="en-US" altLang="zh-CN" b="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    apps</a:t>
            </a:r>
            <a:r>
              <a:rPr lang="zh-CN" altLang="en-US" b="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等数据传入到能力模型的结构体中</a:t>
            </a:r>
            <a:r>
              <a:rPr lang="en-US" altLang="zh-CN" b="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171450" lvl="1">
              <a:buClr>
                <a:srgbClr val="C00000"/>
              </a:buClr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     - 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起初思路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由于考虑到四个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map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的执行前后没有顺序的要求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所以考虑使用并发处理数据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.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171450" lvl="1">
              <a:buClr>
                <a:srgbClr val="C00000"/>
              </a:buClr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问题分析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 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514350" lvl="1" indent="-342900">
              <a:buClr>
                <a:srgbClr val="C00000"/>
              </a:buClr>
              <a:buAutoNum type="arabicPeriod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map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本身是并发不安全的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514350" lvl="1" indent="-342900">
              <a:buClr>
                <a:srgbClr val="C00000"/>
              </a:buClr>
              <a:buAutoNum type="arabicPeriod"/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abilityModel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是指针类型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所以对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abilityModel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的操作可能同一时间出现多个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.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171450" lvl="1">
              <a:buClr>
                <a:srgbClr val="C00000"/>
              </a:buClr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7" name="文本框 145"/>
          <p:cNvSpPr txBox="1"/>
          <p:nvPr/>
        </p:nvSpPr>
        <p:spPr>
          <a:xfrm>
            <a:off x="8179894" y="4277803"/>
            <a:ext cx="2352000" cy="413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67723"/>
            <a:ext cx="5511967" cy="1919989"/>
          </a:xfrm>
          <a:prstGeom prst="rect">
            <a:avLst/>
          </a:prstGeom>
        </p:spPr>
      </p:pic>
      <p:sp>
        <p:nvSpPr>
          <p:cNvPr id="8" name="文本框 145"/>
          <p:cNvSpPr txBox="1"/>
          <p:nvPr/>
        </p:nvSpPr>
        <p:spPr>
          <a:xfrm>
            <a:off x="8056078" y="6201630"/>
            <a:ext cx="4653280" cy="805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(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解决后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)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12" name="文本框 145"/>
          <p:cNvSpPr txBox="1"/>
          <p:nvPr/>
        </p:nvSpPr>
        <p:spPr>
          <a:xfrm>
            <a:off x="8056078" y="3542918"/>
            <a:ext cx="4653280" cy="805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(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解决前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)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358" y="1052615"/>
            <a:ext cx="5227295" cy="24959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  <p:bldP spid="37" grpId="0" bldLvl="0" animBg="1"/>
      <p:bldP spid="8" grpId="0" bldLvl="0" animBg="1"/>
      <p:bldP spid="12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工作总结</a:t>
            </a:r>
            <a:endParaRPr lang="zh-CN" altLang="en-US" sz="2800" b="1" dirty="0">
              <a:solidFill>
                <a:schemeClr val="bg1"/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732347" y="1224780"/>
            <a:ext cx="4653280" cy="4839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171450" lvl="1">
              <a:buClr>
                <a:srgbClr val="C00000"/>
              </a:buClr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3.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解决方案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 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171450" lvl="1">
              <a:buClr>
                <a:srgbClr val="C00000"/>
              </a:buClr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    1.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不使用并发处理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(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比较推荐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)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171450" lvl="1">
              <a:buClr>
                <a:srgbClr val="C00000"/>
              </a:buClr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	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原因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 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171450" lvl="1">
              <a:buClr>
                <a:srgbClr val="C00000"/>
              </a:buClr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	 1.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需要操作的的数据量较小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171450" lvl="1">
              <a:buClr>
                <a:srgbClr val="C00000"/>
              </a:buClr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	 2.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使用并发可能导致并发所需要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       	    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的资源比直接运行占用的资源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   	    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更多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171450" lvl="1">
              <a:buClr>
                <a:srgbClr val="C00000"/>
              </a:buClr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	 3.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使用并发不好管理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可能会造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	    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成内存泄漏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171450" lvl="1">
              <a:buClr>
                <a:srgbClr val="C00000"/>
              </a:buClr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     2.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对每次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map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的读取以及向指针类型的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AbilityModel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进行加锁操作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171450" lvl="1">
              <a:buClr>
                <a:srgbClr val="C00000"/>
              </a:buClr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     3.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使用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sync.Map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对数据进行操作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(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sync.Map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)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7" name="文本框 145"/>
          <p:cNvSpPr txBox="1"/>
          <p:nvPr/>
        </p:nvSpPr>
        <p:spPr>
          <a:xfrm>
            <a:off x="8179894" y="4277803"/>
            <a:ext cx="2352000" cy="413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9" name="文本框 145"/>
          <p:cNvSpPr txBox="1"/>
          <p:nvPr/>
        </p:nvSpPr>
        <p:spPr>
          <a:xfrm>
            <a:off x="6393817" y="1151641"/>
            <a:ext cx="4653280" cy="4839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171450" lvl="1">
              <a:buClr>
                <a:srgbClr val="C00000"/>
              </a:buClr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sync.Map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总结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171450" lvl="1">
              <a:buClr>
                <a:srgbClr val="C00000"/>
              </a:buClr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1.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map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的基础上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支持线程安全的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load, store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等操作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.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171450" lvl="1">
              <a:buClr>
                <a:srgbClr val="C00000"/>
              </a:buClr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2. 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查询会在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read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中查询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没有查询到就去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dirty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中查询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并且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miss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次数加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1, miss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的次数等于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dirty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的长度时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dirty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就会上升到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read.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171450" lvl="1">
              <a:buClr>
                <a:srgbClr val="C00000"/>
              </a:buClr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3.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如果某个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key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read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中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直接更新即可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因为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entry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中是一个指针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read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的更新会同步到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dirty,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如果不在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read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中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需要在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dirty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中更新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.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  <p:bldP spid="37" grpId="0" bldLvl="0" animBg="1"/>
      <p:bldP spid="9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工作总结</a:t>
            </a:r>
            <a:endParaRPr lang="zh-CN" altLang="en-US" sz="2800" b="1" dirty="0">
              <a:solidFill>
                <a:schemeClr val="bg1"/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732347" y="1224780"/>
            <a:ext cx="4653280" cy="4839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问题出现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171450" lvl="1">
              <a:buClr>
                <a:srgbClr val="C00000"/>
              </a:buClr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  -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错误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测试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ability-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mgr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模块接口时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使用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formData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形式传输数据出错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; 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171450" lvl="1">
              <a:buClr>
                <a:srgbClr val="C00000"/>
              </a:buClr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   -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错误形式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测试前端发送数据出现后端无法正常接收数据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.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问题出现原因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 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514350" lvl="1" indent="-342900">
              <a:buClr>
                <a:srgbClr val="C00000"/>
              </a:buClr>
              <a:buAutoNum type="arabicPeriod"/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formData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问题解决方案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 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514350" lvl="1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不改变发送参数的前提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修改绑定参数的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tag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值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加上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form.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514350" lvl="1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改变发送参数的形式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直接使用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json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形式发送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7" name="文本框 145"/>
          <p:cNvSpPr txBox="1"/>
          <p:nvPr/>
        </p:nvSpPr>
        <p:spPr>
          <a:xfrm>
            <a:off x="8179894" y="4277803"/>
            <a:ext cx="2352000" cy="413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9" name="文本框 145"/>
          <p:cNvSpPr txBox="1"/>
          <p:nvPr/>
        </p:nvSpPr>
        <p:spPr>
          <a:xfrm>
            <a:off x="6393817" y="1151641"/>
            <a:ext cx="5065836" cy="4839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171450" lvl="1">
              <a:buClr>
                <a:srgbClr val="C00000"/>
              </a:buClr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formData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json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区别总结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 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514350" lvl="1" indent="-342900">
              <a:buClr>
                <a:srgbClr val="C00000"/>
              </a:buClr>
              <a:buAutoNum type="arabicPeriod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content-type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是不同的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971550" lvl="2" indent="-342900">
              <a:buClr>
                <a:srgbClr val="C00000"/>
              </a:buClr>
              <a:buAutoNum type="arabicPeriod"/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formData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的是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application/x-www-form-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urlencoded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表单中的数据被编码为键值对的形式存在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.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971550" lvl="2" indent="-342900">
              <a:buClr>
                <a:srgbClr val="C00000"/>
              </a:buClr>
              <a:buAutoNum type="arabicPeriod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Json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的是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application/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json;charset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=UTF-8,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数据被编码为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json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数据格式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并且后端可以直接使用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.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514350" lvl="1" indent="-342900">
              <a:buClr>
                <a:srgbClr val="C00000"/>
              </a:buClr>
              <a:buAutoNum type="arabicPeriod"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514350" lvl="1" indent="-342900">
              <a:buClr>
                <a:srgbClr val="C00000"/>
              </a:buClr>
              <a:buAutoNum type="arabicPeriod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json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是已经序列化好的数据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而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formData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需要进行处理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(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一般框架会自动序列化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)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514350" lvl="1" indent="-342900">
              <a:buClr>
                <a:srgbClr val="C00000"/>
              </a:buClr>
              <a:buAutoNum type="arabicPeriod"/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formData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还有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multipart/form-data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形式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该形式可以上传文件等二进制文件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也可以上传表单键值对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最后会转化为一条信息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;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514350" lvl="1" indent="-342900">
              <a:buClr>
                <a:srgbClr val="C00000"/>
              </a:buClr>
              <a:buAutoNum type="arabicPeriod"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3371850" lvl="8">
              <a:buClr>
                <a:srgbClr val="C00000"/>
              </a:buClr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  <p:bldP spid="37" grpId="0" bldLvl="0" animBg="1"/>
      <p:bldP spid="9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827405" y="1391916"/>
            <a:ext cx="6943725" cy="2406650"/>
            <a:chOff x="1303" y="2418"/>
            <a:chExt cx="10935" cy="3790"/>
          </a:xfrm>
        </p:grpSpPr>
        <p:sp>
          <p:nvSpPr>
            <p:cNvPr id="3" name="PA-文本框 5"/>
            <p:cNvSpPr txBox="1"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630" y="2418"/>
              <a:ext cx="5404" cy="29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1500" b="1" dirty="0">
                  <a:gradFill>
                    <a:gsLst>
                      <a:gs pos="0">
                        <a:srgbClr val="F0D58B"/>
                      </a:gs>
                      <a:gs pos="100000">
                        <a:srgbClr val="D9B44F"/>
                      </a:gs>
                    </a:gsLst>
                    <a:path path="circle"/>
                  </a:gradFill>
                  <a:ea typeface="+mj-ea"/>
                  <a:cs typeface="+mn-lt"/>
                </a:rPr>
                <a:t>2022</a:t>
              </a:r>
              <a:endParaRPr lang="en-US" altLang="zh-CN" sz="11500" b="1" dirty="0">
                <a:gradFill>
                  <a:gsLst>
                    <a:gs pos="0">
                      <a:srgbClr val="F0D58B"/>
                    </a:gs>
                    <a:gs pos="100000">
                      <a:srgbClr val="D9B44F"/>
                    </a:gs>
                  </a:gsLst>
                  <a:path path="circle"/>
                </a:gradFill>
                <a:ea typeface="+mj-ea"/>
                <a:cs typeface="+mn-lt"/>
              </a:endParaRPr>
            </a:p>
          </p:txBody>
        </p:sp>
        <p:sp>
          <p:nvSpPr>
            <p:cNvPr id="5" name="PA_文本框 198"/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ltGray">
            <a:xfrm>
              <a:off x="1303" y="4917"/>
              <a:ext cx="10935" cy="1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81667" tIns="40833" rIns="81667" bIns="40833">
              <a:spAutoFit/>
            </a:bodyPr>
            <a:lstStyle>
              <a:lvl1pPr algn="l" defTabSz="815975" fontAlgn="base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08305" algn="l" defTabSz="815975" fontAlgn="base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15975" algn="l" defTabSz="815975" fontAlgn="base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25550" algn="l" defTabSz="815975" fontAlgn="base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33855" algn="l" defTabSz="815975" fontAlgn="base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091055" defTabSz="8159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48255" defTabSz="8159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05455" defTabSz="8159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62655" defTabSz="8159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ClrTx/>
                <a:buSzTx/>
              </a:pPr>
              <a:r>
                <a:rPr lang="zh-CN" altLang="en-US" sz="4800" b="1" dirty="0">
                  <a:ln w="17780" cmpd="sng">
                    <a:noFill/>
                    <a:prstDash val="solid"/>
                    <a:miter lim="800000"/>
                  </a:ln>
                  <a:solidFill>
                    <a:schemeClr val="bg2"/>
                  </a:solidFill>
                  <a:effectLst/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入职第二月述职报告</a:t>
              </a:r>
              <a:endParaRPr lang="zh-CN" altLang="en-US" sz="4800" b="1" dirty="0">
                <a:ln w="17780" cmpd="sng">
                  <a:noFill/>
                  <a:prstDash val="solid"/>
                  <a:miter lim="800000"/>
                </a:ln>
                <a:solidFill>
                  <a:schemeClr val="bg2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2" name="PA_矩形 1"/>
          <p:cNvSpPr/>
          <p:nvPr>
            <p:custDataLst>
              <p:tags r:id="rId3"/>
            </p:custDataLst>
          </p:nvPr>
        </p:nvSpPr>
        <p:spPr>
          <a:xfrm>
            <a:off x="827405" y="3790311"/>
            <a:ext cx="7929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微软雅黑" panose="020B0503020204020204" pitchFamily="34" charset="-122"/>
              </a:rPr>
              <a:t> 自我介绍</a:t>
            </a:r>
            <a:r>
              <a:rPr lang="en-US" altLang="zh-CN" sz="2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微软雅黑" panose="020B0503020204020204" pitchFamily="34" charset="-122"/>
              </a:rPr>
              <a:t>|</a:t>
            </a:r>
            <a:r>
              <a:rPr lang="zh-CN" altLang="en-US" sz="2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微软雅黑" panose="020B0503020204020204" pitchFamily="34" charset="-122"/>
              </a:rPr>
              <a:t>工作总结</a:t>
            </a:r>
            <a:r>
              <a:rPr lang="en-US" altLang="zh-CN" sz="2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微软雅黑" panose="020B0503020204020204" pitchFamily="34" charset="-122"/>
              </a:rPr>
              <a:t>| </a:t>
            </a:r>
            <a:r>
              <a:rPr lang="zh-CN" altLang="en-US" sz="2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微软雅黑" panose="020B0503020204020204" pitchFamily="34" charset="-122"/>
              </a:rPr>
              <a:t>工作分析 </a:t>
            </a:r>
            <a:r>
              <a:rPr lang="en-US" altLang="zh-CN" sz="2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微软雅黑" panose="020B0503020204020204" pitchFamily="34" charset="-122"/>
              </a:rPr>
              <a:t>| </a:t>
            </a:r>
            <a:r>
              <a:rPr lang="zh-CN" altLang="en-US" sz="2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微软雅黑" panose="020B0503020204020204" pitchFamily="34" charset="-122"/>
              </a:rPr>
              <a:t>解决方案</a:t>
            </a:r>
            <a:r>
              <a:rPr lang="en-US" altLang="zh-CN" sz="2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微软雅黑" panose="020B0503020204020204" pitchFamily="34" charset="-122"/>
              </a:rPr>
              <a:t>| </a:t>
            </a:r>
            <a:r>
              <a:rPr lang="zh-CN" altLang="en-US" sz="2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微软雅黑" panose="020B0503020204020204" pitchFamily="34" charset="-122"/>
              </a:rPr>
              <a:t>个人总结</a:t>
            </a:r>
            <a:r>
              <a:rPr lang="en-US" altLang="zh-CN" sz="2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微软雅黑" panose="020B0503020204020204" pitchFamily="34" charset="-122"/>
              </a:rPr>
              <a:t> | </a:t>
            </a:r>
            <a:r>
              <a:rPr lang="zh-CN" altLang="en-US" sz="2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微软雅黑" panose="020B0503020204020204" pitchFamily="34" charset="-122"/>
              </a:rPr>
              <a:t>工作计划</a:t>
            </a:r>
            <a:endParaRPr lang="zh-CN" altLang="en-US" sz="20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PA_文本框 8"/>
          <p:cNvSpPr txBox="1"/>
          <p:nvPr>
            <p:custDataLst>
              <p:tags r:id="rId4"/>
            </p:custDataLst>
          </p:nvPr>
        </p:nvSpPr>
        <p:spPr>
          <a:xfrm>
            <a:off x="837544" y="4377170"/>
            <a:ext cx="5715799" cy="645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Gray Yellow Business report PPT Gray Yellow Business report PPT Gray Yellow Business report PPT Gray Yellow Business report PPT Gray Yellow Business report PPT</a:t>
            </a:r>
            <a:endParaRPr lang="en-US" altLang="zh-CN" sz="12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 rot="10800000" flipH="1" flipV="1">
            <a:off x="951865" y="4270371"/>
            <a:ext cx="5413375" cy="121285"/>
            <a:chOff x="4185398" y="2422358"/>
            <a:chExt cx="4878392" cy="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4185398" y="2422358"/>
              <a:ext cx="4637760" cy="0"/>
            </a:xfrm>
            <a:prstGeom prst="line">
              <a:avLst/>
            </a:prstGeom>
            <a:ln>
              <a:solidFill>
                <a:srgbClr val="F0D58B">
                  <a:alpha val="4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8614611" y="2422358"/>
              <a:ext cx="449179" cy="0"/>
            </a:xfrm>
            <a:prstGeom prst="line">
              <a:avLst/>
            </a:prstGeom>
            <a:ln w="76200">
              <a:solidFill>
                <a:srgbClr val="F0D5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817880" y="6138545"/>
            <a:ext cx="488632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京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沿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司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PA_文本框 8"/>
          <p:cNvSpPr txBox="1"/>
          <p:nvPr>
            <p:custDataLst>
              <p:tags r:id="rId5"/>
            </p:custDataLst>
          </p:nvPr>
        </p:nvSpPr>
        <p:spPr>
          <a:xfrm>
            <a:off x="837544" y="5425440"/>
            <a:ext cx="4344055" cy="27559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演讲人：黄雪朋</a:t>
            </a:r>
            <a:r>
              <a:rPr lang="en-US" altLang="zh-CN" sz="1200" dirty="0">
                <a:solidFill>
                  <a:schemeClr val="bg1"/>
                </a:solidFill>
              </a:rPr>
              <a:t>                       </a:t>
            </a:r>
            <a:r>
              <a:rPr lang="zh-CN" altLang="en-US" sz="1200" dirty="0">
                <a:solidFill>
                  <a:schemeClr val="bg1"/>
                </a:solidFill>
              </a:rPr>
              <a:t>部门：产品研发部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 animBg="1"/>
      <p:bldP spid="4" grpId="1" animBg="1"/>
      <p:bldP spid="10" grpId="0"/>
      <p:bldP spid="10" grpId="1"/>
      <p:bldP spid="11" grpId="0" bldLvl="0" animBg="1"/>
      <p:bldP spid="11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工作总结</a:t>
            </a:r>
            <a:endParaRPr lang="zh-CN" altLang="en-US" sz="2800" b="1" dirty="0">
              <a:solidFill>
                <a:schemeClr val="bg1"/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732347" y="1224780"/>
            <a:ext cx="4653280" cy="4839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7" name="文本框 145"/>
          <p:cNvSpPr txBox="1"/>
          <p:nvPr/>
        </p:nvSpPr>
        <p:spPr>
          <a:xfrm>
            <a:off x="8179894" y="4277803"/>
            <a:ext cx="2352000" cy="413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9" name="文本框 145"/>
          <p:cNvSpPr txBox="1"/>
          <p:nvPr/>
        </p:nvSpPr>
        <p:spPr>
          <a:xfrm>
            <a:off x="525780" y="1755775"/>
            <a:ext cx="10363835" cy="4307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514350" lvl="1" indent="-342900">
              <a:buClr>
                <a:srgbClr val="C00000"/>
              </a:buClr>
              <a:buAutoNum type="arabicPeriod" startAt="4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当为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formData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的时候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lvl="2" indent="-285750">
              <a:buClr>
                <a:srgbClr val="C00000"/>
              </a:buClr>
              <a:buFontTx/>
              <a:buChar char="-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当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action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为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get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的时候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浏览器会直接将键值对拼接到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url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之后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;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lvl="2" indent="-285750">
              <a:buClr>
                <a:srgbClr val="C00000"/>
              </a:buClr>
              <a:buFontTx/>
              <a:buChar char="-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当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action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为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post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时候，浏览器把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form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数据封装到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http body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中，然后发送到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server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lvl="2" indent="-285750">
              <a:buClr>
                <a:srgbClr val="C00000"/>
              </a:buClr>
              <a:buFontTx/>
              <a:buChar char="-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如果没有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type=file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的控件，用默认的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application/x-www-form-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urlencoded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就可以了。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lvl="2" indent="-285750">
              <a:buClr>
                <a:srgbClr val="C00000"/>
              </a:buClr>
              <a:buFontTx/>
              <a:buChar char="-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如果有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type=file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的时候，也就是需要上传文件，就要使用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multipart/form-data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了。浏览器会把整个表单以控件为单位分割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然后发送数据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  <p:bldP spid="37" grpId="0" bldLvl="0" animBg="1"/>
      <p:bldP spid="9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工作总结</a:t>
            </a:r>
            <a:endParaRPr lang="zh-CN" altLang="en-US" sz="2800" b="1" dirty="0">
              <a:solidFill>
                <a:schemeClr val="bg1"/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732347" y="1224780"/>
            <a:ext cx="4653280" cy="4839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7" name="文本框 145"/>
          <p:cNvSpPr txBox="1"/>
          <p:nvPr/>
        </p:nvSpPr>
        <p:spPr>
          <a:xfrm>
            <a:off x="8179894" y="4277803"/>
            <a:ext cx="2352000" cy="413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9" name="文本框 145"/>
          <p:cNvSpPr txBox="1"/>
          <p:nvPr/>
        </p:nvSpPr>
        <p:spPr>
          <a:xfrm>
            <a:off x="525780" y="1755775"/>
            <a:ext cx="10363835" cy="4307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171450" lvl="1" indent="0">
              <a:buClr>
                <a:srgbClr val="C00000"/>
              </a:buClr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协助晖哥完成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ability-mgr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模块重构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 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171450" lvl="1" indent="0">
              <a:buClr>
                <a:srgbClr val="C00000"/>
              </a:buClr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收获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 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171450" lvl="1" indent="0">
              <a:buClr>
                <a:srgbClr val="C00000"/>
              </a:buClr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	1.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通过配置信息连接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rpc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服务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171450" lvl="1" indent="0">
              <a:buClr>
                <a:srgbClr val="C00000"/>
              </a:buClr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	2.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学习在本地测试一个项目的和线上测试项目的流程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已经查询错误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(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晖哥指出错误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自己想办法查出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)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171450" lvl="1" indent="0">
              <a:buClr>
                <a:srgbClr val="C00000"/>
              </a:buClr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	3.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进一步了解并发运用的场景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不仅限于考虑并发代码能运行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而是进一步去考虑代码背后是不是有天生不支持并发的数据结构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或者在使用并发的时候会不会造成协程泄露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导致大量内存被浪费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.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  <p:bldP spid="37" grpId="0" bldLvl="0" animBg="1"/>
      <p:bldP spid="9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25804" y="0"/>
            <a:ext cx="6147151" cy="6857999"/>
          </a:xfrm>
          <a:prstGeom prst="rect">
            <a:avLst/>
          </a:prstGeom>
        </p:spPr>
      </p:pic>
      <p:sp>
        <p:nvSpPr>
          <p:cNvPr id="6" name="PA-文本框 50"/>
          <p:cNvSpPr txBox="1"/>
          <p:nvPr>
            <p:custDataLst>
              <p:tags r:id="rId2"/>
            </p:custDataLst>
          </p:nvPr>
        </p:nvSpPr>
        <p:spPr>
          <a:xfrm>
            <a:off x="1092620" y="4477177"/>
            <a:ext cx="5391308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</a:rPr>
              <a:t>lorem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sitlorem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sitlorem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sitlorem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sitlorem</a:t>
            </a:r>
            <a:r>
              <a:rPr lang="en-US" altLang="zh-CN" sz="1000" dirty="0">
                <a:solidFill>
                  <a:schemeClr val="bg1"/>
                </a:solidFill>
              </a:rPr>
              <a:t> ipsum dolor sit</a:t>
            </a:r>
            <a:endParaRPr lang="zh-CN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r>
              <a:rPr lang="en-US" altLang="zh-CN" sz="1000" dirty="0">
                <a:solidFill>
                  <a:schemeClr val="bg1"/>
                </a:solidFill>
              </a:rPr>
              <a:t>lorem ipsum dolor sit</a:t>
            </a:r>
            <a:endParaRPr lang="zh-CN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endParaRPr lang="zh-CN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endParaRPr lang="zh-CN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0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86398" y="3424006"/>
            <a:ext cx="3673630" cy="97091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400" b="1" dirty="0">
                <a:solidFill>
                  <a:srgbClr val="F0D58B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工作分析</a:t>
            </a:r>
            <a:endParaRPr lang="zh-CN" altLang="en-US" sz="4400" b="1" dirty="0">
              <a:solidFill>
                <a:srgbClr val="F0D58B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  <p:transition spd="slow">
    <p:comb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750" tmFilter="0,0; .5, 1; 1, 1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1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750" tmFilter="0,0; .5, 1; 1, 1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1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工作分析</a:t>
            </a:r>
            <a:endParaRPr lang="zh-CN" altLang="en-US" sz="2800" b="1" dirty="0">
              <a:solidFill>
                <a:schemeClr val="bg1"/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732155" y="1697355"/>
            <a:ext cx="10182225" cy="4356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1.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第二个月的工作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相比第一个月的工作更加的充实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更加的有趣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第一个月的工作只是去看代码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书写文档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没有去上手写代码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.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对工作的热情很难提上去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.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2.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这个月尝试着去写了代码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虽然遇到很多的问题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但是能收获到很多的东西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也能了解一个学生刚刚离开学校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自己技术和企业需要的技术相差有多少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自己未来应该还有多少的东西需要学习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.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3.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和晖哥一起对代码进行重构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一开始上手就写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虽然代码能运行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但是代码潜藏的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bug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是很大的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比如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对于顺序没有要求的程序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都是用并发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并没有仔细去了解代码背后是什么样的结构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.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25804" y="0"/>
            <a:ext cx="6147151" cy="6857999"/>
          </a:xfrm>
          <a:prstGeom prst="rect">
            <a:avLst/>
          </a:prstGeom>
        </p:spPr>
      </p:pic>
      <p:sp>
        <p:nvSpPr>
          <p:cNvPr id="6" name="PA-文本框 50"/>
          <p:cNvSpPr txBox="1"/>
          <p:nvPr>
            <p:custDataLst>
              <p:tags r:id="rId2"/>
            </p:custDataLst>
          </p:nvPr>
        </p:nvSpPr>
        <p:spPr>
          <a:xfrm>
            <a:off x="1092620" y="4477177"/>
            <a:ext cx="5391308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</a:rPr>
              <a:t>lorem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sitlorem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sitlorem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sitlorem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sitlorem</a:t>
            </a:r>
            <a:r>
              <a:rPr lang="en-US" altLang="zh-CN" sz="1000" dirty="0">
                <a:solidFill>
                  <a:schemeClr val="bg1"/>
                </a:solidFill>
              </a:rPr>
              <a:t> ipsum dolor sit</a:t>
            </a:r>
            <a:endParaRPr lang="zh-CN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r>
              <a:rPr lang="en-US" altLang="zh-CN" sz="1000" dirty="0">
                <a:solidFill>
                  <a:schemeClr val="bg1"/>
                </a:solidFill>
              </a:rPr>
              <a:t>lorem ipsum dolor sit</a:t>
            </a:r>
            <a:endParaRPr lang="zh-CN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endParaRPr lang="zh-CN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endParaRPr lang="zh-CN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0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86398" y="3424006"/>
            <a:ext cx="3673630" cy="97091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400" b="1" dirty="0">
                <a:solidFill>
                  <a:srgbClr val="F0D58B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个人</a:t>
            </a:r>
            <a:r>
              <a:rPr lang="zh-CN" altLang="en-US" sz="4400" b="1" dirty="0">
                <a:solidFill>
                  <a:srgbClr val="F0D58B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总结</a:t>
            </a:r>
            <a:endParaRPr lang="zh-CN" altLang="en-US" sz="4400" b="1" dirty="0">
              <a:solidFill>
                <a:srgbClr val="F0D58B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  <p:transition spd="slow">
    <p:comb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750" tmFilter="0,0; .5, 1; 1, 1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1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750" tmFilter="0,0; .5, 1; 1, 1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1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</p:bldLst>
      </p:timing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个人总结</a:t>
            </a:r>
            <a:endParaRPr lang="zh-CN" altLang="en-US" sz="2800" b="1" dirty="0">
              <a:solidFill>
                <a:schemeClr val="bg1"/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954405" y="917575"/>
            <a:ext cx="10382250" cy="4993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解决问题方面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1.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一开始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遇见问题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很少自己会思考问题的解决方法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后来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随着接触到公司的业务增多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了解的知识也在增多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很多问题慢慢也会有自己的理解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但是有时候自己的想问题还是不够全面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; 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2.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思考问题之后应该向前辈反映思考的结果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结果全对的基本没有出现过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只是每次之后看代问题都会多一个方向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.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比如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对于一块代码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我可能会考虑到代码应该去修改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因为我只看到了修改后的好处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并不太会去过度的注意修改后的不好的后果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.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语言描述方面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1.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叙述某一个问题的时候会因为自己思考不清楚或者自己有思考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但是自己无法理清楚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导致自己表述的时候出现双方疑惑的现象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.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2.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经过一个月的改正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虽然没有彻底的改正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但是增长思考的时间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多梳理几遍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有时候还会出现着急的时候出现条例不清晰的现象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.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7" name="文本框 145"/>
          <p:cNvSpPr txBox="1"/>
          <p:nvPr/>
        </p:nvSpPr>
        <p:spPr>
          <a:xfrm>
            <a:off x="732347" y="3097217"/>
            <a:ext cx="2352000" cy="413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  <p:bldP spid="37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25804" y="0"/>
            <a:ext cx="6147151" cy="6857999"/>
          </a:xfrm>
          <a:prstGeom prst="rect">
            <a:avLst/>
          </a:prstGeom>
        </p:spPr>
      </p:pic>
      <p:sp>
        <p:nvSpPr>
          <p:cNvPr id="6" name="PA-文本框 50"/>
          <p:cNvSpPr txBox="1"/>
          <p:nvPr>
            <p:custDataLst>
              <p:tags r:id="rId2"/>
            </p:custDataLst>
          </p:nvPr>
        </p:nvSpPr>
        <p:spPr>
          <a:xfrm>
            <a:off x="1092620" y="4477177"/>
            <a:ext cx="5391308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</a:rPr>
              <a:t>lorem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sitlorem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sitlorem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sitlorem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sitlorem</a:t>
            </a:r>
            <a:r>
              <a:rPr lang="en-US" altLang="zh-CN" sz="1000" dirty="0">
                <a:solidFill>
                  <a:schemeClr val="bg1"/>
                </a:solidFill>
              </a:rPr>
              <a:t> ipsum dolor sit</a:t>
            </a:r>
            <a:endParaRPr lang="zh-CN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r>
              <a:rPr lang="en-US" altLang="zh-CN" sz="1000" dirty="0">
                <a:solidFill>
                  <a:schemeClr val="bg1"/>
                </a:solidFill>
              </a:rPr>
              <a:t>lorem ipsum dolor sit</a:t>
            </a:r>
            <a:endParaRPr lang="zh-CN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endParaRPr lang="zh-CN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endParaRPr lang="zh-CN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0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86398" y="3424006"/>
            <a:ext cx="3673630" cy="97091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400" b="1" dirty="0">
                <a:solidFill>
                  <a:srgbClr val="F0D58B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工作</a:t>
            </a:r>
            <a:r>
              <a:rPr lang="zh-CN" altLang="en-US" sz="4400" b="1" dirty="0">
                <a:solidFill>
                  <a:srgbClr val="F0D58B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计划</a:t>
            </a:r>
            <a:endParaRPr lang="zh-CN" altLang="en-US" sz="4400" b="1" dirty="0">
              <a:solidFill>
                <a:srgbClr val="F0D58B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  <p:transition spd="slow">
    <p:comb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750" tmFilter="0,0; .5, 1; 1, 1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1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750" tmFilter="0,0; .5, 1; 1, 1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1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</p:bldLst>
      </p:timing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工作计划</a:t>
            </a:r>
            <a:endParaRPr lang="zh-CN" altLang="en-US" sz="2800" b="1" dirty="0">
              <a:solidFill>
                <a:schemeClr val="bg1"/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915035" y="1191260"/>
            <a:ext cx="10501630" cy="4700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工作方面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1. 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我希望未来的两个月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可以有更多的机会接触到项目的开发工作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2.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在工作的过程中学习远比只学习的效率要高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3.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了解更多的项目开发流程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为以后单独负责模块开发做准备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学习方面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1. 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随着开始和同事接受项目的重构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发现对项目的书写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测试项目的功能是否正常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需要对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k8s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技术优一定的了解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虽然现在从书上以及使用的时候百度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暂时能满足工作的需要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所以应该让自己的对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k8s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的技术的了解在自己接触的项目之前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.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2.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学习并发的运用场景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多在项目中实践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在代码不出现为题的前提下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并发代码不符合规范的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会有有经验的前辈指出问题所在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并且会让我们有对特定的场景印象深刻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3.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开发过程中对于经常使用的代码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从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golang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源码了解原理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5E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 flipV="1">
            <a:off x="4396740" y="1873885"/>
            <a:ext cx="6604000" cy="168910"/>
            <a:chOff x="4185398" y="2422358"/>
            <a:chExt cx="4878392" cy="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4185398" y="2422358"/>
              <a:ext cx="4637760" cy="0"/>
            </a:xfrm>
            <a:prstGeom prst="line">
              <a:avLst/>
            </a:prstGeom>
            <a:ln>
              <a:solidFill>
                <a:srgbClr val="F0D58B">
                  <a:alpha val="4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8614611" y="2422358"/>
              <a:ext cx="449179" cy="0"/>
            </a:xfrm>
            <a:prstGeom prst="line">
              <a:avLst/>
            </a:prstGeom>
            <a:ln w="76200">
              <a:solidFill>
                <a:srgbClr val="F0D5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PA-文本框 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639329" y="560730"/>
            <a:ext cx="5769610" cy="13220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8000" b="1" dirty="0">
                <a:gradFill>
                  <a:gsLst>
                    <a:gs pos="0">
                      <a:srgbClr val="F0D58B"/>
                    </a:gs>
                    <a:gs pos="100000">
                      <a:srgbClr val="D9B44F"/>
                    </a:gs>
                  </a:gsLst>
                  <a:path path="circle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CONTENTS</a:t>
            </a:r>
            <a:endParaRPr lang="en-US" altLang="zh-CN" sz="8000" b="1" dirty="0">
              <a:gradFill>
                <a:gsLst>
                  <a:gs pos="0">
                    <a:srgbClr val="F0D58B"/>
                  </a:gs>
                  <a:gs pos="100000">
                    <a:srgbClr val="D9B44F"/>
                  </a:gs>
                </a:gsLst>
                <a:path path="circle"/>
              </a:gra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919470" y="2593975"/>
            <a:ext cx="4405630" cy="523875"/>
            <a:chOff x="9322" y="4730"/>
            <a:chExt cx="6938" cy="825"/>
          </a:xfrm>
        </p:grpSpPr>
        <p:grpSp>
          <p:nvGrpSpPr>
            <p:cNvPr id="72" name="组合 71"/>
            <p:cNvGrpSpPr/>
            <p:nvPr/>
          </p:nvGrpSpPr>
          <p:grpSpPr>
            <a:xfrm>
              <a:off x="9592" y="4730"/>
              <a:ext cx="6668" cy="825"/>
              <a:chOff x="6491196" y="3122335"/>
              <a:chExt cx="4234354" cy="523220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7183950" y="3182745"/>
                <a:ext cx="3541600" cy="398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gradFill>
                      <a:gsLst>
                        <a:gs pos="0">
                          <a:srgbClr val="F0D58B"/>
                        </a:gs>
                        <a:gs pos="100000">
                          <a:srgbClr val="D9B44F"/>
                        </a:gs>
                      </a:gsLst>
                      <a:path path="circle">
                        <a:fillToRect l="50000" t="-80000" r="50000" b="180000"/>
                      </a:path>
                    </a:gradFill>
                    <a:effectLst>
                      <a:outerShdw blurRad="38100" dist="38100" dir="2700000" algn="tl">
                        <a:srgbClr val="000000">
                          <a:alpha val="30000"/>
                        </a:srgbClr>
                      </a:outerShdw>
                    </a:effectLst>
                    <a:latin typeface="思源黑体 CN Heavy" panose="020B0A00000000000000" pitchFamily="34" charset="-122"/>
                    <a:ea typeface="思源黑体 CN Heavy" panose="020B0A00000000000000" pitchFamily="34" charset="-122"/>
                  </a:rPr>
                  <a:t>自我介绍</a:t>
                </a:r>
                <a:endParaRPr lang="zh-CN" altLang="en-US" sz="2000" b="1" dirty="0">
                  <a:gradFill>
                    <a:gsLst>
                      <a:gs pos="0">
                        <a:srgbClr val="F0D58B"/>
                      </a:gs>
                      <a:gs pos="100000">
                        <a:srgbClr val="D9B44F"/>
                      </a:gs>
                    </a:gsLst>
                    <a:path path="circle">
                      <a:fillToRect l="50000" t="-80000" r="50000" b="180000"/>
                    </a:path>
                  </a:gra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思源黑体 CN Heavy" panose="020B0A00000000000000" pitchFamily="34" charset="-122"/>
                  <a:ea typeface="思源黑体 CN Heavy" panose="020B0A00000000000000" pitchFamily="34" charset="-122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6491196" y="3122335"/>
                <a:ext cx="7344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gradFill>
                      <a:gsLst>
                        <a:gs pos="0">
                          <a:srgbClr val="F0D58B"/>
                        </a:gs>
                        <a:gs pos="100000">
                          <a:srgbClr val="D9B44F"/>
                        </a:gs>
                      </a:gsLst>
                      <a:path path="circle">
                        <a:fillToRect l="50000" t="-80000" r="50000" b="180000"/>
                      </a:path>
                    </a:gradFill>
                    <a:effectLst>
                      <a:outerShdw blurRad="38100" dist="38100" dir="2700000" algn="tl">
                        <a:srgbClr val="000000">
                          <a:alpha val="30000"/>
                        </a:srgbClr>
                      </a:outerShdw>
                    </a:effectLst>
                    <a:latin typeface="Arial" panose="020B0604020202020204" pitchFamily="34" charset="0"/>
                    <a:ea typeface="思源黑体 CN Medium" panose="020B0600000000000000" pitchFamily="34" charset="-122"/>
                    <a:cs typeface="Arial" panose="020B0604020202020204" pitchFamily="34" charset="0"/>
                  </a:rPr>
                  <a:t>1</a:t>
                </a:r>
                <a:endParaRPr lang="zh-CN" altLang="en-US" sz="2800" dirty="0">
                  <a:gradFill>
                    <a:gsLst>
                      <a:gs pos="0">
                        <a:srgbClr val="F0D58B"/>
                      </a:gs>
                      <a:gs pos="100000">
                        <a:srgbClr val="D9B44F"/>
                      </a:gs>
                    </a:gsLst>
                    <a:path path="circle">
                      <a:fillToRect l="50000" t="-80000" r="50000" b="180000"/>
                    </a:path>
                  </a:gra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7" name="图片 26" descr="图片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22" y="4916"/>
              <a:ext cx="539" cy="446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5925185" y="3206744"/>
            <a:ext cx="4399915" cy="522605"/>
            <a:chOff x="9331" y="6054"/>
            <a:chExt cx="6929" cy="823"/>
          </a:xfrm>
        </p:grpSpPr>
        <p:grpSp>
          <p:nvGrpSpPr>
            <p:cNvPr id="8" name="组合 7"/>
            <p:cNvGrpSpPr/>
            <p:nvPr/>
          </p:nvGrpSpPr>
          <p:grpSpPr>
            <a:xfrm>
              <a:off x="9592" y="6054"/>
              <a:ext cx="6668" cy="823"/>
              <a:chOff x="6491196" y="3122335"/>
              <a:chExt cx="4234354" cy="521970"/>
            </a:xfrm>
          </p:grpSpPr>
          <p:sp>
            <p:nvSpPr>
              <p:cNvPr id="14" name="文本框 13"/>
              <p:cNvSpPr txBox="1"/>
              <p:nvPr/>
            </p:nvSpPr>
            <p:spPr>
              <a:xfrm>
                <a:off x="7183950" y="3182748"/>
                <a:ext cx="3541600" cy="398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gradFill>
                      <a:gsLst>
                        <a:gs pos="0">
                          <a:srgbClr val="F0D58B"/>
                        </a:gs>
                        <a:gs pos="100000">
                          <a:srgbClr val="D9B44F"/>
                        </a:gs>
                      </a:gsLst>
                      <a:path path="circle">
                        <a:fillToRect l="50000" t="-80000" r="50000" b="180000"/>
                      </a:path>
                    </a:gradFill>
                    <a:effectLst>
                      <a:outerShdw blurRad="38100" dist="38100" dir="2700000" algn="tl">
                        <a:srgbClr val="000000">
                          <a:alpha val="30000"/>
                        </a:srgbClr>
                      </a:outerShdw>
                    </a:effectLst>
                    <a:latin typeface="思源黑体 CN Heavy" panose="020B0A00000000000000" pitchFamily="34" charset="-122"/>
                    <a:ea typeface="思源黑体 CN Heavy" panose="020B0A00000000000000" pitchFamily="34" charset="-122"/>
                  </a:rPr>
                  <a:t>工作总结</a:t>
                </a:r>
                <a:endParaRPr lang="zh-CN" altLang="en-US" sz="2000" b="1" dirty="0">
                  <a:gradFill>
                    <a:gsLst>
                      <a:gs pos="0">
                        <a:srgbClr val="F0D58B"/>
                      </a:gs>
                      <a:gs pos="100000">
                        <a:srgbClr val="D9B44F"/>
                      </a:gs>
                    </a:gsLst>
                    <a:path path="circle">
                      <a:fillToRect l="50000" t="-80000" r="50000" b="180000"/>
                    </a:path>
                  </a:gra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思源黑体 CN Heavy" panose="020B0A00000000000000" pitchFamily="34" charset="-122"/>
                  <a:ea typeface="思源黑体 CN Heavy" panose="020B0A00000000000000" pitchFamily="34" charset="-122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6491196" y="3122335"/>
                <a:ext cx="734430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gradFill>
                      <a:gsLst>
                        <a:gs pos="0">
                          <a:srgbClr val="F0D58B"/>
                        </a:gs>
                        <a:gs pos="100000">
                          <a:srgbClr val="D9B44F"/>
                        </a:gs>
                      </a:gsLst>
                      <a:path path="circle">
                        <a:fillToRect l="50000" t="-80000" r="50000" b="180000"/>
                      </a:path>
                    </a:gradFill>
                    <a:effectLst>
                      <a:outerShdw blurRad="38100" dist="38100" dir="2700000" algn="tl">
                        <a:srgbClr val="000000">
                          <a:alpha val="30000"/>
                        </a:srgbClr>
                      </a:outerShdw>
                    </a:effectLst>
                    <a:latin typeface="Arial" panose="020B0604020202020204" pitchFamily="34" charset="0"/>
                    <a:ea typeface="思源黑体 CN Medium" panose="020B0600000000000000" pitchFamily="34" charset="-122"/>
                    <a:cs typeface="Arial" panose="020B0604020202020204" pitchFamily="34" charset="0"/>
                  </a:rPr>
                  <a:t>2</a:t>
                </a:r>
                <a:endParaRPr lang="zh-CN" altLang="en-US" sz="2800" dirty="0">
                  <a:gradFill>
                    <a:gsLst>
                      <a:gs pos="0">
                        <a:srgbClr val="F0D58B"/>
                      </a:gs>
                      <a:gs pos="100000">
                        <a:srgbClr val="D9B44F"/>
                      </a:gs>
                    </a:gsLst>
                    <a:path path="circle">
                      <a:fillToRect l="50000" t="-80000" r="50000" b="180000"/>
                    </a:path>
                  </a:gra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8" name="图片 27" descr="图片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31" y="6268"/>
              <a:ext cx="539" cy="446"/>
            </a:xfrm>
            <a:prstGeom prst="rect">
              <a:avLst/>
            </a:prstGeom>
          </p:spPr>
        </p:pic>
      </p:grpSp>
      <p:grpSp>
        <p:nvGrpSpPr>
          <p:cNvPr id="10" name="组合 9"/>
          <p:cNvGrpSpPr/>
          <p:nvPr/>
        </p:nvGrpSpPr>
        <p:grpSpPr>
          <a:xfrm>
            <a:off x="5919470" y="3872853"/>
            <a:ext cx="4405630" cy="521970"/>
            <a:chOff x="9322" y="7389"/>
            <a:chExt cx="6938" cy="822"/>
          </a:xfrm>
        </p:grpSpPr>
        <p:grpSp>
          <p:nvGrpSpPr>
            <p:cNvPr id="22" name="组合 21"/>
            <p:cNvGrpSpPr/>
            <p:nvPr/>
          </p:nvGrpSpPr>
          <p:grpSpPr>
            <a:xfrm>
              <a:off x="9592" y="7389"/>
              <a:ext cx="6668" cy="822"/>
              <a:chOff x="6491196" y="3122335"/>
              <a:chExt cx="4234354" cy="521336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7183950" y="3182748"/>
                <a:ext cx="3541600" cy="398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gradFill>
                      <a:gsLst>
                        <a:gs pos="0">
                          <a:srgbClr val="F0D58B"/>
                        </a:gs>
                        <a:gs pos="100000">
                          <a:srgbClr val="D9B44F"/>
                        </a:gs>
                      </a:gsLst>
                      <a:path path="circle">
                        <a:fillToRect l="50000" t="-80000" r="50000" b="180000"/>
                      </a:path>
                    </a:gradFill>
                    <a:effectLst>
                      <a:outerShdw blurRad="38100" dist="38100" dir="2700000" algn="tl">
                        <a:srgbClr val="000000">
                          <a:alpha val="30000"/>
                        </a:srgbClr>
                      </a:outerShdw>
                    </a:effectLst>
                    <a:latin typeface="思源黑体 CN Heavy" panose="020B0A00000000000000" pitchFamily="34" charset="-122"/>
                    <a:ea typeface="思源黑体 CN Heavy" panose="020B0A00000000000000" pitchFamily="34" charset="-122"/>
                  </a:rPr>
                  <a:t>工作分析</a:t>
                </a:r>
                <a:endParaRPr lang="zh-CN" altLang="en-US" sz="2000" b="1" dirty="0">
                  <a:gradFill>
                    <a:gsLst>
                      <a:gs pos="0">
                        <a:srgbClr val="F0D58B"/>
                      </a:gs>
                      <a:gs pos="100000">
                        <a:srgbClr val="D9B44F"/>
                      </a:gs>
                    </a:gsLst>
                    <a:path path="circle">
                      <a:fillToRect l="50000" t="-80000" r="50000" b="180000"/>
                    </a:path>
                  </a:gra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思源黑体 CN Heavy" panose="020B0A00000000000000" pitchFamily="34" charset="-122"/>
                  <a:ea typeface="思源黑体 CN Heavy" panose="020B0A00000000000000" pitchFamily="34" charset="-122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6491196" y="3122335"/>
                <a:ext cx="734430" cy="521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gradFill>
                      <a:gsLst>
                        <a:gs pos="0">
                          <a:srgbClr val="F0D58B"/>
                        </a:gs>
                        <a:gs pos="100000">
                          <a:srgbClr val="D9B44F"/>
                        </a:gs>
                      </a:gsLst>
                      <a:path path="circle">
                        <a:fillToRect l="50000" t="-80000" r="50000" b="180000"/>
                      </a:path>
                    </a:gradFill>
                    <a:effectLst>
                      <a:outerShdw blurRad="38100" dist="38100" dir="2700000" algn="tl">
                        <a:srgbClr val="000000">
                          <a:alpha val="30000"/>
                        </a:srgbClr>
                      </a:outerShdw>
                    </a:effectLst>
                    <a:latin typeface="Arial" panose="020B0604020202020204" pitchFamily="34" charset="0"/>
                    <a:ea typeface="思源黑体 CN Medium" panose="020B0600000000000000" pitchFamily="34" charset="-122"/>
                    <a:cs typeface="Arial" panose="020B0604020202020204" pitchFamily="34" charset="0"/>
                  </a:rPr>
                  <a:t>3</a:t>
                </a:r>
                <a:endParaRPr lang="zh-CN" altLang="en-US" sz="2800" dirty="0">
                  <a:gradFill>
                    <a:gsLst>
                      <a:gs pos="0">
                        <a:srgbClr val="F0D58B"/>
                      </a:gs>
                      <a:gs pos="100000">
                        <a:srgbClr val="D9B44F"/>
                      </a:gs>
                    </a:gsLst>
                    <a:path path="circle">
                      <a:fillToRect l="50000" t="-80000" r="50000" b="180000"/>
                    </a:path>
                  </a:gra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9" name="图片 28" descr="图片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22" y="7575"/>
              <a:ext cx="539" cy="446"/>
            </a:xfrm>
            <a:prstGeom prst="rect">
              <a:avLst/>
            </a:prstGeom>
          </p:spPr>
        </p:pic>
      </p:grpSp>
      <p:grpSp>
        <p:nvGrpSpPr>
          <p:cNvPr id="34" name="组合 33"/>
          <p:cNvGrpSpPr/>
          <p:nvPr/>
        </p:nvGrpSpPr>
        <p:grpSpPr>
          <a:xfrm flipH="1" flipV="1">
            <a:off x="4962525" y="6037246"/>
            <a:ext cx="7230110" cy="260016"/>
            <a:chOff x="4185398" y="2422358"/>
            <a:chExt cx="4878392" cy="0"/>
          </a:xfrm>
        </p:grpSpPr>
        <p:cxnSp>
          <p:nvCxnSpPr>
            <p:cNvPr id="35" name="直接连接符 34"/>
            <p:cNvCxnSpPr/>
            <p:nvPr/>
          </p:nvCxnSpPr>
          <p:spPr>
            <a:xfrm>
              <a:off x="4185398" y="2422358"/>
              <a:ext cx="4637760" cy="0"/>
            </a:xfrm>
            <a:prstGeom prst="line">
              <a:avLst/>
            </a:prstGeom>
            <a:ln>
              <a:solidFill>
                <a:srgbClr val="F0D58B">
                  <a:alpha val="4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8614611" y="2422358"/>
              <a:ext cx="449179" cy="0"/>
            </a:xfrm>
            <a:prstGeom prst="line">
              <a:avLst/>
            </a:prstGeom>
            <a:ln w="76200">
              <a:solidFill>
                <a:srgbClr val="F0D5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5919470" y="4520547"/>
            <a:ext cx="4405630" cy="521970"/>
            <a:chOff x="9322" y="7389"/>
            <a:chExt cx="6938" cy="822"/>
          </a:xfrm>
        </p:grpSpPr>
        <p:grpSp>
          <p:nvGrpSpPr>
            <p:cNvPr id="30" name="组合 29"/>
            <p:cNvGrpSpPr/>
            <p:nvPr/>
          </p:nvGrpSpPr>
          <p:grpSpPr>
            <a:xfrm>
              <a:off x="9592" y="7389"/>
              <a:ext cx="6668" cy="822"/>
              <a:chOff x="6491196" y="3122335"/>
              <a:chExt cx="4234354" cy="521336"/>
            </a:xfrm>
          </p:grpSpPr>
          <p:sp>
            <p:nvSpPr>
              <p:cNvPr id="32" name="文本框 31"/>
              <p:cNvSpPr txBox="1"/>
              <p:nvPr/>
            </p:nvSpPr>
            <p:spPr>
              <a:xfrm>
                <a:off x="7183950" y="3182748"/>
                <a:ext cx="3541600" cy="398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gradFill>
                      <a:gsLst>
                        <a:gs pos="0">
                          <a:srgbClr val="F0D58B"/>
                        </a:gs>
                        <a:gs pos="100000">
                          <a:srgbClr val="D9B44F"/>
                        </a:gs>
                      </a:gsLst>
                      <a:path path="circle">
                        <a:fillToRect l="50000" t="-80000" r="50000" b="180000"/>
                      </a:path>
                    </a:gradFill>
                    <a:effectLst>
                      <a:outerShdw blurRad="38100" dist="38100" dir="2700000" algn="tl">
                        <a:srgbClr val="000000">
                          <a:alpha val="30000"/>
                        </a:srgbClr>
                      </a:outerShdw>
                    </a:effectLst>
                    <a:latin typeface="思源黑体 CN Heavy" panose="020B0A00000000000000" pitchFamily="34" charset="-122"/>
                    <a:ea typeface="思源黑体 CN Heavy" panose="020B0A00000000000000" pitchFamily="34" charset="-122"/>
                  </a:rPr>
                  <a:t>解决方案</a:t>
                </a:r>
                <a:endParaRPr lang="zh-CN" altLang="en-US" sz="2000" b="1" dirty="0">
                  <a:gradFill>
                    <a:gsLst>
                      <a:gs pos="0">
                        <a:srgbClr val="F0D58B"/>
                      </a:gs>
                      <a:gs pos="100000">
                        <a:srgbClr val="D9B44F"/>
                      </a:gs>
                    </a:gsLst>
                    <a:path path="circle">
                      <a:fillToRect l="50000" t="-80000" r="50000" b="180000"/>
                    </a:path>
                  </a:gra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思源黑体 CN Heavy" panose="020B0A00000000000000" pitchFamily="34" charset="-122"/>
                  <a:ea typeface="思源黑体 CN Heavy" panose="020B0A00000000000000" pitchFamily="34" charset="-122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6491196" y="3122335"/>
                <a:ext cx="734430" cy="521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gradFill>
                      <a:gsLst>
                        <a:gs pos="0">
                          <a:srgbClr val="F0D58B"/>
                        </a:gs>
                        <a:gs pos="100000">
                          <a:srgbClr val="D9B44F"/>
                        </a:gs>
                      </a:gsLst>
                      <a:path path="circle">
                        <a:fillToRect l="50000" t="-80000" r="50000" b="180000"/>
                      </a:path>
                    </a:gradFill>
                    <a:effectLst>
                      <a:outerShdw blurRad="38100" dist="38100" dir="2700000" algn="tl">
                        <a:srgbClr val="000000">
                          <a:alpha val="30000"/>
                        </a:srgbClr>
                      </a:outerShdw>
                    </a:effectLst>
                    <a:latin typeface="Arial" panose="020B0604020202020204" pitchFamily="34" charset="0"/>
                    <a:ea typeface="思源黑体 CN Medium" panose="020B0600000000000000" pitchFamily="34" charset="-122"/>
                    <a:cs typeface="Arial" panose="020B0604020202020204" pitchFamily="34" charset="0"/>
                  </a:rPr>
                  <a:t>4</a:t>
                </a:r>
                <a:endParaRPr lang="en-US" altLang="zh-CN" sz="2800" dirty="0">
                  <a:gradFill>
                    <a:gsLst>
                      <a:gs pos="0">
                        <a:srgbClr val="F0D58B"/>
                      </a:gs>
                      <a:gs pos="100000">
                        <a:srgbClr val="D9B44F"/>
                      </a:gs>
                    </a:gsLst>
                    <a:path path="circle">
                      <a:fillToRect l="50000" t="-80000" r="50000" b="180000"/>
                    </a:path>
                  </a:gra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31" name="图片 30" descr="图片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22" y="7575"/>
              <a:ext cx="539" cy="446"/>
            </a:xfrm>
            <a:prstGeom prst="rect">
              <a:avLst/>
            </a:prstGeom>
          </p:spPr>
        </p:pic>
      </p:grpSp>
      <p:grpSp>
        <p:nvGrpSpPr>
          <p:cNvPr id="37" name="组合 36"/>
          <p:cNvGrpSpPr/>
          <p:nvPr/>
        </p:nvGrpSpPr>
        <p:grpSpPr>
          <a:xfrm>
            <a:off x="5919470" y="5088233"/>
            <a:ext cx="4405630" cy="521970"/>
            <a:chOff x="9322" y="7389"/>
            <a:chExt cx="6938" cy="822"/>
          </a:xfrm>
        </p:grpSpPr>
        <p:grpSp>
          <p:nvGrpSpPr>
            <p:cNvPr id="38" name="组合 37"/>
            <p:cNvGrpSpPr/>
            <p:nvPr/>
          </p:nvGrpSpPr>
          <p:grpSpPr>
            <a:xfrm>
              <a:off x="9592" y="7389"/>
              <a:ext cx="6668" cy="822"/>
              <a:chOff x="6491196" y="3122335"/>
              <a:chExt cx="4234354" cy="521336"/>
            </a:xfrm>
          </p:grpSpPr>
          <p:sp>
            <p:nvSpPr>
              <p:cNvPr id="40" name="文本框 39"/>
              <p:cNvSpPr txBox="1"/>
              <p:nvPr/>
            </p:nvSpPr>
            <p:spPr>
              <a:xfrm>
                <a:off x="7183950" y="3182748"/>
                <a:ext cx="3541600" cy="398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gradFill>
                      <a:gsLst>
                        <a:gs pos="0">
                          <a:srgbClr val="F0D58B"/>
                        </a:gs>
                        <a:gs pos="100000">
                          <a:srgbClr val="D9B44F"/>
                        </a:gs>
                      </a:gsLst>
                      <a:path path="circle">
                        <a:fillToRect l="50000" t="-80000" r="50000" b="180000"/>
                      </a:path>
                    </a:gradFill>
                    <a:effectLst>
                      <a:outerShdw blurRad="38100" dist="38100" dir="2700000" algn="tl">
                        <a:srgbClr val="000000">
                          <a:alpha val="30000"/>
                        </a:srgbClr>
                      </a:outerShdw>
                    </a:effectLst>
                    <a:latin typeface="思源黑体 CN Heavy" panose="020B0A00000000000000" pitchFamily="34" charset="-122"/>
                    <a:ea typeface="思源黑体 CN Heavy" panose="020B0A00000000000000" pitchFamily="34" charset="-122"/>
                  </a:rPr>
                  <a:t>个人总结</a:t>
                </a:r>
                <a:endParaRPr lang="zh-CN" altLang="en-US" sz="2000" b="1" dirty="0">
                  <a:gradFill>
                    <a:gsLst>
                      <a:gs pos="0">
                        <a:srgbClr val="F0D58B"/>
                      </a:gs>
                      <a:gs pos="100000">
                        <a:srgbClr val="D9B44F"/>
                      </a:gs>
                    </a:gsLst>
                    <a:path path="circle">
                      <a:fillToRect l="50000" t="-80000" r="50000" b="180000"/>
                    </a:path>
                  </a:gra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思源黑体 CN Heavy" panose="020B0A00000000000000" pitchFamily="34" charset="-122"/>
                  <a:ea typeface="思源黑体 CN Heavy" panose="020B0A00000000000000" pitchFamily="34" charset="-122"/>
                </a:endParaRP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6491196" y="3122335"/>
                <a:ext cx="734430" cy="521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gradFill>
                      <a:gsLst>
                        <a:gs pos="0">
                          <a:srgbClr val="F0D58B"/>
                        </a:gs>
                        <a:gs pos="100000">
                          <a:srgbClr val="D9B44F"/>
                        </a:gs>
                      </a:gsLst>
                      <a:path path="circle">
                        <a:fillToRect l="50000" t="-80000" r="50000" b="180000"/>
                      </a:path>
                    </a:gradFill>
                    <a:effectLst>
                      <a:outerShdw blurRad="38100" dist="38100" dir="2700000" algn="tl">
                        <a:srgbClr val="000000">
                          <a:alpha val="30000"/>
                        </a:srgbClr>
                      </a:outerShdw>
                    </a:effectLst>
                    <a:latin typeface="Arial" panose="020B0604020202020204" pitchFamily="34" charset="0"/>
                    <a:ea typeface="思源黑体 CN Medium" panose="020B0600000000000000" pitchFamily="34" charset="-122"/>
                    <a:cs typeface="Arial" panose="020B0604020202020204" pitchFamily="34" charset="0"/>
                  </a:rPr>
                  <a:t>5</a:t>
                </a:r>
                <a:endParaRPr lang="zh-CN" altLang="en-US" sz="2800" dirty="0">
                  <a:gradFill>
                    <a:gsLst>
                      <a:gs pos="0">
                        <a:srgbClr val="F0D58B"/>
                      </a:gs>
                      <a:gs pos="100000">
                        <a:srgbClr val="D9B44F"/>
                      </a:gs>
                    </a:gsLst>
                    <a:path path="circle">
                      <a:fillToRect l="50000" t="-80000" r="50000" b="180000"/>
                    </a:path>
                  </a:gra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39" name="图片 38" descr="图片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22" y="7575"/>
              <a:ext cx="539" cy="446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5948680" y="5721963"/>
            <a:ext cx="4405630" cy="522605"/>
            <a:chOff x="9322" y="7389"/>
            <a:chExt cx="6938" cy="823"/>
          </a:xfrm>
        </p:grpSpPr>
        <p:grpSp>
          <p:nvGrpSpPr>
            <p:cNvPr id="3" name="组合 2"/>
            <p:cNvGrpSpPr/>
            <p:nvPr/>
          </p:nvGrpSpPr>
          <p:grpSpPr>
            <a:xfrm>
              <a:off x="9592" y="7389"/>
              <a:ext cx="6668" cy="823"/>
              <a:chOff x="6491196" y="3122335"/>
              <a:chExt cx="4234354" cy="521970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7183950" y="3182748"/>
                <a:ext cx="3541600" cy="398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gradFill>
                      <a:gsLst>
                        <a:gs pos="0">
                          <a:srgbClr val="F0D58B"/>
                        </a:gs>
                        <a:gs pos="100000">
                          <a:srgbClr val="D9B44F"/>
                        </a:gs>
                      </a:gsLst>
                      <a:path path="circle">
                        <a:fillToRect l="50000" t="-80000" r="50000" b="180000"/>
                      </a:path>
                    </a:gradFill>
                    <a:effectLst>
                      <a:outerShdw blurRad="38100" dist="38100" dir="2700000" algn="tl">
                        <a:srgbClr val="000000">
                          <a:alpha val="30000"/>
                        </a:srgbClr>
                      </a:outerShdw>
                    </a:effectLst>
                    <a:latin typeface="思源黑体 CN Heavy" panose="020B0A00000000000000" pitchFamily="34" charset="-122"/>
                    <a:ea typeface="思源黑体 CN Heavy" panose="020B0A00000000000000" pitchFamily="34" charset="-122"/>
                  </a:rPr>
                  <a:t>工作计划</a:t>
                </a:r>
                <a:endParaRPr lang="zh-CN" altLang="en-US" sz="2000" b="1" dirty="0">
                  <a:gradFill>
                    <a:gsLst>
                      <a:gs pos="0">
                        <a:srgbClr val="F0D58B"/>
                      </a:gs>
                      <a:gs pos="100000">
                        <a:srgbClr val="D9B44F"/>
                      </a:gs>
                    </a:gsLst>
                    <a:path path="circle">
                      <a:fillToRect l="50000" t="-80000" r="50000" b="180000"/>
                    </a:path>
                  </a:gra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思源黑体 CN Heavy" panose="020B0A00000000000000" pitchFamily="34" charset="-122"/>
                  <a:ea typeface="思源黑体 CN Heavy" panose="020B0A00000000000000" pitchFamily="34" charset="-122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6491196" y="3122335"/>
                <a:ext cx="734430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gradFill>
                      <a:gsLst>
                        <a:gs pos="0">
                          <a:srgbClr val="F0D58B"/>
                        </a:gs>
                        <a:gs pos="100000">
                          <a:srgbClr val="D9B44F"/>
                        </a:gs>
                      </a:gsLst>
                      <a:path path="circle">
                        <a:fillToRect l="50000" t="-80000" r="50000" b="180000"/>
                      </a:path>
                    </a:gradFill>
                    <a:effectLst>
                      <a:outerShdw blurRad="38100" dist="38100" dir="2700000" algn="tl">
                        <a:srgbClr val="000000">
                          <a:alpha val="30000"/>
                        </a:srgbClr>
                      </a:outerShdw>
                    </a:effectLst>
                    <a:latin typeface="Arial" panose="020B0604020202020204" pitchFamily="34" charset="0"/>
                    <a:ea typeface="思源黑体 CN Medium" panose="020B0600000000000000" pitchFamily="34" charset="-122"/>
                    <a:cs typeface="Arial" panose="020B0604020202020204" pitchFamily="34" charset="0"/>
                  </a:rPr>
                  <a:t>6</a:t>
                </a:r>
                <a:endParaRPr lang="zh-CN" altLang="en-US" sz="2800" dirty="0">
                  <a:gradFill>
                    <a:gsLst>
                      <a:gs pos="0">
                        <a:srgbClr val="F0D58B"/>
                      </a:gs>
                      <a:gs pos="100000">
                        <a:srgbClr val="D9B44F"/>
                      </a:gs>
                    </a:gsLst>
                    <a:path path="circle">
                      <a:fillToRect l="50000" t="-80000" r="50000" b="180000"/>
                    </a:path>
                  </a:gra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1" name="图片 10" descr="图片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22" y="7575"/>
              <a:ext cx="539" cy="44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5E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-文本框 50"/>
          <p:cNvSpPr txBox="1"/>
          <p:nvPr>
            <p:custDataLst>
              <p:tags r:id="rId1"/>
            </p:custDataLst>
          </p:nvPr>
        </p:nvSpPr>
        <p:spPr>
          <a:xfrm>
            <a:off x="1092620" y="4477177"/>
            <a:ext cx="5391308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lorem ipsum dolor </a:t>
            </a:r>
            <a:r>
              <a:rPr lang="en-US" altLang="zh-CN" sz="1000" dirty="0" err="1"/>
              <a:t>sitlorem</a:t>
            </a:r>
            <a:r>
              <a:rPr lang="en-US" altLang="zh-CN" sz="1000" dirty="0"/>
              <a:t> ipsum dolor </a:t>
            </a:r>
            <a:r>
              <a:rPr lang="en-US" altLang="zh-CN" sz="1000" dirty="0" err="1"/>
              <a:t>sitlorem</a:t>
            </a:r>
            <a:r>
              <a:rPr lang="en-US" altLang="zh-CN" sz="1000" dirty="0"/>
              <a:t> ipsum dolor </a:t>
            </a:r>
            <a:r>
              <a:rPr lang="en-US" altLang="zh-CN" sz="1000" dirty="0" err="1"/>
              <a:t>sitorem</a:t>
            </a:r>
            <a:r>
              <a:rPr lang="en-US" altLang="zh-CN" sz="1000" dirty="0"/>
              <a:t> ipsum dolor </a:t>
            </a:r>
            <a:r>
              <a:rPr lang="en-US" altLang="zh-CN" sz="1000" dirty="0" err="1"/>
              <a:t>sitorem</a:t>
            </a:r>
            <a:r>
              <a:rPr lang="en-US" altLang="zh-CN" sz="1000" dirty="0"/>
              <a:t> ipsum dolor </a:t>
            </a:r>
            <a:r>
              <a:rPr lang="en-US" altLang="zh-CN" sz="1000" dirty="0" err="1"/>
              <a:t>sitorem</a:t>
            </a:r>
            <a:r>
              <a:rPr lang="en-US" altLang="zh-CN" sz="1000" dirty="0"/>
              <a:t> ipsum dolor </a:t>
            </a:r>
            <a:r>
              <a:rPr lang="en-US" altLang="zh-CN" sz="1000" dirty="0" err="1"/>
              <a:t>sitorem</a:t>
            </a:r>
            <a:r>
              <a:rPr lang="en-US" altLang="zh-CN" sz="1000" dirty="0"/>
              <a:t> ipsum dolor </a:t>
            </a:r>
            <a:r>
              <a:rPr lang="en-US" altLang="zh-CN" sz="1000" dirty="0" err="1"/>
              <a:t>sitlorem</a:t>
            </a:r>
            <a:r>
              <a:rPr lang="en-US" altLang="zh-CN" sz="1000" dirty="0"/>
              <a:t> ipsum dolor </a:t>
            </a:r>
            <a:r>
              <a:rPr lang="en-US" altLang="zh-CN" sz="1000" dirty="0" err="1"/>
              <a:t>sitlorem</a:t>
            </a:r>
            <a:r>
              <a:rPr lang="en-US" altLang="zh-CN" sz="1000" dirty="0"/>
              <a:t> ipsum dolor sit</a:t>
            </a:r>
            <a:endParaRPr lang="zh-CN" altLang="en-US" sz="1000" dirty="0"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r>
              <a:rPr lang="en-US" altLang="zh-CN" sz="1000" dirty="0"/>
              <a:t>lorem ipsum dolor sit</a:t>
            </a:r>
            <a:endParaRPr lang="zh-CN" altLang="en-US" sz="1000" dirty="0"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endParaRPr lang="zh-CN" altLang="en-US" sz="1000" dirty="0"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endParaRPr lang="zh-CN" altLang="en-US" sz="1000" dirty="0"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86398" y="3424006"/>
            <a:ext cx="3673630" cy="97091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400" b="1" dirty="0">
                <a:solidFill>
                  <a:srgbClr val="F0D58B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自我介绍</a:t>
            </a:r>
            <a:endParaRPr lang="zh-CN" altLang="en-US" sz="4400" b="1" dirty="0">
              <a:solidFill>
                <a:srgbClr val="F0D58B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804" y="0"/>
            <a:ext cx="6147151" cy="6858000"/>
          </a:xfrm>
          <a:prstGeom prst="rect">
            <a:avLst/>
          </a:prstGeom>
        </p:spPr>
      </p:pic>
    </p:spTree>
  </p:cSld>
  <p:clrMapOvr>
    <a:masterClrMapping/>
  </p:clrMapOvr>
  <p:transition spd="slow">
    <p:comb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750" tmFilter="0,0; .5, 1; 1, 1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1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750" tmFilter="0,0; .5, 1; 1, 1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1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5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自我介绍</a:t>
            </a:r>
            <a:endParaRPr lang="zh-CN" altLang="en-US" sz="2800" b="1" dirty="0">
              <a:solidFill>
                <a:schemeClr val="bg1"/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732155" y="1842770"/>
            <a:ext cx="10327640" cy="381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我叫黄雪朋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今年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21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软件工程专业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现任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golang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实习生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.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7" name="文本框 145"/>
          <p:cNvSpPr txBox="1"/>
          <p:nvPr/>
        </p:nvSpPr>
        <p:spPr>
          <a:xfrm>
            <a:off x="732347" y="3097217"/>
            <a:ext cx="2352000" cy="413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  <p:bldP spid="37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25804" y="0"/>
            <a:ext cx="6147151" cy="6857999"/>
          </a:xfrm>
          <a:prstGeom prst="rect">
            <a:avLst/>
          </a:prstGeom>
        </p:spPr>
      </p:pic>
      <p:sp>
        <p:nvSpPr>
          <p:cNvPr id="6" name="PA-文本框 50"/>
          <p:cNvSpPr txBox="1"/>
          <p:nvPr>
            <p:custDataLst>
              <p:tags r:id="rId2"/>
            </p:custDataLst>
          </p:nvPr>
        </p:nvSpPr>
        <p:spPr>
          <a:xfrm>
            <a:off x="1092620" y="4477177"/>
            <a:ext cx="5391308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lorem ipsum dolor </a:t>
            </a:r>
            <a:r>
              <a:rPr lang="en-US" altLang="zh-CN" sz="1000" dirty="0" err="1"/>
              <a:t>sitlorem</a:t>
            </a:r>
            <a:r>
              <a:rPr lang="en-US" altLang="zh-CN" sz="1000" dirty="0"/>
              <a:t> ipsum dolor </a:t>
            </a:r>
            <a:r>
              <a:rPr lang="en-US" altLang="zh-CN" sz="1000" dirty="0" err="1"/>
              <a:t>sitlorem</a:t>
            </a:r>
            <a:r>
              <a:rPr lang="en-US" altLang="zh-CN" sz="1000" dirty="0"/>
              <a:t> ipsum dolor </a:t>
            </a:r>
            <a:r>
              <a:rPr lang="en-US" altLang="zh-CN" sz="1000" dirty="0" err="1"/>
              <a:t>sitorem</a:t>
            </a:r>
            <a:r>
              <a:rPr lang="en-US" altLang="zh-CN" sz="1000" dirty="0"/>
              <a:t> ipsum dolor </a:t>
            </a:r>
            <a:r>
              <a:rPr lang="en-US" altLang="zh-CN" sz="1000" dirty="0" err="1"/>
              <a:t>sitorem</a:t>
            </a:r>
            <a:r>
              <a:rPr lang="en-US" altLang="zh-CN" sz="1000" dirty="0"/>
              <a:t> ipsum dolor </a:t>
            </a:r>
            <a:r>
              <a:rPr lang="en-US" altLang="zh-CN" sz="1000" dirty="0" err="1"/>
              <a:t>sitorem</a:t>
            </a:r>
            <a:r>
              <a:rPr lang="en-US" altLang="zh-CN" sz="1000" dirty="0"/>
              <a:t> ipsum dolor </a:t>
            </a:r>
            <a:r>
              <a:rPr lang="en-US" altLang="zh-CN" sz="1000" dirty="0" err="1"/>
              <a:t>sitorem</a:t>
            </a:r>
            <a:r>
              <a:rPr lang="en-US" altLang="zh-CN" sz="1000" dirty="0"/>
              <a:t> ipsum dolor </a:t>
            </a:r>
            <a:r>
              <a:rPr lang="en-US" altLang="zh-CN" sz="1000" dirty="0" err="1"/>
              <a:t>sitlorem</a:t>
            </a:r>
            <a:r>
              <a:rPr lang="en-US" altLang="zh-CN" sz="1000" dirty="0"/>
              <a:t> ipsum dolor </a:t>
            </a:r>
            <a:r>
              <a:rPr lang="en-US" altLang="zh-CN" sz="1000" dirty="0" err="1"/>
              <a:t>sitlorem</a:t>
            </a:r>
            <a:r>
              <a:rPr lang="en-US" altLang="zh-CN" sz="1000" dirty="0"/>
              <a:t> ipsum dolor sit</a:t>
            </a:r>
            <a:endParaRPr lang="zh-CN" altLang="en-US" sz="1000" dirty="0"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r>
              <a:rPr lang="en-US" altLang="zh-CN" sz="1000" dirty="0"/>
              <a:t>lorem ipsum dolor sit</a:t>
            </a:r>
            <a:endParaRPr lang="zh-CN" altLang="en-US" sz="1000" dirty="0"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endParaRPr lang="zh-CN" altLang="en-US" sz="1000" dirty="0"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endParaRPr lang="zh-CN" altLang="en-US" sz="1000" dirty="0"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86398" y="3424006"/>
            <a:ext cx="3673630" cy="97091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400" b="1" dirty="0">
                <a:solidFill>
                  <a:srgbClr val="F0D58B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工作总结</a:t>
            </a:r>
            <a:endParaRPr lang="zh-CN" altLang="en-US" sz="4400" b="1" dirty="0">
              <a:solidFill>
                <a:srgbClr val="F0D58B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  <p:transition spd="slow">
    <p:comb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750" tmFilter="0,0; .5, 1; 1, 1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1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750" tmFilter="0,0; .5, 1; 1, 1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1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工作总结</a:t>
            </a:r>
            <a:endParaRPr lang="zh-CN" altLang="en-US" sz="2800" b="1" dirty="0">
              <a:solidFill>
                <a:schemeClr val="bg1"/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732155" y="1835785"/>
            <a:ext cx="4653280" cy="2922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完成软件设计文档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了解总体功能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514350" lvl="1" indent="-342900">
              <a:buClr>
                <a:srgbClr val="C00000"/>
              </a:buClr>
              <a:buAutoNum type="arabic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对软件段的增删改查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514350" lvl="1" indent="-342900">
              <a:buClr>
                <a:srgbClr val="C00000"/>
              </a:buClr>
              <a:buAutoNum type="arabic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对软件段的安装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/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卸载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514350" lvl="1" indent="-342900">
              <a:buClr>
                <a:srgbClr val="C00000"/>
              </a:buClr>
              <a:buAutoNum type="arabic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异步处理同步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15s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514350" lvl="1" indent="-342900">
              <a:buClr>
                <a:srgbClr val="C00000"/>
              </a:buClr>
              <a:buAutoNum type="arabic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异步处理同步软件部署平台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7" name="文本框 145"/>
          <p:cNvSpPr txBox="1"/>
          <p:nvPr/>
        </p:nvSpPr>
        <p:spPr>
          <a:xfrm>
            <a:off x="732347" y="3000062"/>
            <a:ext cx="2352000" cy="413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2" name="文本框 145"/>
          <p:cNvSpPr txBox="1"/>
          <p:nvPr/>
        </p:nvSpPr>
        <p:spPr>
          <a:xfrm>
            <a:off x="5993130" y="1967865"/>
            <a:ext cx="4653280" cy="2922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修改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apis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中有关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操作审计模块的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proto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文件添加操作模块和名称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.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书写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operator-mgr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模块代码中的接口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文档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学习将模块程序从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2.10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服务其上部署到公司任意服务器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(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手动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+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快速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)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协助完成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ability-mgr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模块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重构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  <p:bldP spid="37" grpId="0" bldLvl="0" animBg="1"/>
      <p:bldP spid="2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工作总结</a:t>
            </a:r>
            <a:endParaRPr lang="zh-CN" altLang="en-US" sz="2800" b="1" dirty="0">
              <a:solidFill>
                <a:schemeClr val="bg1"/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732155" y="1842770"/>
            <a:ext cx="4653280" cy="4243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go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的依赖管理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问题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  fhmc-apis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更新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operator-mgr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proto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文件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而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operator-mgr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以用的依赖仍是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master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的最近的提交的内容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导致新更新的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fhmc-apis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不能正常使用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.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问题分析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 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lvl="1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go mod tidy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只会自动将项目中使用的模块代码的主分支的最新版本引入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800100" lvl="1" indent="-342900">
              <a:buClr>
                <a:srgbClr val="C00000"/>
              </a:buClr>
              <a:buAutoNum type="arabicPeriod"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解决方案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800100" lvl="1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使用最近一次线上分支的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commit -id 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使用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go get github.com/xxx/xx@commit-id,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完成最新提交的依赖更新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7" name="文本框 145"/>
          <p:cNvSpPr txBox="1"/>
          <p:nvPr/>
        </p:nvSpPr>
        <p:spPr>
          <a:xfrm>
            <a:off x="732347" y="3000062"/>
            <a:ext cx="2352000" cy="413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2" name="文本框 145"/>
          <p:cNvSpPr txBox="1"/>
          <p:nvPr/>
        </p:nvSpPr>
        <p:spPr>
          <a:xfrm>
            <a:off x="6240145" y="2025015"/>
            <a:ext cx="4653280" cy="4243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go mod tidy的使用: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1.引用项目需要的依赖增加到go.mod文件。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2.去掉go.mod文件中项目不需要的依赖。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  <p:bldP spid="37" grpId="0" bldLvl="0" animBg="1"/>
      <p:bldP spid="2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工作总结</a:t>
            </a:r>
            <a:endParaRPr lang="zh-CN" altLang="en-US" sz="2800" b="1" dirty="0">
              <a:solidFill>
                <a:schemeClr val="bg1"/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915035" y="1564005"/>
            <a:ext cx="4556760" cy="4185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  <a:sym typeface="+mn-ea"/>
              </a:rPr>
              <a:t>学习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  <a:sym typeface="+mn-ea"/>
              </a:rPr>
              <a:t>grpc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  <a:sym typeface="+mn-ea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  <a:sym typeface="+mn-ea"/>
              </a:rPr>
              <a:t>并且测试操作审计的中的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  <a:sym typeface="+mn-ea"/>
              </a:rPr>
              <a:t>rpc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  <a:sym typeface="+mn-ea"/>
              </a:rPr>
              <a:t>接口可以正常使用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  <a:sym typeface="+mn-ea"/>
              </a:rPr>
              <a:t>.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rpc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架构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lvl="1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1. 客户端(client): 服务端的调用方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lvl="1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2. 服务端(Server): 真正的服务端提供方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lvl="1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3. 客户端存根(ClientOption): socket管理, 网络收发包的序列化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lvl="1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4. 服务端存根(ServerOption): socket管理, 提醒server层rpc方法调用, 以及网络是收发包的序列化  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lvl="1" indent="0">
              <a:buClr>
                <a:srgbClr val="C00000"/>
              </a:buClr>
              <a:buNone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9" name="文本框 145"/>
          <p:cNvSpPr txBox="1"/>
          <p:nvPr/>
        </p:nvSpPr>
        <p:spPr>
          <a:xfrm>
            <a:off x="5713162" y="1564004"/>
            <a:ext cx="4653280" cy="3880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342900" indent="-342900">
              <a:buClr>
                <a:srgbClr val="C00000"/>
              </a:buClr>
              <a:buAutoNum type="arabicPeriod"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pic>
        <p:nvPicPr>
          <p:cNvPr id="3" name="图片 2" descr="rpc逻辑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2390" y="1453515"/>
            <a:ext cx="5086350" cy="3990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  <p:bldP spid="9" grpId="0" bldLvl="0" animBg="1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10800,&quot;width&quot;:19199.99842519685}"/>
</p:tagLst>
</file>

<file path=ppt/tags/tag10.xml><?xml version="1.0" encoding="utf-8"?>
<p:tagLst xmlns:p="http://schemas.openxmlformats.org/presentationml/2006/main">
  <p:tag name="KSO_WM_UNIT_PLACING_PICTURE_USER_VIEWPORT" val="{&quot;height&quot;:2400.5007874015746,&quot;width&quot;:6175.834645669292}"/>
</p:tagLst>
</file>

<file path=ppt/tags/tag11.xml><?xml version="1.0" encoding="utf-8"?>
<p:tagLst xmlns:p="http://schemas.openxmlformats.org/presentationml/2006/main">
  <p:tag name="PA" val="v5.0.2"/>
  <p:tag name="RESOURCELIBID" val="432"/>
</p:tagLst>
</file>

<file path=ppt/tags/tag12.xml><?xml version="1.0" encoding="utf-8"?>
<p:tagLst xmlns:p="http://schemas.openxmlformats.org/presentationml/2006/main">
  <p:tag name="PA" val="v5.0.2"/>
  <p:tag name="RESOURCELIBID" val="432"/>
</p:tagLst>
</file>

<file path=ppt/tags/tag13.xml><?xml version="1.0" encoding="utf-8"?>
<p:tagLst xmlns:p="http://schemas.openxmlformats.org/presentationml/2006/main">
  <p:tag name="PA" val="v5.0.2"/>
  <p:tag name="RESOURCELIBID" val="432"/>
</p:tagLst>
</file>

<file path=ppt/tags/tag14.xml><?xml version="1.0" encoding="utf-8"?>
<p:tagLst xmlns:p="http://schemas.openxmlformats.org/presentationml/2006/main">
  <p:tag name="KSO_WPP_MARK_KEY" val="d5d9d2f1-f51a-4009-8b8d-80cd0764e99d"/>
  <p:tag name="COMMONDATA" val="eyJoZGlkIjoiODViY2JkMjU3NGYzZTEwMzZmMGFkZWViYmNkYWU3NDIifQ=="/>
</p:tagLst>
</file>

<file path=ppt/tags/tag2.xml><?xml version="1.0" encoding="utf-8"?>
<p:tagLst xmlns:p="http://schemas.openxmlformats.org/presentationml/2006/main">
  <p:tag name="PA" val="v5.2.11"/>
  <p:tag name="WHOLESPTYPE" val="Shape_SubTitle"/>
</p:tagLst>
</file>

<file path=ppt/tags/tag3.xml><?xml version="1.0" encoding="utf-8"?>
<p:tagLst xmlns:p="http://schemas.openxmlformats.org/presentationml/2006/main">
  <p:tag name="PA" val="v5.2.11"/>
  <p:tag name="WHOLESPTYPE" val="Shape_Title"/>
  <p:tag name="SCANEADDTIONSP" val="true"/>
  <p:tag name="SCENESHAPETYPE" val="SceneShape"/>
  <p:tag name="SCENESHAPESUBTYPE" val="ScenePicShape"/>
  <p:tag name="SCENESHAPENAME" val="幻影图形"/>
  <p:tag name="LOOPID" val="637388099932872864"/>
  <p:tag name="RESOURCEID" val="637388099932952639"/>
  <p:tag name="SCENEID" val="Unkown"/>
  <p:tag name="SCENELINKIDS" val="3|9|10|11"/>
  <p:tag name="ANIMSTRING" val="97dc195e9db14a91331b8d825796bfd8"/>
</p:tagLst>
</file>

<file path=ppt/tags/tag4.xml><?xml version="1.0" encoding="utf-8"?>
<p:tagLst xmlns:p="http://schemas.openxmlformats.org/presentationml/2006/main">
  <p:tag name="PA" val="v5.2.11"/>
  <p:tag name="WHOLESPTYPE" val="Shape_Text"/>
</p:tagLst>
</file>

<file path=ppt/tags/tag5.xml><?xml version="1.0" encoding="utf-8"?>
<p:tagLst xmlns:p="http://schemas.openxmlformats.org/presentationml/2006/main">
  <p:tag name="PA" val="v5.2.11"/>
  <p:tag name="WHOLESPTYPE" val="Shape_Text"/>
</p:tagLst>
</file>

<file path=ppt/tags/tag6.xml><?xml version="1.0" encoding="utf-8"?>
<p:tagLst xmlns:p="http://schemas.openxmlformats.org/presentationml/2006/main">
  <p:tag name="PA" val="v5.2.11"/>
  <p:tag name="WHOLESPTYPE" val="Shape_Text"/>
</p:tagLst>
</file>

<file path=ppt/tags/tag7.xml><?xml version="1.0" encoding="utf-8"?>
<p:tagLst xmlns:p="http://schemas.openxmlformats.org/presentationml/2006/main">
  <p:tag name="PA" val="v5.2.11"/>
  <p:tag name="WHOLESPTYPE" val="Shape_SubTitle"/>
</p:tagLst>
</file>

<file path=ppt/tags/tag8.xml><?xml version="1.0" encoding="utf-8"?>
<p:tagLst xmlns:p="http://schemas.openxmlformats.org/presentationml/2006/main">
  <p:tag name="PA" val="v5.0.2"/>
  <p:tag name="RESOURCELIBID" val="432"/>
</p:tagLst>
</file>

<file path=ppt/tags/tag9.xml><?xml version="1.0" encoding="utf-8"?>
<p:tagLst xmlns:p="http://schemas.openxmlformats.org/presentationml/2006/main">
  <p:tag name="PA" val="v5.0.2"/>
  <p:tag name="RESOURCELIBID" val="432"/>
</p:tagLst>
</file>

<file path=ppt/theme/theme1.xml><?xml version="1.0" encoding="utf-8"?>
<a:theme xmlns:a="http://schemas.openxmlformats.org/drawingml/2006/main" name="Office 主题​​">
  <a:themeElements>
    <a:clrScheme name="自定义 18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1F5CFA"/>
      </a:accent1>
      <a:accent2>
        <a:srgbClr val="0CE6DA"/>
      </a:accent2>
      <a:accent3>
        <a:srgbClr val="FF743E"/>
      </a:accent3>
      <a:accent4>
        <a:srgbClr val="654BE3"/>
      </a:accent4>
      <a:accent5>
        <a:srgbClr val="33E69C"/>
      </a:accent5>
      <a:accent6>
        <a:srgbClr val="F84D4D"/>
      </a:accent6>
      <a:hlink>
        <a:srgbClr val="1B4939"/>
      </a:hlink>
      <a:folHlink>
        <a:srgbClr val="BFBFBF"/>
      </a:folHlink>
    </a:clrScheme>
    <a:fontScheme name="自定义 15">
      <a:majorFont>
        <a:latin typeface="Arial Black"/>
        <a:ea typeface="思源黑体 CN Heavy"/>
        <a:cs typeface=""/>
      </a:majorFont>
      <a:minorFont>
        <a:latin typeface="Arial"/>
        <a:ea typeface="思源黑体 CN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6680</Words>
  <Application>WPS 演示</Application>
  <PresentationFormat>宽屏</PresentationFormat>
  <Paragraphs>317</Paragraphs>
  <Slides>28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3" baseType="lpstr">
      <vt:lpstr>Arial</vt:lpstr>
      <vt:lpstr>宋体</vt:lpstr>
      <vt:lpstr>Wingdings</vt:lpstr>
      <vt:lpstr>思源黑体 CN Heavy</vt:lpstr>
      <vt:lpstr>黑体</vt:lpstr>
      <vt:lpstr>微软雅黑</vt:lpstr>
      <vt:lpstr>思源黑体 CN Medium</vt:lpstr>
      <vt:lpstr>Arial</vt:lpstr>
      <vt:lpstr>Calibri</vt:lpstr>
      <vt:lpstr>华文中宋</vt:lpstr>
      <vt:lpstr>Arial Unicode MS</vt:lpstr>
      <vt:lpstr>Arial Black</vt:lpstr>
      <vt:lpstr>等线</vt:lpstr>
      <vt:lpstr>思源黑体 CN Medium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图品汇素材网 www.88tph.com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叶 茂津</dc:creator>
  <cp:keywords>图品汇素材库</cp:keywords>
  <dc:description>版权归图品汇所有，盗图必究</dc:description>
  <cp:lastModifiedBy>aa</cp:lastModifiedBy>
  <cp:revision>1077</cp:revision>
  <dcterms:created xsi:type="dcterms:W3CDTF">2020-09-24T05:51:00Z</dcterms:created>
  <dcterms:modified xsi:type="dcterms:W3CDTF">2022-08-11T15:08:20Z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7B61639CAB184920BE3CDA5704472468</vt:lpwstr>
  </property>
  <property fmtid="{D5CDD505-2E9C-101B-9397-08002B2CF9AE}" pid="3" name="KSOProductBuildVer">
    <vt:lpwstr>2052-11.1.0.12302</vt:lpwstr>
  </property>
</Properties>
</file>