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3" r:id="rId14"/>
    <p:sldId id="274" r:id="rId15"/>
    <p:sldId id="275" r:id="rId16"/>
    <p:sldId id="276" r:id="rId17"/>
    <p:sldId id="277"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30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150" y="1122363"/>
            <a:ext cx="91449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150" y="3602038"/>
            <a:ext cx="91449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759" y="365125"/>
            <a:ext cx="2629159"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83" y="365125"/>
            <a:ext cx="7735062"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932" y="1709738"/>
            <a:ext cx="1051663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932" y="4589463"/>
            <a:ext cx="1051663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83" y="1825625"/>
            <a:ext cx="518211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808" y="1825625"/>
            <a:ext cx="518211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71" y="365125"/>
            <a:ext cx="1051663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871" y="1681163"/>
            <a:ext cx="51582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871" y="2505075"/>
            <a:ext cx="5158295"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808" y="1681163"/>
            <a:ext cx="518369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808" y="2505075"/>
            <a:ext cx="518369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698" y="987425"/>
            <a:ext cx="617280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71" y="457200"/>
            <a:ext cx="3932624"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698" y="987425"/>
            <a:ext cx="617280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871" y="2057400"/>
            <a:ext cx="393262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83" y="365125"/>
            <a:ext cx="10516635"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83" y="1825625"/>
            <a:ext cx="10516635"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83" y="6356350"/>
            <a:ext cx="274347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2018/8/22</a:t>
            </a:fld>
            <a:endParaRPr lang="zh-CN" altLang="en-US"/>
          </a:p>
        </p:txBody>
      </p:sp>
      <p:sp>
        <p:nvSpPr>
          <p:cNvPr id="5" name="页脚占位符 4"/>
          <p:cNvSpPr>
            <a:spLocks noGrp="1"/>
          </p:cNvSpPr>
          <p:nvPr>
            <p:ph type="ftr" sz="quarter" idx="3"/>
          </p:nvPr>
        </p:nvSpPr>
        <p:spPr>
          <a:xfrm>
            <a:off x="4038998" y="6356350"/>
            <a:ext cx="41152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448" y="6356350"/>
            <a:ext cx="274347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07240" cy="6874510"/>
          </a:xfrm>
          <a:prstGeom prst="rect">
            <a:avLst/>
          </a:prstGeom>
        </p:spPr>
      </p:pic>
      <p:sp>
        <p:nvSpPr>
          <p:cNvPr id="8" name="文本框 7"/>
          <p:cNvSpPr txBox="1"/>
          <p:nvPr/>
        </p:nvSpPr>
        <p:spPr>
          <a:xfrm>
            <a:off x="274320" y="391795"/>
            <a:ext cx="11574780" cy="706755"/>
          </a:xfrm>
          <a:prstGeom prst="rect">
            <a:avLst/>
          </a:prstGeom>
          <a:noFill/>
        </p:spPr>
        <p:txBody>
          <a:bodyPr wrap="square" rtlCol="0">
            <a:spAutoFit/>
          </a:bodyPr>
          <a:lstStyle/>
          <a:p>
            <a:pPr algn="ctr"/>
            <a:r>
              <a:rPr lang="zh-CN" sz="40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062480" y="3057525"/>
            <a:ext cx="8067675" cy="583565"/>
          </a:xfrm>
          <a:prstGeom prst="rect">
            <a:avLst/>
          </a:prstGeom>
          <a:noFill/>
        </p:spPr>
        <p:txBody>
          <a:bodyPr wrap="square" rtlCol="0">
            <a:spAutoFit/>
          </a:bodyPr>
          <a:lstStyle/>
          <a:p>
            <a:pPr algn="ctr"/>
            <a:r>
              <a:rPr lang="zh-CN" altLang="en-US" sz="3200"/>
              <a:t>第一章：认识微网站</a:t>
            </a:r>
          </a:p>
        </p:txBody>
      </p:sp>
      <p:sp>
        <p:nvSpPr>
          <p:cNvPr id="4" name="文本框 3"/>
          <p:cNvSpPr txBox="1"/>
          <p:nvPr/>
        </p:nvSpPr>
        <p:spPr>
          <a:xfrm>
            <a:off x="3030220" y="5923280"/>
            <a:ext cx="5997575" cy="368300"/>
          </a:xfrm>
          <a:prstGeom prst="rect">
            <a:avLst/>
          </a:prstGeom>
          <a:noFill/>
        </p:spPr>
        <p:txBody>
          <a:bodyPr wrap="square" rtlCol="0">
            <a:spAutoFit/>
          </a:bodyPr>
          <a:lstStyle/>
          <a:p>
            <a:pPr algn="ctr"/>
            <a:r>
              <a:rPr lang="zh-CN" altLang="en-US">
                <a:solidFill>
                  <a:srgbClr val="FF0000"/>
                </a:solidFill>
              </a:rPr>
              <a:t>主讲人：追梦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73915"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pic>
        <p:nvPicPr>
          <p:cNvPr id="2" name="图片 1"/>
          <p:cNvPicPr>
            <a:picLocks noChangeAspect="1"/>
          </p:cNvPicPr>
          <p:nvPr/>
        </p:nvPicPr>
        <p:blipFill>
          <a:blip r:embed="rId3"/>
          <a:stretch>
            <a:fillRect/>
          </a:stretch>
        </p:blipFill>
        <p:spPr>
          <a:xfrm>
            <a:off x="606425" y="2799080"/>
            <a:ext cx="1981200" cy="2305050"/>
          </a:xfrm>
          <a:prstGeom prst="rect">
            <a:avLst/>
          </a:prstGeom>
        </p:spPr>
      </p:pic>
      <p:sp>
        <p:nvSpPr>
          <p:cNvPr id="4" name="文本框 3"/>
          <p:cNvSpPr txBox="1"/>
          <p:nvPr/>
        </p:nvSpPr>
        <p:spPr>
          <a:xfrm>
            <a:off x="266700" y="1400175"/>
            <a:ext cx="11593195" cy="922020"/>
          </a:xfrm>
          <a:prstGeom prst="rect">
            <a:avLst/>
          </a:prstGeom>
          <a:noFill/>
        </p:spPr>
        <p:txBody>
          <a:bodyPr wrap="square" rtlCol="0">
            <a:spAutoFit/>
          </a:bodyPr>
          <a:lstStyle/>
          <a:p>
            <a:r>
              <a:rPr lang="en-US" altLang="zh-CN"/>
              <a:t>	IP</a:t>
            </a:r>
            <a:r>
              <a:rPr lang="zh-CN" altLang="en-US"/>
              <a:t>白名单位置</a:t>
            </a:r>
          </a:p>
          <a:p>
            <a:r>
              <a:rPr lang="zh-CN" altLang="en-US"/>
              <a:t>  </a:t>
            </a:r>
          </a:p>
          <a:p>
            <a:r>
              <a:rPr lang="en-US" altLang="zh-CN"/>
              <a:t>	ip.qq.com</a:t>
            </a:r>
          </a:p>
        </p:txBody>
      </p:sp>
      <p:pic>
        <p:nvPicPr>
          <p:cNvPr id="5" name="图片 4"/>
          <p:cNvPicPr>
            <a:picLocks noChangeAspect="1"/>
          </p:cNvPicPr>
          <p:nvPr/>
        </p:nvPicPr>
        <p:blipFill>
          <a:blip r:embed="rId4"/>
          <a:stretch>
            <a:fillRect/>
          </a:stretch>
        </p:blipFill>
        <p:spPr>
          <a:xfrm>
            <a:off x="4004945" y="1250315"/>
            <a:ext cx="7846695" cy="2824480"/>
          </a:xfrm>
          <a:prstGeom prst="rect">
            <a:avLst/>
          </a:prstGeom>
        </p:spPr>
      </p:pic>
      <p:pic>
        <p:nvPicPr>
          <p:cNvPr id="6" name="图片 5"/>
          <p:cNvPicPr>
            <a:picLocks noChangeAspect="1"/>
          </p:cNvPicPr>
          <p:nvPr/>
        </p:nvPicPr>
        <p:blipFill>
          <a:blip r:embed="rId5"/>
          <a:stretch>
            <a:fillRect/>
          </a:stretch>
        </p:blipFill>
        <p:spPr>
          <a:xfrm>
            <a:off x="3931285" y="4074795"/>
            <a:ext cx="7799070" cy="3077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0724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4" name="文本框 3"/>
          <p:cNvSpPr txBox="1"/>
          <p:nvPr/>
        </p:nvSpPr>
        <p:spPr>
          <a:xfrm>
            <a:off x="275590" y="1351280"/>
            <a:ext cx="11558905" cy="922020"/>
          </a:xfrm>
          <a:prstGeom prst="rect">
            <a:avLst/>
          </a:prstGeom>
          <a:noFill/>
        </p:spPr>
        <p:txBody>
          <a:bodyPr wrap="square" rtlCol="0">
            <a:spAutoFit/>
          </a:bodyPr>
          <a:lstStyle/>
          <a:p>
            <a:r>
              <a:rPr lang="en-US" altLang="zh-CN"/>
              <a:t>	 </a:t>
            </a:r>
            <a:r>
              <a:rPr lang="zh-CN" altLang="en-US"/>
              <a:t>获取 接口凭证（相当于身份证）</a:t>
            </a:r>
          </a:p>
          <a:p>
            <a:r>
              <a:rPr lang="en-US" altLang="zh-CN"/>
              <a:t>	</a:t>
            </a:r>
          </a:p>
          <a:p>
            <a:r>
              <a:rPr lang="en-US" altLang="zh-CN"/>
              <a:t>	access_token</a:t>
            </a:r>
            <a:r>
              <a:rPr lang="zh-CN" altLang="en-US"/>
              <a:t>获取成功后，下载开发工具</a:t>
            </a:r>
          </a:p>
        </p:txBody>
      </p:sp>
      <p:pic>
        <p:nvPicPr>
          <p:cNvPr id="5" name="图片 4"/>
          <p:cNvPicPr>
            <a:picLocks noChangeAspect="1"/>
          </p:cNvPicPr>
          <p:nvPr/>
        </p:nvPicPr>
        <p:blipFill>
          <a:blip r:embed="rId3"/>
          <a:stretch>
            <a:fillRect/>
          </a:stretch>
        </p:blipFill>
        <p:spPr>
          <a:xfrm>
            <a:off x="274320" y="2290445"/>
            <a:ext cx="6205220" cy="4980305"/>
          </a:xfrm>
          <a:prstGeom prst="rect">
            <a:avLst/>
          </a:prstGeom>
        </p:spPr>
      </p:pic>
      <p:pic>
        <p:nvPicPr>
          <p:cNvPr id="6" name="图片 5"/>
          <p:cNvPicPr>
            <a:picLocks noChangeAspect="1"/>
          </p:cNvPicPr>
          <p:nvPr/>
        </p:nvPicPr>
        <p:blipFill>
          <a:blip r:embed="rId4"/>
          <a:stretch>
            <a:fillRect/>
          </a:stretch>
        </p:blipFill>
        <p:spPr>
          <a:xfrm>
            <a:off x="5580380" y="1250315"/>
            <a:ext cx="6254115" cy="58197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0724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72415" y="1547495"/>
            <a:ext cx="11559540" cy="1568450"/>
          </a:xfrm>
          <a:prstGeom prst="rect">
            <a:avLst/>
          </a:prstGeom>
          <a:noFill/>
        </p:spPr>
        <p:txBody>
          <a:bodyPr wrap="square" rtlCol="0">
            <a:spAutoFit/>
          </a:bodyPr>
          <a:lstStyle/>
          <a:p>
            <a:r>
              <a:rPr lang="en-US" altLang="zh-CN" sz="2400" dirty="0"/>
              <a:t>	</a:t>
            </a:r>
            <a:r>
              <a:rPr lang="en-US" altLang="zh-CN" sz="2400" b="1" dirty="0"/>
              <a:t>5.</a:t>
            </a:r>
            <a:r>
              <a:rPr lang="zh-CN" altLang="en-US" sz="2400" b="1" dirty="0"/>
              <a:t>web开发者工具下载，直接安装</a:t>
            </a:r>
          </a:p>
          <a:p>
            <a:endParaRPr lang="zh-CN" altLang="en-US" sz="2400" b="1" dirty="0"/>
          </a:p>
          <a:p>
            <a:r>
              <a:rPr lang="en-US" altLang="zh-CN" sz="2400" b="1" dirty="0"/>
              <a:t>	https://mp.weixin.qq.com/wiki?t=resource/res_main&amp;id=mp1455784140</a:t>
            </a:r>
          </a:p>
          <a:p>
            <a:r>
              <a:rPr lang="en-US" altLang="zh-CN" sz="2400" b="1" dirty="0"/>
              <a:t>	</a:t>
            </a:r>
          </a:p>
        </p:txBody>
      </p:sp>
      <p:pic>
        <p:nvPicPr>
          <p:cNvPr id="4" name="图片 3"/>
          <p:cNvPicPr>
            <a:picLocks noChangeAspect="1"/>
          </p:cNvPicPr>
          <p:nvPr/>
        </p:nvPicPr>
        <p:blipFill>
          <a:blip r:embed="rId3"/>
          <a:stretch>
            <a:fillRect/>
          </a:stretch>
        </p:blipFill>
        <p:spPr>
          <a:xfrm>
            <a:off x="272415" y="3115945"/>
            <a:ext cx="9323705" cy="1124585"/>
          </a:xfrm>
          <a:prstGeom prst="rect">
            <a:avLst/>
          </a:prstGeom>
        </p:spPr>
      </p:pic>
      <p:pic>
        <p:nvPicPr>
          <p:cNvPr id="6" name="图片 5"/>
          <p:cNvPicPr>
            <a:picLocks noChangeAspect="1"/>
          </p:cNvPicPr>
          <p:nvPr/>
        </p:nvPicPr>
        <p:blipFill>
          <a:blip r:embed="rId4"/>
          <a:stretch>
            <a:fillRect/>
          </a:stretch>
        </p:blipFill>
        <p:spPr>
          <a:xfrm>
            <a:off x="272415" y="4240530"/>
            <a:ext cx="9904730" cy="1355090"/>
          </a:xfrm>
          <a:prstGeom prst="rect">
            <a:avLst/>
          </a:prstGeom>
        </p:spPr>
      </p:pic>
      <p:pic>
        <p:nvPicPr>
          <p:cNvPr id="7" name="图片 6"/>
          <p:cNvPicPr>
            <a:picLocks noChangeAspect="1"/>
          </p:cNvPicPr>
          <p:nvPr/>
        </p:nvPicPr>
        <p:blipFill>
          <a:blip r:embed="rId5"/>
          <a:stretch>
            <a:fillRect/>
          </a:stretch>
        </p:blipFill>
        <p:spPr>
          <a:xfrm>
            <a:off x="274320" y="5165090"/>
            <a:ext cx="5990590" cy="2128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635" y="3810"/>
            <a:ext cx="1222629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50190" y="1358265"/>
            <a:ext cx="11584305" cy="1660525"/>
          </a:xfrm>
          <a:prstGeom prst="rect">
            <a:avLst/>
          </a:prstGeom>
          <a:noFill/>
        </p:spPr>
        <p:txBody>
          <a:bodyPr wrap="square" rtlCol="0">
            <a:spAutoFit/>
          </a:bodyPr>
          <a:lstStyle/>
          <a:p>
            <a:r>
              <a:rPr lang="en-US" altLang="zh-CN"/>
              <a:t>	</a:t>
            </a:r>
            <a:r>
              <a:rPr lang="en-US" altLang="zh-CN" b="1"/>
              <a:t>6.公众号设置业务域名</a:t>
            </a:r>
          </a:p>
          <a:p>
            <a:r>
              <a:rPr lang="en-US" altLang="zh-CN" sz="1600"/>
              <a:t>设置业务域名后，在微信内访问该域名下页面时，不会被重新排版。用户在该域名上进行输入时，不出现</a:t>
            </a:r>
            <a:r>
              <a:rPr lang="zh-CN" altLang="en-US" sz="1600"/>
              <a:t>上</a:t>
            </a:r>
            <a:r>
              <a:rPr lang="en-US" altLang="zh-CN" sz="1600"/>
              <a:t>图所示的安全提示。</a:t>
            </a:r>
            <a:endParaRPr lang="en-US" altLang="zh-CN"/>
          </a:p>
          <a:p>
            <a:r>
              <a:rPr lang="en-US" altLang="zh-CN" b="1"/>
              <a:t>	7.公众号设置js接口安全域名</a:t>
            </a:r>
          </a:p>
          <a:p>
            <a:r>
              <a:rPr lang="en-US" altLang="zh-CN" sz="1600"/>
              <a:t>设置JS接口安全域名后，公众号开发者可在该域名下调用微信开放的JS接口。</a:t>
            </a:r>
          </a:p>
          <a:p>
            <a:r>
              <a:rPr lang="en-US" altLang="zh-CN" b="1"/>
              <a:t>	8.公众号设置网页授权域名</a:t>
            </a:r>
          </a:p>
          <a:p>
            <a:r>
              <a:rPr lang="en-US" altLang="zh-CN" sz="1600"/>
              <a:t>用户在网页授权页同意授权给公众号后，微信会将授权数据传给一个回调页面，回调页面需在此域名下，以确保安全可靠。</a:t>
            </a:r>
          </a:p>
        </p:txBody>
      </p:sp>
      <p:pic>
        <p:nvPicPr>
          <p:cNvPr id="4" name="图片 3"/>
          <p:cNvPicPr>
            <a:picLocks noChangeAspect="1"/>
          </p:cNvPicPr>
          <p:nvPr/>
        </p:nvPicPr>
        <p:blipFill>
          <a:blip r:embed="rId3"/>
          <a:stretch>
            <a:fillRect/>
          </a:stretch>
        </p:blipFill>
        <p:spPr>
          <a:xfrm>
            <a:off x="274320" y="3993515"/>
            <a:ext cx="2000250" cy="2390775"/>
          </a:xfrm>
          <a:prstGeom prst="rect">
            <a:avLst/>
          </a:prstGeom>
        </p:spPr>
      </p:pic>
      <p:pic>
        <p:nvPicPr>
          <p:cNvPr id="5" name="图片 4"/>
          <p:cNvPicPr>
            <a:picLocks noChangeAspect="1"/>
          </p:cNvPicPr>
          <p:nvPr/>
        </p:nvPicPr>
        <p:blipFill>
          <a:blip r:embed="rId4"/>
          <a:stretch>
            <a:fillRect/>
          </a:stretch>
        </p:blipFill>
        <p:spPr>
          <a:xfrm>
            <a:off x="2577465" y="3272790"/>
            <a:ext cx="9257030" cy="3999865"/>
          </a:xfrm>
          <a:prstGeom prst="rect">
            <a:avLst/>
          </a:prstGeom>
        </p:spPr>
      </p:pic>
      <p:pic>
        <p:nvPicPr>
          <p:cNvPr id="6" name="图片 5"/>
          <p:cNvPicPr>
            <a:picLocks noChangeAspect="1"/>
          </p:cNvPicPr>
          <p:nvPr/>
        </p:nvPicPr>
        <p:blipFill>
          <a:blip r:embed="rId5"/>
          <a:stretch>
            <a:fillRect/>
          </a:stretch>
        </p:blipFill>
        <p:spPr>
          <a:xfrm>
            <a:off x="8616315" y="1257935"/>
            <a:ext cx="3114040" cy="428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3810" y="-5715"/>
            <a:ext cx="1221613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75590" y="1459230"/>
            <a:ext cx="11576050" cy="5354320"/>
          </a:xfrm>
          <a:prstGeom prst="rect">
            <a:avLst/>
          </a:prstGeom>
          <a:noFill/>
        </p:spPr>
        <p:txBody>
          <a:bodyPr wrap="square" rtlCol="0">
            <a:spAutoFit/>
          </a:bodyPr>
          <a:lstStyle/>
          <a:p>
            <a:r>
              <a:rPr lang="en-US" altLang="zh-CN"/>
              <a:t>	</a:t>
            </a:r>
            <a:endParaRPr lang="en-US" altLang="zh-CN" b="1"/>
          </a:p>
          <a:p>
            <a:r>
              <a:rPr lang="en-US" altLang="zh-CN" b="1"/>
              <a:t>	9.</a:t>
            </a:r>
            <a:r>
              <a:rPr lang="zh-CN" altLang="en-US">
                <a:sym typeface="+mn-ea"/>
              </a:rPr>
              <a:t>微信 JS 接口签名校验工具，就必须获取jsapi_ticket</a:t>
            </a:r>
            <a:endParaRPr lang="zh-CN" altLang="en-US"/>
          </a:p>
          <a:p>
            <a:endParaRPr lang="en-US" altLang="zh-CN" b="1"/>
          </a:p>
          <a:p>
            <a:r>
              <a:rPr lang="en-US" altLang="zh-CN" b="1"/>
              <a:t>	</a:t>
            </a:r>
          </a:p>
          <a:p>
            <a:endParaRPr lang="en-US" altLang="zh-CN" b="1"/>
          </a:p>
          <a:p>
            <a:endParaRPr lang="en-US" altLang="zh-CN" b="1"/>
          </a:p>
          <a:p>
            <a:endParaRPr lang="en-US" altLang="zh-CN" b="1"/>
          </a:p>
          <a:p>
            <a:endParaRPr lang="en-US" altLang="zh-CN" b="1"/>
          </a:p>
          <a:p>
            <a:endParaRPr lang="en-US" altLang="zh-CN" b="1"/>
          </a:p>
          <a:p>
            <a:r>
              <a:rPr lang="zh-CN" altLang="en-US">
                <a:sym typeface="+mn-ea"/>
              </a:rPr>
              <a:t>注：</a:t>
            </a:r>
            <a:endParaRPr lang="zh-CN" altLang="en-US"/>
          </a:p>
          <a:p>
            <a:endParaRPr lang="zh-CN" altLang="en-US"/>
          </a:p>
          <a:p>
            <a:pPr lvl="2"/>
            <a:r>
              <a:rPr lang="zh-CN" altLang="en-US">
                <a:sym typeface="+mn-ea"/>
              </a:rPr>
              <a:t>timestamp为当前的时间戳 就是服务器的时间转换为的毫秒数</a:t>
            </a:r>
            <a:endParaRPr lang="zh-CN" altLang="en-US"/>
          </a:p>
          <a:p>
            <a:pPr lvl="2"/>
            <a:r>
              <a:rPr lang="zh-CN" altLang="en-US">
                <a:sym typeface="+mn-ea"/>
              </a:rPr>
              <a:t>nonceStr是自己写的一个随机字符串</a:t>
            </a:r>
            <a:endParaRPr lang="zh-CN" altLang="en-US"/>
          </a:p>
          <a:p>
            <a:pPr lvl="2"/>
            <a:r>
              <a:rPr lang="zh-CN" altLang="en-US">
                <a:sym typeface="+mn-ea"/>
              </a:rPr>
              <a:t>jsapi_ticket 呢要先获取access_token</a:t>
            </a:r>
            <a:endParaRPr lang="zh-CN" altLang="en-US"/>
          </a:p>
          <a:p>
            <a:pPr lvl="2"/>
            <a:r>
              <a:rPr lang="zh-CN" altLang="en-US">
                <a:sym typeface="+mn-ea"/>
              </a:rPr>
              <a:t>【有第</a:t>
            </a:r>
            <a:r>
              <a:rPr lang="en-US" altLang="zh-CN">
                <a:sym typeface="+mn-ea"/>
              </a:rPr>
              <a:t>9</a:t>
            </a:r>
            <a:r>
              <a:rPr lang="zh-CN" altLang="en-US">
                <a:sym typeface="+mn-ea"/>
              </a:rPr>
              <a:t>步获取access_token就好办了】</a:t>
            </a:r>
            <a:endParaRPr lang="zh-CN" altLang="en-US"/>
          </a:p>
          <a:p>
            <a:pPr lvl="2"/>
            <a:r>
              <a:rPr lang="zh-CN" altLang="en-US">
                <a:sym typeface="+mn-ea"/>
              </a:rPr>
              <a:t> 比如你获取到的access_token为abc 后呢？</a:t>
            </a:r>
            <a:endParaRPr lang="zh-CN" altLang="en-US"/>
          </a:p>
          <a:p>
            <a:pPr lvl="2"/>
            <a:r>
              <a:rPr lang="zh-CN" altLang="en-US">
                <a:sym typeface="+mn-ea"/>
              </a:rPr>
              <a:t>在浏览器网址栏输入：https://api.weixin.qq.com/cgi-bin/ticket/getticket?access_token=abc&amp;type=jsapi</a:t>
            </a:r>
            <a:endParaRPr lang="zh-CN" altLang="en-US"/>
          </a:p>
          <a:p>
            <a:pPr lvl="2"/>
            <a:r>
              <a:rPr lang="zh-CN" altLang="en-US">
                <a:sym typeface="+mn-ea"/>
              </a:rPr>
              <a:t>你就会得到一个json格式的数据  里面就包含有jsapi_ticket</a:t>
            </a:r>
            <a:endParaRPr lang="zh-CN" altLang="en-US"/>
          </a:p>
          <a:p>
            <a:endParaRPr lang="en-US" altLang="zh-CN" b="1"/>
          </a:p>
        </p:txBody>
      </p:sp>
      <p:pic>
        <p:nvPicPr>
          <p:cNvPr id="5" name="图片 4"/>
          <p:cNvPicPr>
            <a:picLocks noChangeAspect="1"/>
          </p:cNvPicPr>
          <p:nvPr/>
        </p:nvPicPr>
        <p:blipFill>
          <a:blip r:embed="rId3"/>
          <a:stretch>
            <a:fillRect/>
          </a:stretch>
        </p:blipFill>
        <p:spPr>
          <a:xfrm>
            <a:off x="7893685" y="1219835"/>
            <a:ext cx="3955415" cy="3003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197715"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67335" y="1198880"/>
            <a:ext cx="11576050" cy="6185535"/>
          </a:xfrm>
          <a:prstGeom prst="rect">
            <a:avLst/>
          </a:prstGeom>
          <a:noFill/>
        </p:spPr>
        <p:txBody>
          <a:bodyPr wrap="square" rtlCol="0">
            <a:spAutoFit/>
          </a:bodyPr>
          <a:lstStyle/>
          <a:p>
            <a:r>
              <a:rPr lang="en-US" altLang="zh-CN" sz="1600"/>
              <a:t>	10.  上传授权文件到服务器	</a:t>
            </a:r>
          </a:p>
          <a:p>
            <a:r>
              <a:rPr lang="zh-CN" altLang="en-US" sz="1600"/>
              <a:t>在上一步成功获取 jsapi_ticket 后，就需要写</a:t>
            </a:r>
            <a:r>
              <a:rPr lang="en-US" altLang="zh-CN" sz="1600"/>
              <a:t>php</a:t>
            </a:r>
            <a:r>
              <a:rPr lang="zh-CN" altLang="en-US" sz="1600"/>
              <a:t>，</a:t>
            </a:r>
          </a:p>
          <a:p>
            <a:r>
              <a:rPr lang="en-US" altLang="zh-CN" sz="1600"/>
              <a:t>	</a:t>
            </a:r>
            <a:r>
              <a:rPr lang="zh-CN" altLang="en-US" sz="1600"/>
              <a:t>①存储</a:t>
            </a:r>
            <a:r>
              <a:rPr lang="zh-CN" altLang="en-US" sz="1600">
                <a:sym typeface="+mn-ea"/>
              </a:rPr>
              <a:t>令牌</a:t>
            </a:r>
            <a:r>
              <a:rPr lang="zh-CN" altLang="en-US" sz="1600"/>
              <a:t> access_token </a:t>
            </a:r>
          </a:p>
          <a:p>
            <a:r>
              <a:rPr lang="zh-CN" altLang="en-US" sz="1600"/>
              <a:t>1.首先获取access_token并缓存到服务器，并定时进行刷新。</a:t>
            </a:r>
          </a:p>
          <a:p>
            <a:r>
              <a:rPr lang="en-US" altLang="zh-CN" sz="1600"/>
              <a:t>	</a:t>
            </a:r>
            <a:r>
              <a:rPr lang="zh-CN" altLang="en-US" sz="1600"/>
              <a:t>②存储</a:t>
            </a:r>
            <a:r>
              <a:rPr lang="zh-CN" altLang="en-US" sz="1600">
                <a:sym typeface="+mn-ea"/>
              </a:rPr>
              <a:t>JS接口签名</a:t>
            </a:r>
            <a:r>
              <a:rPr lang="zh-CN" altLang="en-US" sz="1600"/>
              <a:t> jsapi_ticket </a:t>
            </a:r>
          </a:p>
          <a:p>
            <a:r>
              <a:rPr lang="zh-CN" altLang="en-US" sz="1600"/>
              <a:t>2.通过access_token获取jsapi_ticket并缓存到服务器端，定时进行刷新。</a:t>
            </a:r>
          </a:p>
          <a:p>
            <a:r>
              <a:rPr lang="en-US" altLang="zh-CN" sz="1600"/>
              <a:t>	</a:t>
            </a:r>
            <a:r>
              <a:rPr lang="zh-CN" altLang="en-US" sz="1600"/>
              <a:t>③存储jssdk</a:t>
            </a:r>
          </a:p>
          <a:p>
            <a:r>
              <a:rPr lang="zh-CN" altLang="en-US" sz="1600"/>
              <a:t>3.通过jsapi_ticket生成JS-SDK权限验证的签名。https://mp.weixin.qq.com/debug/cgi-bin/sandbox?t=jsapisign</a:t>
            </a:r>
          </a:p>
          <a:p>
            <a:endParaRPr lang="zh-CN" altLang="en-US" sz="1400"/>
          </a:p>
          <a:p>
            <a:r>
              <a:rPr lang="zh-CN" altLang="en-US" sz="1600"/>
              <a:t>①</a:t>
            </a:r>
            <a:r>
              <a:rPr lang="en-US" altLang="zh-CN" sz="1400">
                <a:sym typeface="+mn-ea"/>
              </a:rPr>
              <a:t>access_token是公众号的全局唯一票据，公众号调用各接口时都需使用access_token。开发者需要进行妥善保存。access_token的存储至少要保留512个字符空间。access_token的有效期目前为2个小时，需定时刷新，重复获取将导致上次获取的access_token失效。</a:t>
            </a:r>
          </a:p>
          <a:p>
            <a:endParaRPr lang="en-US" altLang="zh-CN" sz="1200">
              <a:sym typeface="+mn-ea"/>
            </a:endParaRPr>
          </a:p>
          <a:p>
            <a:r>
              <a:rPr lang="zh-CN" altLang="en-US" sz="1600"/>
              <a:t>②生成签名之前必须先了解一下jsapi_ticket，jsapi_ticket是公众号用于调用微信js接口的临时票据。正常情况下，jsapi_ticket的有效期为7200秒，通过access_token来获取。由于获取jsapi_ticket的api调用次数非常有限，频繁刷新jsapi_ticket会导致api调用受限，影响自身业务，开发者必须在自己的服务全局缓存jsapi_ticket 。</a:t>
            </a:r>
          </a:p>
          <a:p>
            <a:endParaRPr lang="zh-CN" altLang="en-US" sz="1600"/>
          </a:p>
          <a:p>
            <a:r>
              <a:rPr lang="zh-CN" altLang="en-US" sz="1600"/>
              <a:t>③微信JS-SDK是微信公众平台面向网页开发者提供的基于微信内的网页开发工具包。通过使用微信JS-SDK，网页开发者可借助微信高效地使用拍照、选图、语音、位置等手机系统的能力，同时可以直接使用微信分享、扫一扫、卡券、支付等微信特有的能力，为微信用户提供更优质的网页体验。</a:t>
            </a:r>
          </a:p>
          <a:p>
            <a:endParaRPr lang="zh-CN" altLang="en-US" sz="1600"/>
          </a:p>
          <a:p>
            <a:r>
              <a:rPr lang="en-US" altLang="zh-CN" sz="1400">
                <a:solidFill>
                  <a:srgbClr val="FF0000"/>
                </a:solidFill>
              </a:rPr>
              <a:t>Tip</a:t>
            </a:r>
            <a:r>
              <a:rPr lang="en-US" altLang="zh-CN" sz="1400"/>
              <a:t>:</a:t>
            </a:r>
            <a:r>
              <a:rPr lang="zh-CN" altLang="en-US" sz="1400"/>
              <a:t>这三步搞定了，微信才容许我们去调js接口供我们使用。以上三步需要我们对照开发文档写对应的sdk方法去获取access_token和jsapi_ticket以及权限验证的签名，大家可以结合源码对照开发文档去看一下，这三步的相关接口和代码源码里面都有这里我就不再贴了。需要说明的是access_token和jsapi_ticket调用的频率或者多个同时调用会出问题，所以需要我们全局缓存这两个值，缓存时需要注意过期时间，如果在过期时间内就从缓存里面读取，否则的话重新去微信服务器上get一下对应的url取得access_token和jsapi_ticket然后放进缓存中，具体实现逻辑可以参考源码。</a:t>
            </a:r>
          </a:p>
          <a:p>
            <a:r>
              <a:rPr lang="zh-CN" altLang="en-US" sz="1400" b="1">
                <a:solidFill>
                  <a:srgbClr val="FF0000"/>
                </a:solidFill>
              </a:rPr>
              <a:t>微信JS-SDK说明文档</a:t>
            </a:r>
            <a:r>
              <a:rPr lang="zh-CN" altLang="en-US" sz="1400"/>
              <a:t>：https://mp.weixin.qq.com/wiki?t=resource/res_main&amp;id=mp1421141115</a:t>
            </a:r>
          </a:p>
          <a:p>
            <a:r>
              <a:rPr lang="zh-CN" altLang="en-US" sz="1400"/>
              <a:t>https://mp.weixin.qq.com/wiki?t=resource/res_main&amp;id=mp1421135319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2629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pic>
        <p:nvPicPr>
          <p:cNvPr id="2" name="图片 1"/>
          <p:cNvPicPr>
            <a:picLocks noChangeAspect="1"/>
          </p:cNvPicPr>
          <p:nvPr/>
        </p:nvPicPr>
        <p:blipFill>
          <a:blip r:embed="rId3"/>
          <a:stretch>
            <a:fillRect/>
          </a:stretch>
        </p:blipFill>
        <p:spPr>
          <a:xfrm>
            <a:off x="3131820" y="1909445"/>
            <a:ext cx="8717280" cy="5327015"/>
          </a:xfrm>
          <a:prstGeom prst="rect">
            <a:avLst/>
          </a:prstGeom>
        </p:spPr>
      </p:pic>
      <p:sp>
        <p:nvSpPr>
          <p:cNvPr id="4" name="文本框 3"/>
          <p:cNvSpPr txBox="1"/>
          <p:nvPr/>
        </p:nvSpPr>
        <p:spPr>
          <a:xfrm>
            <a:off x="264795" y="1240155"/>
            <a:ext cx="11567795" cy="645160"/>
          </a:xfrm>
          <a:prstGeom prst="rect">
            <a:avLst/>
          </a:prstGeom>
          <a:noFill/>
        </p:spPr>
        <p:txBody>
          <a:bodyPr wrap="square" rtlCol="0">
            <a:spAutoFit/>
          </a:bodyPr>
          <a:lstStyle/>
          <a:p>
            <a:r>
              <a:rPr lang="en-US" altLang="zh-CN"/>
              <a:t>	11.web开发者工具绑定测试账号</a:t>
            </a:r>
          </a:p>
          <a:p>
            <a:r>
              <a:rPr lang="zh-CN" altLang="en-US"/>
              <a:t>https://mp.weixin.qq.com/wiki?t=resource/res_main&amp;id=mp1455784140</a:t>
            </a:r>
          </a:p>
        </p:txBody>
      </p:sp>
      <p:pic>
        <p:nvPicPr>
          <p:cNvPr id="5" name="图片 4" descr="Screenshot_2017-07-03-22-23-08-230_com.tencent.mm"/>
          <p:cNvPicPr>
            <a:picLocks noChangeAspect="1"/>
          </p:cNvPicPr>
          <p:nvPr/>
        </p:nvPicPr>
        <p:blipFill>
          <a:blip r:embed="rId4"/>
          <a:stretch>
            <a:fillRect/>
          </a:stretch>
        </p:blipFill>
        <p:spPr>
          <a:xfrm>
            <a:off x="264795" y="2698115"/>
            <a:ext cx="2580640" cy="45891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197715"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85750" y="1263015"/>
            <a:ext cx="11525250" cy="645160"/>
          </a:xfrm>
          <a:prstGeom prst="rect">
            <a:avLst/>
          </a:prstGeom>
          <a:noFill/>
        </p:spPr>
        <p:txBody>
          <a:bodyPr wrap="square" rtlCol="0">
            <a:spAutoFit/>
          </a:bodyPr>
          <a:lstStyle/>
          <a:p>
            <a:r>
              <a:rPr lang="en-US" altLang="zh-CN"/>
              <a:t>	12.微信公众平台接口调试工具</a:t>
            </a:r>
          </a:p>
          <a:p>
            <a:r>
              <a:rPr lang="zh-CN" altLang="en-US"/>
              <a:t>https://mp.weixin.qq.com/debug</a:t>
            </a:r>
            <a:r>
              <a:rPr lang="en-US" altLang="zh-CN"/>
              <a:t>	</a:t>
            </a:r>
          </a:p>
        </p:txBody>
      </p:sp>
      <p:pic>
        <p:nvPicPr>
          <p:cNvPr id="4" name="图片 3"/>
          <p:cNvPicPr>
            <a:picLocks noChangeAspect="1"/>
          </p:cNvPicPr>
          <p:nvPr/>
        </p:nvPicPr>
        <p:blipFill>
          <a:blip r:embed="rId3"/>
          <a:stretch>
            <a:fillRect/>
          </a:stretch>
        </p:blipFill>
        <p:spPr>
          <a:xfrm>
            <a:off x="1414780" y="1908810"/>
            <a:ext cx="9266555" cy="53651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197715"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59080" y="2801620"/>
            <a:ext cx="11649075" cy="583565"/>
          </a:xfrm>
          <a:prstGeom prst="rect">
            <a:avLst/>
          </a:prstGeom>
          <a:noFill/>
        </p:spPr>
        <p:txBody>
          <a:bodyPr wrap="square" rtlCol="0">
            <a:spAutoFit/>
          </a:bodyPr>
          <a:lstStyle/>
          <a:p>
            <a:pPr algn="ctr"/>
            <a:r>
              <a:rPr lang="zh-CN" altLang="en-US" sz="3200">
                <a:solidFill>
                  <a:srgbClr val="FF0000"/>
                </a:solidFill>
              </a:rPr>
              <a:t>第一章完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15495" cy="6865620"/>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355600" y="2575560"/>
            <a:ext cx="11587480" cy="2461260"/>
          </a:xfrm>
          <a:prstGeom prst="rect">
            <a:avLst/>
          </a:prstGeom>
          <a:noFill/>
        </p:spPr>
        <p:txBody>
          <a:bodyPr wrap="square" rtlCol="0">
            <a:spAutoFit/>
          </a:bodyPr>
          <a:lstStyle/>
          <a:p>
            <a:pPr lvl="3"/>
            <a:r>
              <a:rPr lang="zh-CN" altLang="en-US" sz="2400">
                <a:latin typeface="微软雅黑" panose="020B0503020204020204" charset="-122"/>
                <a:ea typeface="微软雅黑" panose="020B0503020204020204" charset="-122"/>
              </a:rPr>
              <a:t>一、</a:t>
            </a:r>
            <a:r>
              <a:rPr lang="en-US" altLang="zh-CN" sz="2400">
                <a:latin typeface="微软雅黑" panose="020B0503020204020204" charset="-122"/>
                <a:ea typeface="微软雅黑" panose="020B0503020204020204" charset="-122"/>
              </a:rPr>
              <a:t>开发须知与开发准备</a:t>
            </a:r>
          </a:p>
          <a:p>
            <a:pPr lvl="3"/>
            <a:endParaRPr lang="en-US" altLang="zh-CN" sz="2400">
              <a:latin typeface="微软雅黑" panose="020B0503020204020204" charset="-122"/>
              <a:ea typeface="微软雅黑" panose="020B0503020204020204" charset="-122"/>
            </a:endParaRPr>
          </a:p>
          <a:p>
            <a:pPr lvl="3"/>
            <a:r>
              <a:rPr lang="en-US" altLang="zh-CN" sz="24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①本课程是针对工作所需的基于微信平台开发微网站的同学</a:t>
            </a:r>
          </a:p>
          <a:p>
            <a:pPr lvl="3"/>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②提前准备好域名和服务器或虚拟空间</a:t>
            </a:r>
          </a:p>
          <a:p>
            <a:pPr lvl="3"/>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③提前申请好微信服务号及备案</a:t>
            </a:r>
          </a:p>
          <a:p>
            <a:pPr lvl="3"/>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④需学完</a:t>
            </a:r>
            <a:r>
              <a:rPr lang="en-US" altLang="zh-CN" sz="1600">
                <a:latin typeface="微软雅黑" panose="020B0503020204020204" charset="-122"/>
                <a:ea typeface="微软雅黑" panose="020B0503020204020204" charset="-122"/>
              </a:rPr>
              <a:t>HTML+JS+H5</a:t>
            </a:r>
            <a:r>
              <a:rPr lang="zh-CN" altLang="en-US" sz="1600">
                <a:latin typeface="微软雅黑" panose="020B0503020204020204" charset="-122"/>
                <a:ea typeface="微软雅黑" panose="020B0503020204020204" charset="-122"/>
              </a:rPr>
              <a:t>课程</a:t>
            </a:r>
          </a:p>
          <a:p>
            <a:endParaRPr lang="zh-CN" altLang="en-US" sz="1600">
              <a:latin typeface="微软雅黑" panose="020B0503020204020204" charset="-122"/>
              <a:ea typeface="微软雅黑" panose="020B0503020204020204" charset="-122"/>
            </a:endParaRPr>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23750" cy="6866890"/>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75590" y="1659890"/>
            <a:ext cx="11558905" cy="4061460"/>
          </a:xfrm>
          <a:prstGeom prst="rect">
            <a:avLst/>
          </a:prstGeom>
          <a:noFill/>
        </p:spPr>
        <p:txBody>
          <a:bodyPr wrap="square" rtlCol="0">
            <a:spAutoFit/>
          </a:bodyPr>
          <a:lstStyle/>
          <a:p>
            <a:r>
              <a:rPr lang="en-US" altLang="zh-CN" sz="2400" b="1" dirty="0">
                <a:sym typeface="+mn-ea"/>
              </a:rPr>
              <a:t>	1.认识微信公众号</a:t>
            </a:r>
          </a:p>
          <a:p>
            <a:endParaRPr lang="en-US" altLang="zh-CN" sz="2400" b="1" dirty="0">
              <a:sym typeface="+mn-ea"/>
            </a:endParaRPr>
          </a:p>
          <a:p>
            <a:r>
              <a:rPr lang="zh-CN" altLang="en-US" dirty="0">
                <a:sym typeface="+mn-ea"/>
              </a:rPr>
              <a:t>微信公众平台是运营者通过公众号为微信用户提供资讯和服务的平台，而</a:t>
            </a:r>
            <a:r>
              <a:rPr lang="zh-CN" altLang="en-US" b="1" dirty="0">
                <a:solidFill>
                  <a:srgbClr val="FF0000"/>
                </a:solidFill>
                <a:sym typeface="+mn-ea"/>
              </a:rPr>
              <a:t>公众平台开发接口</a:t>
            </a:r>
            <a:r>
              <a:rPr lang="zh-CN" altLang="en-US" dirty="0">
                <a:sym typeface="+mn-ea"/>
              </a:rPr>
              <a:t>则是提供服务的基础，开发者在公众平台网站中创建公众号、获取接口权限后，可以通过阅读本接口文档来帮助开发。</a:t>
            </a:r>
          </a:p>
          <a:p>
            <a:endParaRPr lang="zh-CN" altLang="en-US" dirty="0"/>
          </a:p>
          <a:p>
            <a:r>
              <a:rPr lang="zh-CN" altLang="en-US" dirty="0"/>
              <a:t>微信公众平台技术文档：https://mp.weixin.qq.com/wiki?t=resource/res_main&amp;id=mp1445241432</a:t>
            </a:r>
          </a:p>
          <a:p>
            <a:r>
              <a:rPr lang="en-US" altLang="zh-CN" dirty="0"/>
              <a:t>	</a:t>
            </a:r>
          </a:p>
          <a:p>
            <a:r>
              <a:rPr lang="en-US" altLang="zh-CN" dirty="0"/>
              <a:t>	</a:t>
            </a:r>
            <a:r>
              <a:rPr lang="en-US" altLang="zh-CN" sz="2400" b="1" dirty="0"/>
              <a:t>2.公众号</a:t>
            </a:r>
            <a:r>
              <a:rPr lang="zh-CN" altLang="en-US" sz="2400" b="1" dirty="0"/>
              <a:t>开发</a:t>
            </a:r>
            <a:r>
              <a:rPr lang="en-US" altLang="zh-CN" sz="2400" b="1" dirty="0" err="1"/>
              <a:t>基本功能</a:t>
            </a:r>
            <a:endParaRPr lang="en-US" altLang="zh-CN" sz="2400" b="1" dirty="0"/>
          </a:p>
          <a:p>
            <a:endParaRPr lang="en-US" altLang="zh-CN" sz="2400" b="1" dirty="0"/>
          </a:p>
          <a:p>
            <a:r>
              <a:rPr lang="en-US" altLang="zh-CN" dirty="0" err="1"/>
              <a:t>微信公众平台开发是指为微信公众号进行业务开发，为移动应用、PC端网站、公众号第三方平台（为各行各业公众号运营者提供服务）的开发</a:t>
            </a:r>
            <a:r>
              <a:rPr lang="zh-CN" altLang="en-US" dirty="0"/>
              <a:t>，我们是基于微信公众号的服务号的高级接口，开发只在微信上浏览的网站</a:t>
            </a:r>
            <a:r>
              <a:rPr lang="en-US" altLang="zh-CN" dirty="0"/>
              <a:t>(</a:t>
            </a:r>
            <a:r>
              <a:rPr lang="zh-CN" altLang="en-US" dirty="0">
                <a:solidFill>
                  <a:srgbClr val="FF0000"/>
                </a:solidFill>
              </a:rPr>
              <a:t>简称</a:t>
            </a:r>
            <a:r>
              <a:rPr lang="en-US" altLang="zh-CN" dirty="0">
                <a:solidFill>
                  <a:srgbClr val="FF0000"/>
                </a:solidFill>
              </a:rPr>
              <a:t>-</a:t>
            </a:r>
            <a:r>
              <a:rPr lang="zh-CN" altLang="en-US" dirty="0">
                <a:solidFill>
                  <a:srgbClr val="FF0000"/>
                </a:solidFill>
              </a:rPr>
              <a:t>微网站</a:t>
            </a:r>
            <a:r>
              <a:rPr lang="en-US" altLang="zh-CN" dirty="0"/>
              <a:t>)</a:t>
            </a:r>
            <a:r>
              <a:rPr lang="zh-CN" altLang="en-US" dirty="0"/>
              <a:t>，根据这些高级接口，开发者可通过在微信开放平台（open.weixin.qq.com）申请接入移动应用、网站应用，在应用中实现微信分享、图片上传、语音录音、语音翻译文字、地理位置、二维码扫描、微信支付</a:t>
            </a:r>
            <a:r>
              <a:rPr lang="en-US" altLang="zh-CN" dirty="0"/>
              <a:t>...</a:t>
            </a:r>
            <a:r>
              <a:rPr lang="zh-CN" altLang="en-US" dirty="0"/>
              <a:t>等等功能。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0724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74320" y="1370330"/>
            <a:ext cx="11567160" cy="1198880"/>
          </a:xfrm>
          <a:prstGeom prst="rect">
            <a:avLst/>
          </a:prstGeom>
          <a:noFill/>
        </p:spPr>
        <p:txBody>
          <a:bodyPr wrap="square" rtlCol="0">
            <a:spAutoFit/>
          </a:bodyPr>
          <a:lstStyle/>
          <a:p>
            <a:r>
              <a:rPr lang="en-US" altLang="zh-CN" sz="2400" b="1"/>
              <a:t>	3.</a:t>
            </a:r>
            <a:r>
              <a:rPr lang="zh-CN" altLang="en-US" sz="2400" b="1"/>
              <a:t>获取开发者ID与secret</a:t>
            </a:r>
          </a:p>
          <a:p>
            <a:endParaRPr lang="en-US" altLang="zh-CN" sz="2400" b="1"/>
          </a:p>
          <a:p>
            <a:r>
              <a:rPr lang="zh-CN" altLang="en-US" sz="2400" b="1"/>
              <a:t>登录微信公众号</a:t>
            </a:r>
            <a:r>
              <a:rPr lang="en-US" altLang="zh-CN" sz="2400" b="1"/>
              <a:t>-</a:t>
            </a:r>
            <a:r>
              <a:rPr lang="zh-CN" altLang="en-US" sz="2400" b="1"/>
              <a:t>界面左侧导航菜单</a:t>
            </a:r>
            <a:r>
              <a:rPr lang="en-US" altLang="zh-CN" sz="2400" b="1"/>
              <a:t>-</a:t>
            </a:r>
            <a:r>
              <a:rPr lang="zh-CN" altLang="en-US" sz="2400" b="1"/>
              <a:t>最下面的开发选项</a:t>
            </a:r>
            <a:r>
              <a:rPr lang="en-US" altLang="zh-CN" sz="2400" b="1"/>
              <a:t>-</a:t>
            </a:r>
            <a:r>
              <a:rPr lang="zh-CN" altLang="en-US" sz="2400" b="1"/>
              <a:t>基本配置</a:t>
            </a:r>
          </a:p>
        </p:txBody>
      </p:sp>
      <p:pic>
        <p:nvPicPr>
          <p:cNvPr id="9" name="图片 8"/>
          <p:cNvPicPr>
            <a:picLocks noChangeAspect="1"/>
          </p:cNvPicPr>
          <p:nvPr/>
        </p:nvPicPr>
        <p:blipFill>
          <a:blip r:embed="rId3"/>
          <a:stretch>
            <a:fillRect/>
          </a:stretch>
        </p:blipFill>
        <p:spPr>
          <a:xfrm>
            <a:off x="9843770" y="1221740"/>
            <a:ext cx="1990725" cy="1743075"/>
          </a:xfrm>
          <a:prstGeom prst="rect">
            <a:avLst/>
          </a:prstGeom>
        </p:spPr>
      </p:pic>
      <p:pic>
        <p:nvPicPr>
          <p:cNvPr id="7" name="图片 6"/>
          <p:cNvPicPr>
            <a:picLocks noChangeAspect="1"/>
          </p:cNvPicPr>
          <p:nvPr/>
        </p:nvPicPr>
        <p:blipFill>
          <a:blip r:embed="rId4"/>
          <a:stretch>
            <a:fillRect/>
          </a:stretch>
        </p:blipFill>
        <p:spPr>
          <a:xfrm>
            <a:off x="274320" y="2569845"/>
            <a:ext cx="7207885" cy="4694555"/>
          </a:xfrm>
          <a:prstGeom prst="rect">
            <a:avLst/>
          </a:prstGeom>
        </p:spPr>
      </p:pic>
      <p:pic>
        <p:nvPicPr>
          <p:cNvPr id="4" name="图片 3"/>
          <p:cNvPicPr>
            <a:picLocks noChangeAspect="1"/>
          </p:cNvPicPr>
          <p:nvPr/>
        </p:nvPicPr>
        <p:blipFill>
          <a:blip r:embed="rId5"/>
          <a:stretch>
            <a:fillRect/>
          </a:stretch>
        </p:blipFill>
        <p:spPr>
          <a:xfrm>
            <a:off x="6316980" y="2817495"/>
            <a:ext cx="5449570" cy="4181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198985"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71145" y="1388745"/>
            <a:ext cx="11567795" cy="1938020"/>
          </a:xfrm>
          <a:prstGeom prst="rect">
            <a:avLst/>
          </a:prstGeom>
          <a:noFill/>
        </p:spPr>
        <p:txBody>
          <a:bodyPr wrap="square" rtlCol="0">
            <a:spAutoFit/>
          </a:bodyPr>
          <a:lstStyle/>
          <a:p>
            <a:r>
              <a:rPr lang="en-US" altLang="zh-CN" sz="2400"/>
              <a:t>	</a:t>
            </a:r>
            <a:r>
              <a:rPr lang="en-US" altLang="zh-CN" sz="2400" b="1"/>
              <a:t>4.</a:t>
            </a:r>
            <a:r>
              <a:rPr lang="zh-CN" altLang="en-US" sz="2400" b="1"/>
              <a:t>配置URL服务器与Token令牌</a:t>
            </a:r>
          </a:p>
          <a:p>
            <a:endParaRPr lang="zh-CN" altLang="en-US" sz="2400"/>
          </a:p>
          <a:p>
            <a:r>
              <a:rPr lang="zh-CN" altLang="en-US" sz="2400"/>
              <a:t>接着看下面的服务器配置</a:t>
            </a:r>
            <a:r>
              <a:rPr lang="en-US" altLang="zh-CN" sz="2400"/>
              <a:t>-</a:t>
            </a:r>
            <a:r>
              <a:rPr lang="zh-CN" altLang="en-US" sz="2400"/>
              <a:t>修改配置</a:t>
            </a:r>
          </a:p>
          <a:p>
            <a:r>
              <a:rPr lang="zh-CN" altLang="en-US" sz="2400"/>
              <a:t>看文档：https://mp.weixin.qq.com/wiki?t=resource/res_main&amp;id=mp1421135319</a:t>
            </a:r>
          </a:p>
          <a:p>
            <a:r>
              <a:rPr lang="en-US" altLang="zh-CN" sz="2400"/>
              <a:t>	</a:t>
            </a:r>
          </a:p>
        </p:txBody>
      </p:sp>
      <p:pic>
        <p:nvPicPr>
          <p:cNvPr id="5" name="图片 4"/>
          <p:cNvPicPr>
            <a:picLocks noChangeAspect="1"/>
          </p:cNvPicPr>
          <p:nvPr/>
        </p:nvPicPr>
        <p:blipFill>
          <a:blip r:embed="rId3"/>
          <a:stretch>
            <a:fillRect/>
          </a:stretch>
        </p:blipFill>
        <p:spPr>
          <a:xfrm>
            <a:off x="861695" y="3155315"/>
            <a:ext cx="7980045" cy="411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0724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74320" y="1598295"/>
            <a:ext cx="11558905" cy="2861310"/>
          </a:xfrm>
          <a:prstGeom prst="rect">
            <a:avLst/>
          </a:prstGeom>
          <a:noFill/>
        </p:spPr>
        <p:txBody>
          <a:bodyPr wrap="square" rtlCol="0">
            <a:spAutoFit/>
          </a:bodyPr>
          <a:lstStyle/>
          <a:p>
            <a:r>
              <a:rPr lang="en-US" altLang="zh-CN"/>
              <a:t>	</a:t>
            </a:r>
            <a:r>
              <a:rPr lang="zh-CN" altLang="en-US"/>
              <a:t>上一步，必定会提示</a:t>
            </a:r>
            <a:r>
              <a:rPr lang="en-US" altLang="zh-CN"/>
              <a:t>token</a:t>
            </a:r>
            <a:r>
              <a:rPr lang="zh-CN" altLang="en-US"/>
              <a:t>令牌验证失败</a:t>
            </a:r>
          </a:p>
          <a:p>
            <a:r>
              <a:rPr lang="en-US" altLang="zh-CN"/>
              <a:t>	</a:t>
            </a:r>
          </a:p>
          <a:p>
            <a:r>
              <a:rPr lang="en-US" altLang="zh-CN"/>
              <a:t>	</a:t>
            </a:r>
            <a:r>
              <a:rPr lang="zh-CN" altLang="en-US"/>
              <a:t>那么就要验证</a:t>
            </a:r>
            <a:r>
              <a:rPr lang="en-US" altLang="zh-CN"/>
              <a:t>token</a:t>
            </a:r>
            <a:r>
              <a:rPr lang="zh-CN" altLang="en-US"/>
              <a:t>令牌</a:t>
            </a:r>
          </a:p>
          <a:p>
            <a:r>
              <a:rPr lang="zh-CN" altLang="en-US"/>
              <a:t>看文档：https://mp.weixin.qq.com/wiki?t=resource/res_main&amp;id=mp1472017492_58YV5</a:t>
            </a:r>
          </a:p>
          <a:p>
            <a:r>
              <a:rPr lang="en-US" altLang="zh-CN"/>
              <a:t>	</a:t>
            </a:r>
          </a:p>
          <a:p>
            <a:r>
              <a:rPr lang="en-US" altLang="zh-CN"/>
              <a:t>	</a:t>
            </a:r>
            <a:r>
              <a:rPr lang="en-US" altLang="zh-CN">
                <a:sym typeface="+mn-ea"/>
              </a:rPr>
              <a:t>token</a:t>
            </a:r>
            <a:r>
              <a:rPr lang="zh-CN" altLang="en-US">
                <a:sym typeface="+mn-ea"/>
              </a:rPr>
              <a:t>令牌的作用</a:t>
            </a:r>
            <a:r>
              <a:rPr lang="en-US" altLang="zh-CN">
                <a:sym typeface="+mn-ea"/>
              </a:rPr>
              <a:t>:</a:t>
            </a:r>
          </a:p>
          <a:p>
            <a:endParaRPr lang="en-US" altLang="zh-CN"/>
          </a:p>
          <a:p>
            <a:r>
              <a:rPr lang="en-US" altLang="zh-CN"/>
              <a:t>公众平台以access_token为接口调用凭据，来调用接口，所有接口的调用需要先获取access_token，</a:t>
            </a:r>
            <a:r>
              <a:rPr lang="en-US" altLang="zh-CN">
                <a:solidFill>
                  <a:srgbClr val="FF0000"/>
                </a:solidFill>
              </a:rPr>
              <a:t>access_token在2小时内有效</a:t>
            </a:r>
            <a:r>
              <a:rPr lang="en-US" altLang="zh-CN"/>
              <a:t>，过期需要重新获取，但</a:t>
            </a:r>
            <a:r>
              <a:rPr lang="en-US" altLang="zh-CN">
                <a:solidFill>
                  <a:srgbClr val="FF0000"/>
                </a:solidFill>
              </a:rPr>
              <a:t>1天内获取次数有限</a:t>
            </a:r>
            <a:r>
              <a:rPr lang="en-US" altLang="zh-CN"/>
              <a:t>，开发者需</a:t>
            </a:r>
            <a:r>
              <a:rPr lang="en-US" altLang="zh-CN">
                <a:solidFill>
                  <a:srgbClr val="FF0000"/>
                </a:solidFill>
              </a:rPr>
              <a:t>自行存储</a:t>
            </a:r>
            <a:r>
              <a:rPr lang="en-US" altLang="zh-CN"/>
              <a:t>，详见获取接口调用凭据（access_token）文档。</a:t>
            </a:r>
          </a:p>
        </p:txBody>
      </p:sp>
      <p:pic>
        <p:nvPicPr>
          <p:cNvPr id="4" name="图片 3"/>
          <p:cNvPicPr>
            <a:picLocks noChangeAspect="1"/>
          </p:cNvPicPr>
          <p:nvPr/>
        </p:nvPicPr>
        <p:blipFill>
          <a:blip r:embed="rId3"/>
          <a:stretch>
            <a:fillRect/>
          </a:stretch>
        </p:blipFill>
        <p:spPr>
          <a:xfrm>
            <a:off x="5460365" y="1598295"/>
            <a:ext cx="4809490" cy="523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3810" y="3810"/>
            <a:ext cx="1222629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58445" y="1956435"/>
            <a:ext cx="11576050" cy="922020"/>
          </a:xfrm>
          <a:prstGeom prst="rect">
            <a:avLst/>
          </a:prstGeom>
          <a:noFill/>
        </p:spPr>
        <p:txBody>
          <a:bodyPr wrap="square" rtlCol="0">
            <a:spAutoFit/>
          </a:bodyPr>
          <a:lstStyle/>
          <a:p>
            <a:r>
              <a:rPr lang="zh-CN" altLang="en-US">
                <a:sym typeface="+mn-ea"/>
              </a:rPr>
              <a:t>回到开发者文档，点击在线测试后，填写自己的</a:t>
            </a:r>
            <a:r>
              <a:rPr lang="en-US" altLang="zh-CN">
                <a:sym typeface="+mn-ea"/>
              </a:rPr>
              <a:t>appid</a:t>
            </a:r>
            <a:r>
              <a:rPr lang="zh-CN" altLang="en-US">
                <a:sym typeface="+mn-ea"/>
              </a:rPr>
              <a:t>和AppSecret，但要获取AppSecret，后</a:t>
            </a:r>
            <a:r>
              <a:rPr lang="en-US" altLang="zh-CN">
                <a:sym typeface="+mn-ea"/>
              </a:rPr>
              <a:t>获取access_token</a:t>
            </a:r>
          </a:p>
          <a:p>
            <a:endParaRPr lang="en-US" altLang="zh-CN"/>
          </a:p>
          <a:p>
            <a:r>
              <a:rPr lang="zh-CN" altLang="en-US"/>
              <a:t>看文档：https://mp.weixin.qq.com/debug</a:t>
            </a:r>
          </a:p>
        </p:txBody>
      </p:sp>
      <p:pic>
        <p:nvPicPr>
          <p:cNvPr id="5" name="图片 4"/>
          <p:cNvPicPr>
            <a:picLocks noChangeAspect="1"/>
          </p:cNvPicPr>
          <p:nvPr/>
        </p:nvPicPr>
        <p:blipFill>
          <a:blip r:embed="rId3"/>
          <a:stretch>
            <a:fillRect/>
          </a:stretch>
        </p:blipFill>
        <p:spPr>
          <a:xfrm>
            <a:off x="4461510" y="2549525"/>
            <a:ext cx="7387590" cy="44088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9050" y="10795"/>
            <a:ext cx="1220724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58445" y="1450975"/>
            <a:ext cx="11576050" cy="645160"/>
          </a:xfrm>
          <a:prstGeom prst="rect">
            <a:avLst/>
          </a:prstGeom>
          <a:noFill/>
        </p:spPr>
        <p:txBody>
          <a:bodyPr wrap="square" rtlCol="0">
            <a:spAutoFit/>
          </a:bodyPr>
          <a:lstStyle/>
          <a:p>
            <a:r>
              <a:rPr lang="en-US" altLang="zh-CN"/>
              <a:t>		    </a:t>
            </a:r>
            <a:r>
              <a:rPr lang="zh-CN" altLang="en-US"/>
              <a:t>回到基本配置</a:t>
            </a:r>
          </a:p>
          <a:p>
            <a:r>
              <a:rPr lang="en-US" altLang="zh-CN"/>
              <a:t>	</a:t>
            </a:r>
          </a:p>
        </p:txBody>
      </p:sp>
      <p:pic>
        <p:nvPicPr>
          <p:cNvPr id="4" name="图片 3"/>
          <p:cNvPicPr>
            <a:picLocks noChangeAspect="1"/>
          </p:cNvPicPr>
          <p:nvPr/>
        </p:nvPicPr>
        <p:blipFill>
          <a:blip r:embed="rId3"/>
          <a:stretch>
            <a:fillRect/>
          </a:stretch>
        </p:blipFill>
        <p:spPr>
          <a:xfrm>
            <a:off x="3754120" y="2381250"/>
            <a:ext cx="7847965" cy="4156710"/>
          </a:xfrm>
          <a:prstGeom prst="rect">
            <a:avLst/>
          </a:prstGeom>
        </p:spPr>
      </p:pic>
      <p:pic>
        <p:nvPicPr>
          <p:cNvPr id="9" name="图片 8"/>
          <p:cNvPicPr>
            <a:picLocks noChangeAspect="1"/>
          </p:cNvPicPr>
          <p:nvPr/>
        </p:nvPicPr>
        <p:blipFill>
          <a:blip r:embed="rId4"/>
          <a:stretch>
            <a:fillRect/>
          </a:stretch>
        </p:blipFill>
        <p:spPr>
          <a:xfrm>
            <a:off x="356870" y="1313815"/>
            <a:ext cx="1990725" cy="1743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border"/>
          <p:cNvPicPr>
            <a:picLocks noChangeAspect="1"/>
          </p:cNvPicPr>
          <p:nvPr/>
        </p:nvPicPr>
        <p:blipFill>
          <a:blip r:embed="rId2"/>
          <a:stretch>
            <a:fillRect/>
          </a:stretch>
        </p:blipFill>
        <p:spPr>
          <a:xfrm>
            <a:off x="-10160" y="-5715"/>
            <a:ext cx="12207240" cy="7624445"/>
          </a:xfrm>
          <a:prstGeom prst="rect">
            <a:avLst/>
          </a:prstGeom>
        </p:spPr>
      </p:pic>
      <p:sp>
        <p:nvSpPr>
          <p:cNvPr id="8" name="文本框 7"/>
          <p:cNvSpPr txBox="1"/>
          <p:nvPr/>
        </p:nvSpPr>
        <p:spPr>
          <a:xfrm>
            <a:off x="274320" y="391795"/>
            <a:ext cx="11574780" cy="645160"/>
          </a:xfrm>
          <a:prstGeom prst="rect">
            <a:avLst/>
          </a:prstGeom>
          <a:noFill/>
        </p:spPr>
        <p:txBody>
          <a:bodyPr wrap="square" rtlCol="0">
            <a:spAutoFit/>
          </a:bodyPr>
          <a:lstStyle/>
          <a:p>
            <a:pPr algn="ctr"/>
            <a:r>
              <a:rPr lang="zh-CN" sz="3600" b="1" dirty="0">
                <a:solidFill>
                  <a:srgbClr val="FCF8ED"/>
                </a:solidFill>
                <a:latin typeface="微软雅黑" panose="020B0503020204020204" charset="-122"/>
                <a:ea typeface="宋体" panose="02010600030101010101" pitchFamily="2" charset="-122"/>
                <a:sym typeface="微软雅黑" panose="020B0503020204020204" charset="-122"/>
              </a:rPr>
              <a:t>微信微网站开发</a:t>
            </a:r>
          </a:p>
        </p:txBody>
      </p:sp>
      <p:sp>
        <p:nvSpPr>
          <p:cNvPr id="2" name="文本框 1"/>
          <p:cNvSpPr txBox="1"/>
          <p:nvPr/>
        </p:nvSpPr>
        <p:spPr>
          <a:xfrm>
            <a:off x="258445" y="1464945"/>
            <a:ext cx="11576050" cy="645160"/>
          </a:xfrm>
          <a:prstGeom prst="rect">
            <a:avLst/>
          </a:prstGeom>
          <a:noFill/>
        </p:spPr>
        <p:txBody>
          <a:bodyPr wrap="square" rtlCol="0">
            <a:spAutoFit/>
          </a:bodyPr>
          <a:lstStyle/>
          <a:p>
            <a:r>
              <a:rPr lang="en-US" altLang="zh-CN">
                <a:sym typeface="+mn-ea"/>
              </a:rPr>
              <a:t>	</a:t>
            </a:r>
            <a:r>
              <a:rPr lang="zh-CN" altLang="en-US">
                <a:sym typeface="+mn-ea"/>
              </a:rPr>
              <a:t>启用后，用管理员微信扫码</a:t>
            </a:r>
            <a:endParaRPr lang="zh-CN" altLang="en-US"/>
          </a:p>
          <a:p>
            <a:endParaRPr lang="zh-CN" altLang="en-US"/>
          </a:p>
        </p:txBody>
      </p:sp>
      <p:pic>
        <p:nvPicPr>
          <p:cNvPr id="5" name="图片 4"/>
          <p:cNvPicPr>
            <a:picLocks noChangeAspect="1"/>
          </p:cNvPicPr>
          <p:nvPr/>
        </p:nvPicPr>
        <p:blipFill>
          <a:blip r:embed="rId3"/>
          <a:stretch>
            <a:fillRect/>
          </a:stretch>
        </p:blipFill>
        <p:spPr>
          <a:xfrm>
            <a:off x="258445" y="1823085"/>
            <a:ext cx="2650490" cy="2121535"/>
          </a:xfrm>
          <a:prstGeom prst="rect">
            <a:avLst/>
          </a:prstGeom>
        </p:spPr>
      </p:pic>
      <p:pic>
        <p:nvPicPr>
          <p:cNvPr id="6" name="图片 5" descr="Screenshot_2017-06-07-21-51-50-981_com.tencent.mm"/>
          <p:cNvPicPr>
            <a:picLocks noChangeAspect="1"/>
          </p:cNvPicPr>
          <p:nvPr/>
        </p:nvPicPr>
        <p:blipFill>
          <a:blip r:embed="rId4"/>
          <a:stretch>
            <a:fillRect/>
          </a:stretch>
        </p:blipFill>
        <p:spPr>
          <a:xfrm>
            <a:off x="2908935" y="1823085"/>
            <a:ext cx="2132330" cy="2718435"/>
          </a:xfrm>
          <a:prstGeom prst="rect">
            <a:avLst/>
          </a:prstGeom>
        </p:spPr>
      </p:pic>
      <p:pic>
        <p:nvPicPr>
          <p:cNvPr id="7" name="图片 6" descr="Screenshot_2017-06-07-21-53-27-941_com.tencent.mm"/>
          <p:cNvPicPr>
            <a:picLocks noChangeAspect="1"/>
          </p:cNvPicPr>
          <p:nvPr/>
        </p:nvPicPr>
        <p:blipFill>
          <a:blip r:embed="rId5"/>
          <a:stretch>
            <a:fillRect/>
          </a:stretch>
        </p:blipFill>
        <p:spPr>
          <a:xfrm>
            <a:off x="5041265" y="1823085"/>
            <a:ext cx="1621790" cy="2640965"/>
          </a:xfrm>
          <a:prstGeom prst="rect">
            <a:avLst/>
          </a:prstGeom>
        </p:spPr>
      </p:pic>
      <p:pic>
        <p:nvPicPr>
          <p:cNvPr id="9" name="图片 8"/>
          <p:cNvPicPr>
            <a:picLocks noChangeAspect="1"/>
          </p:cNvPicPr>
          <p:nvPr/>
        </p:nvPicPr>
        <p:blipFill>
          <a:blip r:embed="rId6"/>
          <a:stretch>
            <a:fillRect/>
          </a:stretch>
        </p:blipFill>
        <p:spPr>
          <a:xfrm>
            <a:off x="6663055" y="1240155"/>
            <a:ext cx="3107055" cy="2223770"/>
          </a:xfrm>
          <a:prstGeom prst="rect">
            <a:avLst/>
          </a:prstGeom>
        </p:spPr>
      </p:pic>
      <p:pic>
        <p:nvPicPr>
          <p:cNvPr id="10" name="图片 9"/>
          <p:cNvPicPr>
            <a:picLocks noChangeAspect="1"/>
          </p:cNvPicPr>
          <p:nvPr/>
        </p:nvPicPr>
        <p:blipFill>
          <a:blip r:embed="rId7"/>
          <a:stretch>
            <a:fillRect/>
          </a:stretch>
        </p:blipFill>
        <p:spPr>
          <a:xfrm>
            <a:off x="9631045" y="1240155"/>
            <a:ext cx="2062480" cy="2088515"/>
          </a:xfrm>
          <a:prstGeom prst="rect">
            <a:avLst/>
          </a:prstGeom>
        </p:spPr>
      </p:pic>
      <p:pic>
        <p:nvPicPr>
          <p:cNvPr id="11" name="图片 10"/>
          <p:cNvPicPr>
            <a:picLocks noChangeAspect="1"/>
          </p:cNvPicPr>
          <p:nvPr/>
        </p:nvPicPr>
        <p:blipFill>
          <a:blip r:embed="rId8"/>
          <a:stretch>
            <a:fillRect/>
          </a:stretch>
        </p:blipFill>
        <p:spPr>
          <a:xfrm>
            <a:off x="261620" y="4585335"/>
            <a:ext cx="3140075" cy="2099310"/>
          </a:xfrm>
          <a:prstGeom prst="rect">
            <a:avLst/>
          </a:prstGeom>
        </p:spPr>
      </p:pic>
      <p:pic>
        <p:nvPicPr>
          <p:cNvPr id="13" name="图片 12"/>
          <p:cNvPicPr>
            <a:picLocks noChangeAspect="1"/>
          </p:cNvPicPr>
          <p:nvPr/>
        </p:nvPicPr>
        <p:blipFill>
          <a:blip r:embed="rId9"/>
          <a:stretch>
            <a:fillRect/>
          </a:stretch>
        </p:blipFill>
        <p:spPr>
          <a:xfrm>
            <a:off x="3401695" y="4550410"/>
            <a:ext cx="3013075" cy="2134235"/>
          </a:xfrm>
          <a:prstGeom prst="rect">
            <a:avLst/>
          </a:prstGeom>
        </p:spPr>
      </p:pic>
      <p:pic>
        <p:nvPicPr>
          <p:cNvPr id="14" name="图片 13"/>
          <p:cNvPicPr>
            <a:picLocks noChangeAspect="1"/>
          </p:cNvPicPr>
          <p:nvPr/>
        </p:nvPicPr>
        <p:blipFill>
          <a:blip r:embed="rId10"/>
          <a:stretch>
            <a:fillRect/>
          </a:stretch>
        </p:blipFill>
        <p:spPr>
          <a:xfrm>
            <a:off x="6414770" y="4541520"/>
            <a:ext cx="1512570" cy="2418080"/>
          </a:xfrm>
          <a:prstGeom prst="rect">
            <a:avLst/>
          </a:prstGeom>
        </p:spPr>
      </p:pic>
      <p:pic>
        <p:nvPicPr>
          <p:cNvPr id="15" name="图片 14" descr="Screenshot_2017-06-07-22-01-38-631_com.tencent.mm"/>
          <p:cNvPicPr>
            <a:picLocks noChangeAspect="1"/>
          </p:cNvPicPr>
          <p:nvPr/>
        </p:nvPicPr>
        <p:blipFill>
          <a:blip r:embed="rId11"/>
          <a:stretch>
            <a:fillRect/>
          </a:stretch>
        </p:blipFill>
        <p:spPr>
          <a:xfrm>
            <a:off x="7927340" y="3463925"/>
            <a:ext cx="2153920" cy="3829685"/>
          </a:xfrm>
          <a:prstGeom prst="rect">
            <a:avLst/>
          </a:prstGeom>
        </p:spPr>
      </p:pic>
      <p:pic>
        <p:nvPicPr>
          <p:cNvPr id="16" name="图片 15"/>
          <p:cNvPicPr>
            <a:picLocks noChangeAspect="1"/>
          </p:cNvPicPr>
          <p:nvPr/>
        </p:nvPicPr>
        <p:blipFill>
          <a:blip r:embed="rId12"/>
          <a:stretch>
            <a:fillRect/>
          </a:stretch>
        </p:blipFill>
        <p:spPr>
          <a:xfrm>
            <a:off x="9319260" y="5152390"/>
            <a:ext cx="2515235" cy="214122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146</Words>
  <Application>Microsoft Office PowerPoint</Application>
  <PresentationFormat>自定义</PresentationFormat>
  <Paragraphs>114</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黄先生</cp:lastModifiedBy>
  <cp:revision>95</cp:revision>
  <dcterms:created xsi:type="dcterms:W3CDTF">2015-05-05T08:02:00Z</dcterms:created>
  <dcterms:modified xsi:type="dcterms:W3CDTF">2018-08-21T19:22:55Z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