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75" r:id="rId1"/>
  </p:sldMasterIdLst>
  <p:notesMasterIdLst>
    <p:notesMasterId r:id="rId29"/>
  </p:notesMasterIdLst>
  <p:sldIdLst>
    <p:sldId id="256" r:id="rId2"/>
    <p:sldId id="257" r:id="rId3"/>
    <p:sldId id="258" r:id="rId4"/>
    <p:sldId id="264" r:id="rId5"/>
    <p:sldId id="262" r:id="rId6"/>
    <p:sldId id="287" r:id="rId7"/>
    <p:sldId id="288" r:id="rId8"/>
    <p:sldId id="291" r:id="rId9"/>
    <p:sldId id="289" r:id="rId10"/>
    <p:sldId id="290" r:id="rId11"/>
    <p:sldId id="268" r:id="rId12"/>
    <p:sldId id="269" r:id="rId13"/>
    <p:sldId id="270" r:id="rId14"/>
    <p:sldId id="274" r:id="rId15"/>
    <p:sldId id="273" r:id="rId16"/>
    <p:sldId id="275" r:id="rId17"/>
    <p:sldId id="284" r:id="rId18"/>
    <p:sldId id="282" r:id="rId19"/>
    <p:sldId id="283" r:id="rId20"/>
    <p:sldId id="292" r:id="rId21"/>
    <p:sldId id="293" r:id="rId22"/>
    <p:sldId id="294" r:id="rId23"/>
    <p:sldId id="296" r:id="rId24"/>
    <p:sldId id="280" r:id="rId25"/>
    <p:sldId id="299" r:id="rId26"/>
    <p:sldId id="297" r:id="rId27"/>
    <p:sldId id="298"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8039"/>
    <p:restoredTop sz="71848"/>
  </p:normalViewPr>
  <p:slideViewPr>
    <p:cSldViewPr snapToGrid="0" snapToObjects="1">
      <p:cViewPr>
        <p:scale>
          <a:sx n="52" d="100"/>
          <a:sy n="52" d="100"/>
        </p:scale>
        <p:origin x="1192" y="55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84F05B-16A2-CC42-8020-F53E0EEE1B76}" type="datetimeFigureOut">
              <a:rPr lang="en-US" smtClean="0"/>
              <a:t>8/3/17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BE98-E4AD-8348-8041-4F528FDCFC05}" type="slidenum">
              <a:rPr lang="en-US" smtClean="0"/>
              <a:t>‹#›</a:t>
            </a:fld>
            <a:endParaRPr lang="en-US"/>
          </a:p>
        </p:txBody>
      </p:sp>
    </p:spTree>
    <p:extLst>
      <p:ext uri="{BB962C8B-B14F-4D97-AF65-F5344CB8AC3E}">
        <p14:creationId xmlns:p14="http://schemas.microsoft.com/office/powerpoint/2010/main" val="12611923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Today I’m going</a:t>
            </a:r>
            <a:r>
              <a:rPr lang="en-US" baseline="0" dirty="0" smtClean="0"/>
              <a:t> to talk about </a:t>
            </a:r>
            <a:r>
              <a:rPr lang="en-US" baseline="0" dirty="0" smtClean="0"/>
              <a:t>a project I’m currently working on using </a:t>
            </a:r>
            <a:r>
              <a:rPr lang="en-US" baseline="0" dirty="0" smtClean="0"/>
              <a:t>data science techniques to build a web application product that helps researchers to better understand the research landscape and find out the most important research papers for them.</a:t>
            </a:r>
            <a:endParaRPr lang="en-US" dirty="0"/>
          </a:p>
        </p:txBody>
      </p:sp>
      <p:sp>
        <p:nvSpPr>
          <p:cNvPr id="4" name="Slide Number Placeholder 3"/>
          <p:cNvSpPr>
            <a:spLocks noGrp="1"/>
          </p:cNvSpPr>
          <p:nvPr>
            <p:ph type="sldNum" sz="quarter" idx="10"/>
          </p:nvPr>
        </p:nvSpPr>
        <p:spPr/>
        <p:txBody>
          <a:bodyPr/>
          <a:lstStyle/>
          <a:p>
            <a:fld id="{D89BBE98-E4AD-8348-8041-4F528FDCFC05}" type="slidenum">
              <a:rPr lang="en-US" smtClean="0"/>
              <a:t>1</a:t>
            </a:fld>
            <a:endParaRPr lang="en-US" dirty="0"/>
          </a:p>
        </p:txBody>
      </p:sp>
    </p:spTree>
    <p:extLst>
      <p:ext uri="{BB962C8B-B14F-4D97-AF65-F5344CB8AC3E}">
        <p14:creationId xmlns:p14="http://schemas.microsoft.com/office/powerpoint/2010/main" val="21396096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all these notations, we can have the definition for modularity, which</a:t>
            </a:r>
            <a:r>
              <a:rPr lang="en-US" baseline="0" dirty="0" smtClean="0"/>
              <a:t> is</a:t>
            </a:r>
            <a:r>
              <a:rPr lang="en-US" sz="1200" b="0" i="0" kern="1200" dirty="0" smtClean="0">
                <a:solidFill>
                  <a:schemeClr val="tx1"/>
                </a:solidFill>
                <a:effectLst/>
                <a:latin typeface="+mn-lt"/>
                <a:ea typeface="+mn-ea"/>
                <a:cs typeface="+mn-cs"/>
              </a:rPr>
              <a:t> the fraction of the edges that fall within the given groups minus the expected fraction if edges were distributed randomly.</a:t>
            </a:r>
            <a:endParaRPr lang="en-US" dirty="0" smtClean="0"/>
          </a:p>
          <a:p>
            <a:endParaRPr lang="en-US" dirty="0"/>
          </a:p>
        </p:txBody>
      </p:sp>
      <p:sp>
        <p:nvSpPr>
          <p:cNvPr id="4" name="Slide Number Placeholder 3"/>
          <p:cNvSpPr>
            <a:spLocks noGrp="1"/>
          </p:cNvSpPr>
          <p:nvPr>
            <p:ph type="sldNum" sz="quarter" idx="10"/>
          </p:nvPr>
        </p:nvSpPr>
        <p:spPr/>
        <p:txBody>
          <a:bodyPr/>
          <a:lstStyle/>
          <a:p>
            <a:fld id="{D89BBE98-E4AD-8348-8041-4F528FDCFC05}" type="slidenum">
              <a:rPr lang="en-US" smtClean="0"/>
              <a:t>10</a:t>
            </a:fld>
            <a:endParaRPr lang="en-US"/>
          </a:p>
        </p:txBody>
      </p:sp>
    </p:spTree>
    <p:extLst>
      <p:ext uri="{BB962C8B-B14F-4D97-AF65-F5344CB8AC3E}">
        <p14:creationId xmlns:p14="http://schemas.microsoft.com/office/powerpoint/2010/main" val="12280064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a:t>
            </a:r>
            <a:r>
              <a:rPr lang="en-US" baseline="0" dirty="0" smtClean="0"/>
              <a:t> the modularity metric at hand, we can think about algorithms to optimize the score. Unfortunately finding a global optimization for modularity is a NP-hard problem that is impractical to implement. Instead normally people would use greedy algorithms to incrementally increase the modularity and achieve a local optimum. One commonly used example is the Louvain algorithm which is a bottom up hierarchical algorithm that is very efficient and can give high performance compared to other methods in many cases.</a:t>
            </a:r>
            <a:endParaRPr lang="en-US" dirty="0"/>
          </a:p>
        </p:txBody>
      </p:sp>
      <p:sp>
        <p:nvSpPr>
          <p:cNvPr id="4" name="Slide Number Placeholder 3"/>
          <p:cNvSpPr>
            <a:spLocks noGrp="1"/>
          </p:cNvSpPr>
          <p:nvPr>
            <p:ph type="sldNum" sz="quarter" idx="10"/>
          </p:nvPr>
        </p:nvSpPr>
        <p:spPr/>
        <p:txBody>
          <a:bodyPr/>
          <a:lstStyle/>
          <a:p>
            <a:fld id="{D89BBE98-E4AD-8348-8041-4F528FDCFC05}" type="slidenum">
              <a:rPr lang="en-US" smtClean="0"/>
              <a:t>11</a:t>
            </a:fld>
            <a:endParaRPr lang="en-US"/>
          </a:p>
        </p:txBody>
      </p:sp>
    </p:spTree>
    <p:extLst>
      <p:ext uri="{BB962C8B-B14F-4D97-AF65-F5344CB8AC3E}">
        <p14:creationId xmlns:p14="http://schemas.microsoft.com/office/powerpoint/2010/main" val="540349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idea of the algorithm is to assign a unique cluster label to each node as the initial state. Then iterate through each node, calculate the modularity gain of merge the node of any of its neighbor node and merge it with the neighbor with highest modularity gain. After one round, clusters will be formed in the graph, and merging all the nodes in a cluster into a bigger node, add the weight of edges together between each of these bigger nodes. On this compressed graph, repeat the iteration of merging again, until there’s nothing left to merge.</a:t>
            </a:r>
            <a:endParaRPr lang="en-US" dirty="0"/>
          </a:p>
        </p:txBody>
      </p:sp>
      <p:sp>
        <p:nvSpPr>
          <p:cNvPr id="4" name="Slide Number Placeholder 3"/>
          <p:cNvSpPr>
            <a:spLocks noGrp="1"/>
          </p:cNvSpPr>
          <p:nvPr>
            <p:ph type="sldNum" sz="quarter" idx="10"/>
          </p:nvPr>
        </p:nvSpPr>
        <p:spPr/>
        <p:txBody>
          <a:bodyPr/>
          <a:lstStyle/>
          <a:p>
            <a:fld id="{D89BBE98-E4AD-8348-8041-4F528FDCFC05}" type="slidenum">
              <a:rPr lang="en-US" smtClean="0"/>
              <a:t>12</a:t>
            </a:fld>
            <a:endParaRPr lang="en-US"/>
          </a:p>
        </p:txBody>
      </p:sp>
    </p:spTree>
    <p:extLst>
      <p:ext uri="{BB962C8B-B14F-4D97-AF65-F5344CB8AC3E}">
        <p14:creationId xmlns:p14="http://schemas.microsoft.com/office/powerpoint/2010/main" val="20478925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9BBE98-E4AD-8348-8041-4F528FDCFC05}" type="slidenum">
              <a:rPr lang="en-US" smtClean="0"/>
              <a:t>13</a:t>
            </a:fld>
            <a:endParaRPr lang="en-US"/>
          </a:p>
        </p:txBody>
      </p:sp>
    </p:spTree>
    <p:extLst>
      <p:ext uri="{BB962C8B-B14F-4D97-AF65-F5344CB8AC3E}">
        <p14:creationId xmlns:p14="http://schemas.microsoft.com/office/powerpoint/2010/main" val="11258735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hierarchical clustering</a:t>
            </a:r>
            <a:r>
              <a:rPr lang="en-US" baseline="0" dirty="0" smtClean="0"/>
              <a:t> builds up a tree of clustering through the whole learning process. One important question to ask is when should we stop? In other words, how do I determine how many clusters I should keep in the graph? For example, in this case, 2 clusters or 3 clusters both seem to be reasonable choices. But it is better that we use some quantitative metric to do the selection. One way to that is perform the whole merging process in the algorithm till the top of the tree, keep track of modularity score at each step, and then plot modularity as a function of cluster number. The curve of modularity normally would look like this. The peak position would the optimal choice for c.</a:t>
            </a:r>
            <a:endParaRPr lang="en-US" dirty="0" smtClean="0"/>
          </a:p>
          <a:p>
            <a:endParaRPr lang="en-US" dirty="0"/>
          </a:p>
        </p:txBody>
      </p:sp>
      <p:sp>
        <p:nvSpPr>
          <p:cNvPr id="4" name="Slide Number Placeholder 3"/>
          <p:cNvSpPr>
            <a:spLocks noGrp="1"/>
          </p:cNvSpPr>
          <p:nvPr>
            <p:ph type="sldNum" sz="quarter" idx="10"/>
          </p:nvPr>
        </p:nvSpPr>
        <p:spPr/>
        <p:txBody>
          <a:bodyPr/>
          <a:lstStyle/>
          <a:p>
            <a:fld id="{D89BBE98-E4AD-8348-8041-4F528FDCFC05}" type="slidenum">
              <a:rPr lang="en-US" smtClean="0"/>
              <a:t>14</a:t>
            </a:fld>
            <a:endParaRPr lang="en-US"/>
          </a:p>
        </p:txBody>
      </p:sp>
    </p:spTree>
    <p:extLst>
      <p:ext uri="{BB962C8B-B14F-4D97-AF65-F5344CB8AC3E}">
        <p14:creationId xmlns:p14="http://schemas.microsoft.com/office/powerpoint/2010/main" val="3519060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it is time to try the community detection algorithm on the citation network of physics papers. I requested the citation data from the American Physical Society website for all the publications in their journals dating back to 1875. As for now, I only looked at all the articles published on three most important physics journals in the past 10 years.</a:t>
            </a:r>
            <a:endParaRPr lang="en-US" dirty="0"/>
          </a:p>
        </p:txBody>
      </p:sp>
      <p:sp>
        <p:nvSpPr>
          <p:cNvPr id="4" name="Slide Number Placeholder 3"/>
          <p:cNvSpPr>
            <a:spLocks noGrp="1"/>
          </p:cNvSpPr>
          <p:nvPr>
            <p:ph type="sldNum" sz="quarter" idx="10"/>
          </p:nvPr>
        </p:nvSpPr>
        <p:spPr/>
        <p:txBody>
          <a:bodyPr/>
          <a:lstStyle/>
          <a:p>
            <a:fld id="{D89BBE98-E4AD-8348-8041-4F528FDCFC05}" type="slidenum">
              <a:rPr lang="en-US" smtClean="0"/>
              <a:t>15</a:t>
            </a:fld>
            <a:endParaRPr lang="en-US"/>
          </a:p>
        </p:txBody>
      </p:sp>
    </p:spTree>
    <p:extLst>
      <p:ext uri="{BB962C8B-B14F-4D97-AF65-F5344CB8AC3E}">
        <p14:creationId xmlns:p14="http://schemas.microsoft.com/office/powerpoint/2010/main" val="770342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9BBE98-E4AD-8348-8041-4F528FDCFC05}" type="slidenum">
              <a:rPr lang="en-US" smtClean="0"/>
              <a:t>23</a:t>
            </a:fld>
            <a:endParaRPr lang="en-US"/>
          </a:p>
        </p:txBody>
      </p:sp>
    </p:spTree>
    <p:extLst>
      <p:ext uri="{BB962C8B-B14F-4D97-AF65-F5344CB8AC3E}">
        <p14:creationId xmlns:p14="http://schemas.microsoft.com/office/powerpoint/2010/main" val="2035858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As a physicist</a:t>
            </a:r>
            <a:r>
              <a:rPr lang="en-US" sz="1200" b="0" i="0" kern="1200" baseline="0" dirty="0" smtClean="0">
                <a:solidFill>
                  <a:schemeClr val="tx1"/>
                </a:solidFill>
                <a:effectLst/>
                <a:latin typeface="+mn-lt"/>
                <a:ea typeface="+mn-ea"/>
                <a:cs typeface="+mn-cs"/>
              </a:rPr>
              <a:t> by training, whenever I want to enter a new field or start a new project, I would like to do a thorough literature search, but always find myself overwhelmed by the number of papers in the field. According to research, there are 2.5 million new research papers published every year. And in the field of Physics, there are around 300 preprint papers posted on </a:t>
            </a:r>
            <a:r>
              <a:rPr lang="en-US" sz="1200" b="0" i="0" kern="1200" baseline="0" dirty="0" err="1" smtClean="0">
                <a:solidFill>
                  <a:schemeClr val="tx1"/>
                </a:solidFill>
                <a:effectLst/>
                <a:latin typeface="+mn-lt"/>
                <a:ea typeface="+mn-ea"/>
                <a:cs typeface="+mn-cs"/>
              </a:rPr>
              <a:t>arXiv</a:t>
            </a:r>
            <a:r>
              <a:rPr lang="en-US" sz="1200" b="0" i="0" kern="1200" baseline="0" dirty="0" smtClean="0">
                <a:solidFill>
                  <a:schemeClr val="tx1"/>
                </a:solidFill>
                <a:effectLst/>
                <a:latin typeface="+mn-lt"/>
                <a:ea typeface="+mn-ea"/>
                <a:cs typeface="+mn-cs"/>
              </a:rPr>
              <a:t>, which is the online repository for many scientific fields. </a:t>
            </a:r>
          </a:p>
          <a:p>
            <a:r>
              <a:rPr lang="en-US" sz="1200" b="0" i="0" kern="1200" baseline="0" dirty="0" smtClean="0">
                <a:solidFill>
                  <a:schemeClr val="tx1"/>
                </a:solidFill>
                <a:effectLst/>
                <a:latin typeface="+mn-lt"/>
                <a:ea typeface="+mn-ea"/>
                <a:cs typeface="+mn-cs"/>
              </a:rPr>
              <a:t>Since last year, I began to grow a strong interest in Data Science and took several Data Science Courses online and from our CS department in UMass. As I learn more and more Machine Learning techniques, I realize that it would be really helpful to build a product to help researchers to find relevant information in the ocean of scientific papers using Data Science techniques. </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After discussing the product ideas with many colleagues of mine, since they will be the targeted users of my product, I set three main goals for my project: 1) understand the landscape of the research field, how do they divide into different subfields, how subfields are interacting with each other; 2) for each field of interest, identify the most important papers and authors; 3) a more advanced functionality would be to recommend important articles or newly published articles in a user’s field according to user’s research history and interest.</a:t>
            </a:r>
          </a:p>
        </p:txBody>
      </p:sp>
      <p:sp>
        <p:nvSpPr>
          <p:cNvPr id="4" name="Slide Number Placeholder 3"/>
          <p:cNvSpPr>
            <a:spLocks noGrp="1"/>
          </p:cNvSpPr>
          <p:nvPr>
            <p:ph type="sldNum" sz="quarter" idx="10"/>
          </p:nvPr>
        </p:nvSpPr>
        <p:spPr/>
        <p:txBody>
          <a:bodyPr/>
          <a:lstStyle/>
          <a:p>
            <a:fld id="{D89BBE98-E4AD-8348-8041-4F528FDCFC05}" type="slidenum">
              <a:rPr lang="en-US" smtClean="0"/>
              <a:t>2</a:t>
            </a:fld>
            <a:endParaRPr lang="en-US"/>
          </a:p>
        </p:txBody>
      </p:sp>
    </p:spTree>
    <p:extLst>
      <p:ext uri="{BB962C8B-B14F-4D97-AF65-F5344CB8AC3E}">
        <p14:creationId xmlns:p14="http://schemas.microsoft.com/office/powerpoint/2010/main" val="1196331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advantage</a:t>
            </a:r>
            <a:r>
              <a:rPr lang="en-US" baseline="0" dirty="0" smtClean="0"/>
              <a:t> to study research papers is that they have a very standard format and all of them have very strict requirements for citations. The citations between papers give us a direct way to study how papers are connected with each other, and how knowledge and ideas are inherited and evolving in time. </a:t>
            </a:r>
          </a:p>
          <a:p>
            <a:r>
              <a:rPr lang="en-US" baseline="0" dirty="0" smtClean="0"/>
              <a:t>The citation network of papers is a directed graph, with papers as nodes and citation as directed edges that only going backward in time.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my product, I will mostly leverage on the research paper’s citation network to build my final product.</a:t>
            </a:r>
          </a:p>
        </p:txBody>
      </p:sp>
      <p:sp>
        <p:nvSpPr>
          <p:cNvPr id="4" name="Slide Number Placeholder 3"/>
          <p:cNvSpPr>
            <a:spLocks noGrp="1"/>
          </p:cNvSpPr>
          <p:nvPr>
            <p:ph type="sldNum" sz="quarter" idx="10"/>
          </p:nvPr>
        </p:nvSpPr>
        <p:spPr/>
        <p:txBody>
          <a:bodyPr/>
          <a:lstStyle/>
          <a:p>
            <a:fld id="{D89BBE98-E4AD-8348-8041-4F528FDCFC05}" type="slidenum">
              <a:rPr lang="en-US" smtClean="0"/>
              <a:t>3</a:t>
            </a:fld>
            <a:endParaRPr lang="en-US"/>
          </a:p>
        </p:txBody>
      </p:sp>
    </p:spTree>
    <p:extLst>
      <p:ext uri="{BB962C8B-B14F-4D97-AF65-F5344CB8AC3E}">
        <p14:creationId xmlns:p14="http://schemas.microsoft.com/office/powerpoint/2010/main" val="2092722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today’s talk, I</a:t>
            </a:r>
            <a:r>
              <a:rPr lang="en-US" baseline="0" dirty="0" smtClean="0"/>
              <a:t> will cover two parts of the project, one is the community detection in the Physics Article citation network and the visualizations; the other part is a prototype of the recommendation product.</a:t>
            </a:r>
            <a:endParaRPr lang="en-US" dirty="0"/>
          </a:p>
        </p:txBody>
      </p:sp>
      <p:sp>
        <p:nvSpPr>
          <p:cNvPr id="4" name="Slide Number Placeholder 3"/>
          <p:cNvSpPr>
            <a:spLocks noGrp="1"/>
          </p:cNvSpPr>
          <p:nvPr>
            <p:ph type="sldNum" sz="quarter" idx="10"/>
          </p:nvPr>
        </p:nvSpPr>
        <p:spPr/>
        <p:txBody>
          <a:bodyPr/>
          <a:lstStyle/>
          <a:p>
            <a:fld id="{D89BBE98-E4AD-8348-8041-4F528FDCFC05}" type="slidenum">
              <a:rPr lang="en-US" smtClean="0"/>
              <a:t>4</a:t>
            </a:fld>
            <a:endParaRPr lang="en-US"/>
          </a:p>
        </p:txBody>
      </p:sp>
    </p:spTree>
    <p:extLst>
      <p:ext uri="{BB962C8B-B14F-4D97-AF65-F5344CB8AC3E}">
        <p14:creationId xmlns:p14="http://schemas.microsoft.com/office/powerpoint/2010/main" val="2090146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community in a graph is a</a:t>
            </a:r>
            <a:r>
              <a:rPr lang="en-US" baseline="0" dirty="0" smtClean="0"/>
              <a:t> group of nodes that are densely connected internally but with sparse connections with nodes from other community. </a:t>
            </a:r>
          </a:p>
          <a:p>
            <a:r>
              <a:rPr lang="en-US" baseline="0" dirty="0" smtClean="0"/>
              <a:t>In the example I am showing here, the graph is divided into two communities.</a:t>
            </a:r>
          </a:p>
          <a:p>
            <a:r>
              <a:rPr lang="en-US" baseline="0" dirty="0" smtClean="0"/>
              <a:t>The task of community detection in networks are a very popular and important topic in network analysis. It is very similar to the unsupervised clustering task, with major difference which is the data points are represented as a graph, only topological structure but no well-defined distance. I will use the term community and clusters interchangeably in the talk.</a:t>
            </a:r>
            <a:endParaRPr lang="en-US" dirty="0"/>
          </a:p>
        </p:txBody>
      </p:sp>
      <p:sp>
        <p:nvSpPr>
          <p:cNvPr id="4" name="Slide Number Placeholder 3"/>
          <p:cNvSpPr>
            <a:spLocks noGrp="1"/>
          </p:cNvSpPr>
          <p:nvPr>
            <p:ph type="sldNum" sz="quarter" idx="10"/>
          </p:nvPr>
        </p:nvSpPr>
        <p:spPr/>
        <p:txBody>
          <a:bodyPr/>
          <a:lstStyle/>
          <a:p>
            <a:fld id="{D89BBE98-E4AD-8348-8041-4F528FDCFC05}" type="slidenum">
              <a:rPr lang="en-US" smtClean="0"/>
              <a:t>5</a:t>
            </a:fld>
            <a:endParaRPr lang="en-US" dirty="0"/>
          </a:p>
        </p:txBody>
      </p:sp>
    </p:spTree>
    <p:extLst>
      <p:ext uri="{BB962C8B-B14F-4D97-AF65-F5344CB8AC3E}">
        <p14:creationId xmlns:p14="http://schemas.microsoft.com/office/powerpoint/2010/main" val="5422831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we talk about specific model to detect the clusters, I want to first discuss how do we evaluate a clustering result in a graph. The metric mostly commonly used is the modularity score, which represents how strongly connected the nodes within each cluster compared to nodes between different clusters. To introduce the exact definition of modularity, I first need to define several notations. I will use n to represent number of nodes, m as number of edges, c as the number of clusters. </a:t>
            </a:r>
          </a:p>
        </p:txBody>
      </p:sp>
      <p:sp>
        <p:nvSpPr>
          <p:cNvPr id="4" name="Slide Number Placeholder 3"/>
          <p:cNvSpPr>
            <a:spLocks noGrp="1"/>
          </p:cNvSpPr>
          <p:nvPr>
            <p:ph type="sldNum" sz="quarter" idx="10"/>
          </p:nvPr>
        </p:nvSpPr>
        <p:spPr/>
        <p:txBody>
          <a:bodyPr/>
          <a:lstStyle/>
          <a:p>
            <a:fld id="{D89BBE98-E4AD-8348-8041-4F528FDCFC05}" type="slidenum">
              <a:rPr lang="en-US" smtClean="0"/>
              <a:t>6</a:t>
            </a:fld>
            <a:endParaRPr lang="en-US" dirty="0"/>
          </a:p>
        </p:txBody>
      </p:sp>
    </p:spTree>
    <p:extLst>
      <p:ext uri="{BB962C8B-B14F-4D97-AF65-F5344CB8AC3E}">
        <p14:creationId xmlns:p14="http://schemas.microsoft.com/office/powerpoint/2010/main" val="704088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I can define the fraction</a:t>
            </a:r>
            <a:r>
              <a:rPr lang="en-US" baseline="0" dirty="0" smtClean="0"/>
              <a:t> of edges from cluster I to cluster j in the graph. I and j can be the same or different.</a:t>
            </a:r>
            <a:endParaRPr lang="en-US" dirty="0"/>
          </a:p>
        </p:txBody>
      </p:sp>
      <p:sp>
        <p:nvSpPr>
          <p:cNvPr id="4" name="Slide Number Placeholder 3"/>
          <p:cNvSpPr>
            <a:spLocks noGrp="1"/>
          </p:cNvSpPr>
          <p:nvPr>
            <p:ph type="sldNum" sz="quarter" idx="10"/>
          </p:nvPr>
        </p:nvSpPr>
        <p:spPr/>
        <p:txBody>
          <a:bodyPr/>
          <a:lstStyle/>
          <a:p>
            <a:fld id="{D89BBE98-E4AD-8348-8041-4F528FDCFC05}" type="slidenum">
              <a:rPr lang="en-US" smtClean="0"/>
              <a:t>7</a:t>
            </a:fld>
            <a:endParaRPr lang="en-US"/>
          </a:p>
        </p:txBody>
      </p:sp>
    </p:spTree>
    <p:extLst>
      <p:ext uri="{BB962C8B-B14F-4D97-AF65-F5344CB8AC3E}">
        <p14:creationId xmlns:p14="http://schemas.microsoft.com/office/powerpoint/2010/main" val="1632649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9BBE98-E4AD-8348-8041-4F528FDCFC05}" type="slidenum">
              <a:rPr lang="en-US" smtClean="0"/>
              <a:t>8</a:t>
            </a:fld>
            <a:endParaRPr lang="en-US"/>
          </a:p>
        </p:txBody>
      </p:sp>
    </p:spTree>
    <p:extLst>
      <p:ext uri="{BB962C8B-B14F-4D97-AF65-F5344CB8AC3E}">
        <p14:creationId xmlns:p14="http://schemas.microsoft.com/office/powerpoint/2010/main" val="985908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Sum</a:t>
            </a:r>
            <a:r>
              <a:rPr lang="en-US" baseline="0" dirty="0" smtClean="0"/>
              <a:t> all the edges coming from a cluster I, we can define </a:t>
            </a:r>
            <a:r>
              <a:rPr lang="en-US" baseline="0" dirty="0" err="1" smtClean="0"/>
              <a:t>ai</a:t>
            </a:r>
            <a:r>
              <a:rPr lang="en-US" baseline="0" dirty="0" smtClean="0"/>
              <a:t> as the fraction of edges starting from </a:t>
            </a:r>
            <a:r>
              <a:rPr lang="en-US" baseline="0" dirty="0" err="1" smtClean="0"/>
              <a:t>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D89BBE98-E4AD-8348-8041-4F528FDCFC05}" type="slidenum">
              <a:rPr lang="en-US" smtClean="0"/>
              <a:t>9</a:t>
            </a:fld>
            <a:endParaRPr lang="en-US"/>
          </a:p>
        </p:txBody>
      </p:sp>
    </p:spTree>
    <p:extLst>
      <p:ext uri="{BB962C8B-B14F-4D97-AF65-F5344CB8AC3E}">
        <p14:creationId xmlns:p14="http://schemas.microsoft.com/office/powerpoint/2010/main" val="1651379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4BDF68E2-58F2-4D09-BE8B-E3BD06533059}" type="datetimeFigureOut">
              <a:rPr lang="en-US" smtClean="0"/>
              <a:t>8/3/17</a:t>
            </a:fld>
            <a:endParaRPr lang="en-US"/>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4FAB73BC-B049-4115-A692-8D63A059BFB8}" type="slidenum">
              <a:rPr lang="en-US" smtClean="0"/>
              <a:t>‹#›</a:t>
            </a:fld>
            <a:endParaRPr lang="en-US"/>
          </a:p>
        </p:txBody>
      </p:sp>
    </p:spTree>
    <p:extLst>
      <p:ext uri="{BB962C8B-B14F-4D97-AF65-F5344CB8AC3E}">
        <p14:creationId xmlns:p14="http://schemas.microsoft.com/office/powerpoint/2010/main" val="948680001"/>
      </p:ext>
    </p:extLst>
  </p:cSld>
  <p:clrMapOvr>
    <a:masterClrMapping/>
  </p:clrMapOvr>
  <p:timing>
    <p:tnLst>
      <p:par>
        <p:cTn id="1" dur="indefinite" restart="never" nodeType="tmRoot"/>
      </p:par>
    </p:tnLst>
  </p:timing>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624D31-43A5-475A-80CF-332C9F6DCF35}" type="datetimeFigureOut">
              <a:rPr lang="en-US" smtClean="0"/>
              <a:t>8/3/17</a:t>
            </a:fld>
            <a:endParaRPr lang="en-US"/>
          </a:p>
        </p:txBody>
      </p:sp>
      <p:sp>
        <p:nvSpPr>
          <p:cNvPr id="6" name="Footer Placeholder 5"/>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207956656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8/3/17</a:t>
            </a:fld>
            <a:endParaRPr lang="en-US"/>
          </a:p>
        </p:txBody>
      </p:sp>
      <p:sp>
        <p:nvSpPr>
          <p:cNvPr id="5" name="Footer Placeholder 4"/>
          <p:cNvSpPr>
            <a:spLocks noGrp="1"/>
          </p:cNvSpPr>
          <p:nvPr>
            <p:ph type="ftr" sz="quarter" idx="11"/>
          </p:nvPr>
        </p:nvSpPr>
        <p:spPr/>
        <p:txBody>
          <a:body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97890303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smtClean="0"/>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8/3/17</a:t>
            </a:fld>
            <a:endParaRPr lang="en-US"/>
          </a:p>
        </p:txBody>
      </p:sp>
      <p:sp>
        <p:nvSpPr>
          <p:cNvPr id="5" name="Footer Placeholder 4"/>
          <p:cNvSpPr>
            <a:spLocks noGrp="1"/>
          </p:cNvSpPr>
          <p:nvPr>
            <p:ph type="ftr" sz="quarter" idx="11"/>
          </p:nvPr>
        </p:nvSpPr>
        <p:spPr/>
        <p:txBody>
          <a:bodyPr/>
          <a:lstStyle/>
          <a:p>
            <a:endParaRPr lang="en-US"/>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55100554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8/3/17</a:t>
            </a:fld>
            <a:endParaRPr lang="en-US"/>
          </a:p>
        </p:txBody>
      </p:sp>
      <p:sp>
        <p:nvSpPr>
          <p:cNvPr id="5" name="Footer Placeholder 4"/>
          <p:cNvSpPr>
            <a:spLocks noGrp="1"/>
          </p:cNvSpPr>
          <p:nvPr>
            <p:ph type="ftr" sz="quarter" idx="11"/>
          </p:nvPr>
        </p:nvSpPr>
        <p:spPr/>
        <p:txBody>
          <a:body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80067533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8624D31-43A5-475A-80CF-332C9F6DCF35}" type="datetimeFigureOut">
              <a:rPr lang="en-US" smtClean="0"/>
              <a:t>8/3/17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81785685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8624D31-43A5-475A-80CF-332C9F6DCF35}" type="datetimeFigureOut">
              <a:rPr lang="en-US" smtClean="0"/>
              <a:t>8/3/17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182485479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8/3/17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1206439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8/3/17</a:t>
            </a:fld>
            <a:endParaRPr lang="en-US"/>
          </a:p>
        </p:txBody>
      </p:sp>
      <p:sp>
        <p:nvSpPr>
          <p:cNvPr id="5" name="Footer Placeholder 4"/>
          <p:cNvSpPr>
            <a:spLocks noGrp="1"/>
          </p:cNvSpPr>
          <p:nvPr>
            <p:ph type="ftr" sz="quarter" idx="11"/>
          </p:nvPr>
        </p:nvSpPr>
        <p:spPr/>
        <p:txBody>
          <a:bodyPr/>
          <a:lstStyle/>
          <a:p>
            <a:endParaRPr lang="en-US"/>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02486709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dirty="0"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8/3/17</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a:p>
        </p:txBody>
      </p:sp>
    </p:spTree>
    <p:extLst>
      <p:ext uri="{BB962C8B-B14F-4D97-AF65-F5344CB8AC3E}">
        <p14:creationId xmlns:p14="http://schemas.microsoft.com/office/powerpoint/2010/main" val="154618147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8/3/17</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119988853"/>
      </p:ext>
    </p:extLst>
  </p:cSld>
  <p:clrMapOvr>
    <a:masterClrMapping/>
  </p:clrMapOvr>
  <p:timing>
    <p:tnLst>
      <p:par>
        <p:cTn id="1" dur="indefinite" restart="never" nodeType="tmRoot"/>
      </p:par>
    </p:tnLst>
  </p:timing>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8/3/17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751464994"/>
      </p:ext>
    </p:extLst>
  </p:cSld>
  <p:clrMapOvr>
    <a:masterClrMapping/>
  </p:clrMapOvr>
  <p:timing>
    <p:tnLst>
      <p:par>
        <p:cTn id="1" dur="indefinite" restart="never" nodeType="tmRoot"/>
      </p:par>
    </p:tnLst>
  </p:timing>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8/3/17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31380472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8/3/17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689221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8/3/17</a:t>
            </a:fld>
            <a:endParaRPr lang="en-US"/>
          </a:p>
        </p:txBody>
      </p:sp>
      <p:sp>
        <p:nvSpPr>
          <p:cNvPr id="3" name="Footer Placeholder 2"/>
          <p:cNvSpPr>
            <a:spLocks noGrp="1"/>
          </p:cNvSpPr>
          <p:nvPr>
            <p:ph type="ftr" sz="quarter" idx="11"/>
          </p:nvPr>
        </p:nvSpPr>
        <p:spPr/>
        <p:txBody>
          <a:bodyPr/>
          <a:lstStyle/>
          <a:p>
            <a:endParaRPr lang="en-US"/>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224824225"/>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ABBEA6-7C60-4B02-AE87-00D78D8422AF}" type="datetimeFigureOut">
              <a:rPr lang="en-US" smtClean="0"/>
              <a:t>8/3/17</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119701450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8/3/17</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59593001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98624D31-43A5-475A-80CF-332C9F6DCF35}" type="datetimeFigureOut">
              <a:rPr lang="en-US" smtClean="0"/>
              <a:t>8/3/17</a:t>
            </a:fld>
            <a:endParaRPr lang="en-US"/>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FAB73BC-B049-4115-A692-8D63A059BFB8}" type="slidenum">
              <a:rPr lang="en-US" smtClean="0"/>
              <a:pPr/>
              <a:t>‹#›</a:t>
            </a:fld>
            <a:endParaRPr lang="en-US"/>
          </a:p>
        </p:txBody>
      </p:sp>
    </p:spTree>
    <p:extLst>
      <p:ext uri="{BB962C8B-B14F-4D97-AF65-F5344CB8AC3E}">
        <p14:creationId xmlns:p14="http://schemas.microsoft.com/office/powerpoint/2010/main" val="1673118317"/>
      </p:ext>
    </p:extLst>
  </p:cSld>
  <p:clrMap bg1="lt1" tx1="dk1" bg2="lt2" tx2="dk2" accent1="accent1" accent2="accent2" accent3="accent3" accent4="accent4" accent5="accent5" accent6="accent6" hlink="hlink" folHlink="folHlink"/>
  <p:sldLayoutIdLst>
    <p:sldLayoutId id="2147484476" r:id="rId1"/>
    <p:sldLayoutId id="2147484477" r:id="rId2"/>
    <p:sldLayoutId id="2147484478" r:id="rId3"/>
    <p:sldLayoutId id="2147484479" r:id="rId4"/>
    <p:sldLayoutId id="2147484480" r:id="rId5"/>
    <p:sldLayoutId id="2147484481" r:id="rId6"/>
    <p:sldLayoutId id="2147484482" r:id="rId7"/>
    <p:sldLayoutId id="2147484483" r:id="rId8"/>
    <p:sldLayoutId id="2147484484" r:id="rId9"/>
    <p:sldLayoutId id="2147484485" r:id="rId10"/>
    <p:sldLayoutId id="2147484486" r:id="rId11"/>
    <p:sldLayoutId id="2147484487" r:id="rId12"/>
    <p:sldLayoutId id="2147484488" r:id="rId13"/>
    <p:sldLayoutId id="2147484489" r:id="rId14"/>
    <p:sldLayoutId id="2147484490" r:id="rId15"/>
    <p:sldLayoutId id="2147484491" r:id="rId16"/>
    <p:sldLayoutId id="2147484492" r:id="rId17"/>
  </p:sldLayoutIdLst>
  <p:timing>
    <p:tnLst>
      <p:par>
        <p:cTn id="1" dur="indefinite" restart="never" nodeType="tmRoot"/>
      </p:par>
    </p:tnLst>
  </p:timing>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800" b="0" i="0" kern="1200">
          <a:solidFill>
            <a:schemeClr val="tx1">
              <a:lumMod val="75000"/>
              <a:lumOff val="25000"/>
            </a:schemeClr>
          </a:solidFill>
          <a:latin typeface="Kohinoor Bangla" charset="0"/>
          <a:ea typeface="Kohinoor Bangla" charset="0"/>
          <a:cs typeface="Kohinoor Bangla" charset="0"/>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2400" b="0" i="0" kern="1200">
          <a:solidFill>
            <a:schemeClr val="tx1">
              <a:lumMod val="75000"/>
              <a:lumOff val="25000"/>
            </a:schemeClr>
          </a:solidFill>
          <a:latin typeface="Kohinoor Bangla" charset="0"/>
          <a:ea typeface="Kohinoor Bangla" charset="0"/>
          <a:cs typeface="Kohinoor Bangla" charset="0"/>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lumMod val="75000"/>
              <a:lumOff val="25000"/>
            </a:schemeClr>
          </a:solidFill>
          <a:latin typeface="Kohinoor Bangla" charset="0"/>
          <a:ea typeface="Kohinoor Bangla" charset="0"/>
          <a:cs typeface="Kohinoor Bangla" charset="0"/>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4.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10.png"/><Relationship Id="rId5" Type="http://schemas.openxmlformats.org/officeDocument/2006/relationships/image" Target="../media/image3.emf"/><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4.png"/><Relationship Id="rId7" Type="http://schemas.openxmlformats.org/officeDocument/2006/relationships/image" Target="../media/image6.png"/><Relationship Id="rId8"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2099733"/>
            <a:ext cx="10432700" cy="2677648"/>
          </a:xfrm>
        </p:spPr>
        <p:txBody>
          <a:bodyPr/>
          <a:lstStyle/>
          <a:p>
            <a:r>
              <a:rPr lang="en-US" dirty="0" smtClean="0"/>
              <a:t>Exploring The Scientific Landscapes With Data Science</a:t>
            </a:r>
            <a:endParaRPr lang="en-US" dirty="0"/>
          </a:p>
        </p:txBody>
      </p:sp>
      <p:sp>
        <p:nvSpPr>
          <p:cNvPr id="3" name="Subtitle 2"/>
          <p:cNvSpPr>
            <a:spLocks noGrp="1"/>
          </p:cNvSpPr>
          <p:nvPr>
            <p:ph type="subTitle" idx="1"/>
          </p:nvPr>
        </p:nvSpPr>
        <p:spPr>
          <a:xfrm>
            <a:off x="1154955" y="5063983"/>
            <a:ext cx="8825658" cy="861420"/>
          </a:xfrm>
        </p:spPr>
        <p:txBody>
          <a:bodyPr>
            <a:normAutofit/>
          </a:bodyPr>
          <a:lstStyle/>
          <a:p>
            <a:r>
              <a:rPr lang="en-US" sz="2400" dirty="0" smtClean="0"/>
              <a:t>Yuan Huang</a:t>
            </a:r>
            <a:endParaRPr lang="en-US" sz="2400" dirty="0"/>
          </a:p>
        </p:txBody>
      </p:sp>
    </p:spTree>
    <p:extLst>
      <p:ext uri="{BB962C8B-B14F-4D97-AF65-F5344CB8AC3E}">
        <p14:creationId xmlns:p14="http://schemas.microsoft.com/office/powerpoint/2010/main" val="3566502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898809" y="5560965"/>
            <a:ext cx="5305874" cy="1141107"/>
          </a:xfrm>
          <a:prstGeom prst="rect">
            <a:avLst/>
          </a:prstGeom>
          <a:solidFill>
            <a:schemeClr val="accent4">
              <a:lumMod val="20000"/>
              <a:lumOff val="80000"/>
              <a:alpha val="28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6620694" y="4918042"/>
            <a:ext cx="2961513" cy="1764248"/>
          </a:xfrm>
          <a:prstGeom prst="ellipse">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7984937" y="2676905"/>
            <a:ext cx="2898215" cy="2118026"/>
          </a:xfrm>
          <a:prstGeom prst="ellipse">
            <a:avLst/>
          </a:prstGeom>
          <a:solidFill>
            <a:schemeClr val="tx2">
              <a:lumMod val="40000"/>
              <a:lumOff val="60000"/>
              <a:alpha val="23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3200" smtClean="0">
              <a:solidFill>
                <a:schemeClr val="tx2">
                  <a:lumMod val="75000"/>
                </a:schemeClr>
              </a:solidFill>
            </a:endParaRPr>
          </a:p>
          <a:p>
            <a:pPr algn="r"/>
            <a:endParaRPr lang="en-US" sz="3200">
              <a:solidFill>
                <a:schemeClr val="tx2">
                  <a:lumMod val="75000"/>
                </a:schemeClr>
              </a:solidFill>
            </a:endParaRPr>
          </a:p>
          <a:p>
            <a:pPr algn="r"/>
            <a:r>
              <a:rPr lang="en-US" sz="3200" smtClean="0">
                <a:solidFill>
                  <a:schemeClr val="tx2">
                    <a:lumMod val="75000"/>
                  </a:schemeClr>
                </a:solidFill>
              </a:rPr>
              <a:t>  1</a:t>
            </a:r>
            <a:endParaRPr lang="en-US" sz="3200">
              <a:solidFill>
                <a:schemeClr val="tx2">
                  <a:lumMod val="75000"/>
                </a:schemeClr>
              </a:solidFill>
            </a:endParaRPr>
          </a:p>
        </p:txBody>
      </p:sp>
      <p:sp>
        <p:nvSpPr>
          <p:cNvPr id="2" name="Title 1"/>
          <p:cNvSpPr>
            <a:spLocks noGrp="1"/>
          </p:cNvSpPr>
          <p:nvPr>
            <p:ph type="title"/>
          </p:nvPr>
        </p:nvSpPr>
        <p:spPr/>
        <p:txBody>
          <a:bodyPr/>
          <a:lstStyle/>
          <a:p>
            <a:r>
              <a:rPr lang="en-US" smtClean="0"/>
              <a:t>Evaluation of Clustering: Modularity</a:t>
            </a:r>
            <a:endParaRPr lang="en-US"/>
          </a:p>
        </p:txBody>
      </p:sp>
      <p:sp>
        <p:nvSpPr>
          <p:cNvPr id="3" name="Content Placeholder 2"/>
          <p:cNvSpPr>
            <a:spLocks noGrp="1"/>
          </p:cNvSpPr>
          <p:nvPr>
            <p:ph idx="1"/>
          </p:nvPr>
        </p:nvSpPr>
        <p:spPr>
          <a:xfrm>
            <a:off x="853118" y="2405086"/>
            <a:ext cx="6635375" cy="3091836"/>
          </a:xfrm>
        </p:spPr>
        <p:txBody>
          <a:bodyPr/>
          <a:lstStyle/>
          <a:p>
            <a:r>
              <a:rPr lang="en-US" smtClean="0"/>
              <a:t>n nodes, m edges, c clusters</a:t>
            </a:r>
          </a:p>
          <a:p>
            <a:r>
              <a:rPr lang="en-US"/>
              <a:t>e</a:t>
            </a:r>
            <a:r>
              <a:rPr lang="en-US" smtClean="0"/>
              <a:t>dges from cluster </a:t>
            </a:r>
            <a:r>
              <a:rPr lang="en-US" err="1" smtClean="0"/>
              <a:t>i</a:t>
            </a:r>
            <a:r>
              <a:rPr lang="en-US" smtClean="0"/>
              <a:t> to j</a:t>
            </a:r>
          </a:p>
          <a:p>
            <a:pPr lvl="1"/>
            <a:endParaRPr lang="en-US"/>
          </a:p>
          <a:p>
            <a:r>
              <a:rPr lang="en-US"/>
              <a:t>a</a:t>
            </a:r>
            <a:r>
              <a:rPr lang="en-US" smtClean="0"/>
              <a:t>ll edges start from cluster </a:t>
            </a:r>
            <a:r>
              <a:rPr lang="en-US" err="1" smtClean="0"/>
              <a:t>i</a:t>
            </a:r>
            <a:endParaRPr lang="en-US" smtClean="0"/>
          </a:p>
          <a:p>
            <a:pPr lvl="1"/>
            <a:endParaRPr lang="en-US"/>
          </a:p>
        </p:txBody>
      </p:sp>
      <p:sp>
        <p:nvSpPr>
          <p:cNvPr id="4" name="Oval 3"/>
          <p:cNvSpPr/>
          <p:nvPr/>
        </p:nvSpPr>
        <p:spPr>
          <a:xfrm>
            <a:off x="7126230" y="5444325"/>
            <a:ext cx="430306" cy="430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7886297" y="6053063"/>
            <a:ext cx="430306" cy="430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8714499" y="5664295"/>
            <a:ext cx="430306" cy="430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8047271" y="5110877"/>
            <a:ext cx="430306" cy="430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8463728" y="3882559"/>
            <a:ext cx="430306" cy="430306"/>
          </a:xfrm>
          <a:prstGeom prst="ellipse">
            <a:avLst/>
          </a:prstGeom>
          <a:solidFill>
            <a:schemeClr val="tx2">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8692730" y="3027328"/>
            <a:ext cx="430306" cy="430306"/>
          </a:xfrm>
          <a:prstGeom prst="ellipse">
            <a:avLst/>
          </a:prstGeom>
          <a:solidFill>
            <a:schemeClr val="tx2">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9561262" y="4194954"/>
            <a:ext cx="430306" cy="430306"/>
          </a:xfrm>
          <a:prstGeom prst="ellipse">
            <a:avLst/>
          </a:prstGeom>
          <a:solidFill>
            <a:schemeClr val="tx2">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0025438" y="3313895"/>
            <a:ext cx="430306" cy="430306"/>
          </a:xfrm>
          <a:prstGeom prst="ellipse">
            <a:avLst/>
          </a:prstGeom>
          <a:solidFill>
            <a:schemeClr val="tx2">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10" idx="4"/>
            <a:endCxn id="8" idx="0"/>
          </p:cNvCxnSpPr>
          <p:nvPr/>
        </p:nvCxnSpPr>
        <p:spPr>
          <a:xfrm flipH="1">
            <a:off x="8678881" y="3457634"/>
            <a:ext cx="229002" cy="424925"/>
          </a:xfrm>
          <a:prstGeom prst="straightConnector1">
            <a:avLst/>
          </a:prstGeom>
          <a:ln w="19050">
            <a:solidFill>
              <a:schemeClr val="tx1"/>
            </a:solidFill>
            <a:tailEnd type="stealth" w="lg" len="lg"/>
          </a:ln>
        </p:spPr>
        <p:style>
          <a:lnRef idx="2">
            <a:schemeClr val="dk1"/>
          </a:lnRef>
          <a:fillRef idx="0">
            <a:schemeClr val="dk1"/>
          </a:fillRef>
          <a:effectRef idx="1">
            <a:schemeClr val="dk1"/>
          </a:effectRef>
          <a:fontRef idx="minor">
            <a:schemeClr val="tx1"/>
          </a:fontRef>
        </p:style>
      </p:cxnSp>
      <p:cxnSp>
        <p:nvCxnSpPr>
          <p:cNvPr id="16" name="Straight Arrow Connector 15"/>
          <p:cNvCxnSpPr>
            <a:stCxn id="12" idx="3"/>
            <a:endCxn id="11" idx="7"/>
          </p:cNvCxnSpPr>
          <p:nvPr/>
        </p:nvCxnSpPr>
        <p:spPr>
          <a:xfrm flipH="1">
            <a:off x="9928551" y="3681184"/>
            <a:ext cx="159904" cy="576787"/>
          </a:xfrm>
          <a:prstGeom prst="straightConnector1">
            <a:avLst/>
          </a:prstGeom>
          <a:ln w="19050">
            <a:solidFill>
              <a:schemeClr val="tx1"/>
            </a:solidFill>
            <a:tailEnd type="stealth" w="lg" len="lg"/>
          </a:ln>
        </p:spPr>
        <p:style>
          <a:lnRef idx="2">
            <a:schemeClr val="dk1"/>
          </a:lnRef>
          <a:fillRef idx="0">
            <a:schemeClr val="dk1"/>
          </a:fillRef>
          <a:effectRef idx="1">
            <a:schemeClr val="dk1"/>
          </a:effectRef>
          <a:fontRef idx="minor">
            <a:schemeClr val="tx1"/>
          </a:fontRef>
        </p:style>
      </p:cxnSp>
      <p:cxnSp>
        <p:nvCxnSpPr>
          <p:cNvPr id="18" name="Straight Arrow Connector 17"/>
          <p:cNvCxnSpPr>
            <a:stCxn id="8" idx="5"/>
            <a:endCxn id="11" idx="2"/>
          </p:cNvCxnSpPr>
          <p:nvPr/>
        </p:nvCxnSpPr>
        <p:spPr>
          <a:xfrm>
            <a:off x="8831017" y="4249848"/>
            <a:ext cx="730245" cy="160259"/>
          </a:xfrm>
          <a:prstGeom prst="straightConnector1">
            <a:avLst/>
          </a:prstGeom>
          <a:ln w="19050">
            <a:solidFill>
              <a:schemeClr val="tx1"/>
            </a:solidFill>
            <a:tailEnd type="stealth" w="lg" len="lg"/>
          </a:ln>
        </p:spPr>
        <p:style>
          <a:lnRef idx="2">
            <a:schemeClr val="dk1"/>
          </a:lnRef>
          <a:fillRef idx="0">
            <a:schemeClr val="dk1"/>
          </a:fillRef>
          <a:effectRef idx="1">
            <a:schemeClr val="dk1"/>
          </a:effectRef>
          <a:fontRef idx="minor">
            <a:schemeClr val="tx1"/>
          </a:fontRef>
        </p:style>
      </p:cxnSp>
      <p:cxnSp>
        <p:nvCxnSpPr>
          <p:cNvPr id="20" name="Straight Arrow Connector 19"/>
          <p:cNvCxnSpPr>
            <a:stCxn id="8" idx="4"/>
            <a:endCxn id="7" idx="0"/>
          </p:cNvCxnSpPr>
          <p:nvPr/>
        </p:nvCxnSpPr>
        <p:spPr>
          <a:xfrm flipH="1">
            <a:off x="8262424" y="4312865"/>
            <a:ext cx="416457" cy="798012"/>
          </a:xfrm>
          <a:prstGeom prst="straightConnector1">
            <a:avLst/>
          </a:prstGeom>
          <a:ln w="19050">
            <a:solidFill>
              <a:schemeClr val="tx1"/>
            </a:solidFill>
            <a:tailEnd type="stealth" w="lg" len="lg"/>
          </a:ln>
        </p:spPr>
        <p:style>
          <a:lnRef idx="2">
            <a:schemeClr val="dk1"/>
          </a:lnRef>
          <a:fillRef idx="0">
            <a:schemeClr val="dk1"/>
          </a:fillRef>
          <a:effectRef idx="1">
            <a:schemeClr val="dk1"/>
          </a:effectRef>
          <a:fontRef idx="minor">
            <a:schemeClr val="tx1"/>
          </a:fontRef>
        </p:style>
      </p:cxnSp>
      <p:cxnSp>
        <p:nvCxnSpPr>
          <p:cNvPr id="21" name="Straight Arrow Connector 20"/>
          <p:cNvCxnSpPr>
            <a:endCxn id="5" idx="0"/>
          </p:cNvCxnSpPr>
          <p:nvPr/>
        </p:nvCxnSpPr>
        <p:spPr>
          <a:xfrm flipH="1">
            <a:off x="8101450" y="5541183"/>
            <a:ext cx="126733" cy="511880"/>
          </a:xfrm>
          <a:prstGeom prst="straightConnector1">
            <a:avLst/>
          </a:prstGeom>
          <a:ln>
            <a:tailEnd type="stealth" w="lg" len="lg"/>
          </a:ln>
        </p:spPr>
        <p:style>
          <a:lnRef idx="2">
            <a:schemeClr val="dk1"/>
          </a:lnRef>
          <a:fillRef idx="0">
            <a:schemeClr val="dk1"/>
          </a:fillRef>
          <a:effectRef idx="1">
            <a:schemeClr val="dk1"/>
          </a:effectRef>
          <a:fontRef idx="minor">
            <a:schemeClr val="tx1"/>
          </a:fontRef>
        </p:style>
      </p:cxnSp>
      <p:cxnSp>
        <p:nvCxnSpPr>
          <p:cNvPr id="24" name="Straight Arrow Connector 23"/>
          <p:cNvCxnSpPr>
            <a:stCxn id="7" idx="2"/>
            <a:endCxn id="4" idx="6"/>
          </p:cNvCxnSpPr>
          <p:nvPr/>
        </p:nvCxnSpPr>
        <p:spPr>
          <a:xfrm flipH="1">
            <a:off x="7556536" y="5326030"/>
            <a:ext cx="490735" cy="333448"/>
          </a:xfrm>
          <a:prstGeom prst="straightConnector1">
            <a:avLst/>
          </a:prstGeom>
          <a:ln>
            <a:tailEnd type="stealth" w="lg" len="lg"/>
          </a:ln>
        </p:spPr>
        <p:style>
          <a:lnRef idx="2">
            <a:schemeClr val="dk1"/>
          </a:lnRef>
          <a:fillRef idx="0">
            <a:schemeClr val="dk1"/>
          </a:fillRef>
          <a:effectRef idx="1">
            <a:schemeClr val="dk1"/>
          </a:effectRef>
          <a:fontRef idx="minor">
            <a:schemeClr val="tx1"/>
          </a:fontRef>
        </p:style>
      </p:cxnSp>
      <p:cxnSp>
        <p:nvCxnSpPr>
          <p:cNvPr id="28" name="Straight Arrow Connector 27"/>
          <p:cNvCxnSpPr>
            <a:stCxn id="10" idx="6"/>
            <a:endCxn id="12" idx="2"/>
          </p:cNvCxnSpPr>
          <p:nvPr/>
        </p:nvCxnSpPr>
        <p:spPr>
          <a:xfrm>
            <a:off x="9123036" y="3242481"/>
            <a:ext cx="902402" cy="286567"/>
          </a:xfrm>
          <a:prstGeom prst="straightConnector1">
            <a:avLst/>
          </a:prstGeom>
          <a:ln w="19050">
            <a:solidFill>
              <a:schemeClr val="tx1"/>
            </a:solidFill>
            <a:tailEnd type="stealth" w="lg" len="lg"/>
          </a:ln>
        </p:spPr>
        <p:style>
          <a:lnRef idx="2">
            <a:schemeClr val="dk1"/>
          </a:lnRef>
          <a:fillRef idx="0">
            <a:schemeClr val="dk1"/>
          </a:fillRef>
          <a:effectRef idx="1">
            <a:schemeClr val="dk1"/>
          </a:effectRef>
          <a:fontRef idx="minor">
            <a:schemeClr val="tx1"/>
          </a:fontRef>
        </p:style>
      </p:cxnSp>
      <p:cxnSp>
        <p:nvCxnSpPr>
          <p:cNvPr id="30" name="Straight Arrow Connector 29"/>
          <p:cNvCxnSpPr>
            <a:stCxn id="7" idx="6"/>
            <a:endCxn id="6" idx="0"/>
          </p:cNvCxnSpPr>
          <p:nvPr/>
        </p:nvCxnSpPr>
        <p:spPr>
          <a:xfrm>
            <a:off x="8477577" y="5326030"/>
            <a:ext cx="452075" cy="338265"/>
          </a:xfrm>
          <a:prstGeom prst="straightConnector1">
            <a:avLst/>
          </a:prstGeom>
          <a:ln>
            <a:tailEnd type="stealth" w="lg" len="lg"/>
          </a:ln>
        </p:spPr>
        <p:style>
          <a:lnRef idx="2">
            <a:schemeClr val="dk1"/>
          </a:lnRef>
          <a:fillRef idx="0">
            <a:schemeClr val="dk1"/>
          </a:fillRef>
          <a:effectRef idx="1">
            <a:schemeClr val="dk1"/>
          </a:effectRef>
          <a:fontRef idx="minor">
            <a:schemeClr val="tx1"/>
          </a:fontRef>
        </p:style>
      </p:cxnSp>
      <p:cxnSp>
        <p:nvCxnSpPr>
          <p:cNvPr id="43" name="Straight Arrow Connector 42"/>
          <p:cNvCxnSpPr>
            <a:stCxn id="11" idx="3"/>
            <a:endCxn id="6" idx="7"/>
          </p:cNvCxnSpPr>
          <p:nvPr/>
        </p:nvCxnSpPr>
        <p:spPr>
          <a:xfrm flipH="1">
            <a:off x="9081788" y="4562243"/>
            <a:ext cx="542491" cy="1165069"/>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7027763" y="5963545"/>
            <a:ext cx="372218" cy="523220"/>
          </a:xfrm>
          <a:prstGeom prst="rect">
            <a:avLst/>
          </a:prstGeom>
          <a:noFill/>
        </p:spPr>
        <p:txBody>
          <a:bodyPr wrap="none" rtlCol="0">
            <a:spAutoFit/>
          </a:bodyPr>
          <a:lstStyle/>
          <a:p>
            <a:r>
              <a:rPr lang="en-US" sz="2800" smtClean="0">
                <a:solidFill>
                  <a:schemeClr val="accent1">
                    <a:lumMod val="75000"/>
                  </a:schemeClr>
                </a:solidFill>
              </a:rPr>
              <a:t>2</a:t>
            </a:r>
            <a:endParaRPr lang="en-US" sz="2800">
              <a:solidFill>
                <a:schemeClr val="accent1">
                  <a:lumMod val="75000"/>
                </a:schemeClr>
              </a:solidFill>
            </a:endParaRPr>
          </a:p>
        </p:txBody>
      </p:sp>
      <p:sp>
        <p:nvSpPr>
          <p:cNvPr id="13" name="Rectangle 12"/>
          <p:cNvSpPr/>
          <p:nvPr/>
        </p:nvSpPr>
        <p:spPr>
          <a:xfrm>
            <a:off x="966251" y="5606787"/>
            <a:ext cx="1947969" cy="523220"/>
          </a:xfrm>
          <a:prstGeom prst="rect">
            <a:avLst/>
          </a:prstGeom>
        </p:spPr>
        <p:txBody>
          <a:bodyPr wrap="none">
            <a:spAutoFit/>
          </a:bodyPr>
          <a:lstStyle/>
          <a:p>
            <a:r>
              <a:rPr lang="en-US" sz="2800">
                <a:latin typeface="Kohinoor Bangla" charset="0"/>
                <a:ea typeface="Kohinoor Bangla" charset="0"/>
                <a:cs typeface="Kohinoor Bangla" charset="0"/>
              </a:rPr>
              <a:t>Modularity</a:t>
            </a:r>
          </a:p>
        </p:txBody>
      </p:sp>
      <mc:AlternateContent xmlns:mc="http://schemas.openxmlformats.org/markup-compatibility/2006" xmlns:a14="http://schemas.microsoft.com/office/drawing/2010/main">
        <mc:Choice Requires="a14">
          <p:sp>
            <p:nvSpPr>
              <p:cNvPr id="17" name="TextBox 16"/>
              <p:cNvSpPr txBox="1"/>
              <p:nvPr/>
            </p:nvSpPr>
            <p:spPr>
              <a:xfrm>
                <a:off x="9434044" y="2253499"/>
                <a:ext cx="2645853" cy="369332"/>
              </a:xfrm>
              <a:prstGeom prst="rect">
                <a:avLst/>
              </a:prstGeom>
              <a:noFill/>
            </p:spPr>
            <p:txBody>
              <a:bodyPr wrap="none" lIns="0" tIns="0" rIns="0" bIns="0" rtlCol="0">
                <a:spAutoFit/>
              </a:bodyPr>
              <a:lstStyle/>
              <a:p>
                <a14:m>
                  <m:oMath xmlns:m="http://schemas.openxmlformats.org/officeDocument/2006/math">
                    <m:r>
                      <a:rPr lang="en-US" sz="2400" b="0" i="1" smtClean="0">
                        <a:latin typeface="Cambria Math" charset="0"/>
                      </a:rPr>
                      <m:t>𝑛</m:t>
                    </m:r>
                    <m:r>
                      <a:rPr lang="en-US" sz="2400" b="0" i="1" smtClean="0">
                        <a:latin typeface="Cambria Math" charset="0"/>
                      </a:rPr>
                      <m:t>=8</m:t>
                    </m:r>
                  </m:oMath>
                </a14:m>
                <a:r>
                  <a:rPr lang="en-US" sz="2400" smtClean="0"/>
                  <a:t>, </a:t>
                </a:r>
                <a14:m>
                  <m:oMath xmlns:m="http://schemas.openxmlformats.org/officeDocument/2006/math">
                    <m:r>
                      <a:rPr lang="en-US" sz="2400" b="0" i="1" smtClean="0">
                        <a:latin typeface="Cambria Math" charset="0"/>
                      </a:rPr>
                      <m:t>𝑚</m:t>
                    </m:r>
                    <m:r>
                      <a:rPr lang="en-US" sz="2400" b="0" i="1" smtClean="0">
                        <a:latin typeface="Cambria Math" charset="0"/>
                      </a:rPr>
                      <m:t>=9</m:t>
                    </m:r>
                  </m:oMath>
                </a14:m>
                <a:r>
                  <a:rPr lang="en-US" sz="2400" smtClean="0"/>
                  <a:t>, </a:t>
                </a:r>
                <a14:m>
                  <m:oMath xmlns:m="http://schemas.openxmlformats.org/officeDocument/2006/math">
                    <m:r>
                      <a:rPr lang="en-US" sz="2400" b="0" i="1" smtClean="0">
                        <a:latin typeface="Cambria Math" charset="0"/>
                      </a:rPr>
                      <m:t>𝑐</m:t>
                    </m:r>
                    <m:r>
                      <a:rPr lang="en-US" sz="2400" b="0" i="1" smtClean="0">
                        <a:latin typeface="Cambria Math" charset="0"/>
                      </a:rPr>
                      <m:t>=2</m:t>
                    </m:r>
                  </m:oMath>
                </a14:m>
                <a:endParaRPr lang="en-US" sz="2400"/>
              </a:p>
            </p:txBody>
          </p:sp>
        </mc:Choice>
        <mc:Fallback xmlns="">
          <p:sp>
            <p:nvSpPr>
              <p:cNvPr id="17" name="TextBox 16"/>
              <p:cNvSpPr txBox="1">
                <a:spLocks noRot="1" noChangeAspect="1" noMove="1" noResize="1" noEditPoints="1" noAdjustHandles="1" noChangeArrowheads="1" noChangeShapeType="1" noTextEdit="1"/>
              </p:cNvSpPr>
              <p:nvPr/>
            </p:nvSpPr>
            <p:spPr>
              <a:xfrm>
                <a:off x="9434044" y="2253499"/>
                <a:ext cx="2645853" cy="369332"/>
              </a:xfrm>
              <a:prstGeom prst="rect">
                <a:avLst/>
              </a:prstGeom>
              <a:blipFill rotWithShape="0">
                <a:blip r:embed="rId3"/>
                <a:stretch>
                  <a:fillRect l="-2995" t="-26667" r="-2765"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3836675" y="3310859"/>
                <a:ext cx="4175852" cy="70141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charset="0"/>
                            </a:rPr>
                          </m:ctrlPr>
                        </m:sSubPr>
                        <m:e>
                          <m:r>
                            <a:rPr lang="en-US" sz="2400" b="0" i="1" smtClean="0">
                              <a:latin typeface="Cambria Math" charset="0"/>
                            </a:rPr>
                            <m:t>𝑒</m:t>
                          </m:r>
                        </m:e>
                        <m:sub>
                          <m:r>
                            <a:rPr lang="en-US" sz="2400" b="0" i="1" smtClean="0">
                              <a:latin typeface="Cambria Math" charset="0"/>
                            </a:rPr>
                            <m:t>𝑖𝑗</m:t>
                          </m:r>
                        </m:sub>
                      </m:sSub>
                      <m:r>
                        <a:rPr lang="en-US" sz="2400" b="0" i="1" smtClean="0">
                          <a:latin typeface="Cambria Math" charset="0"/>
                        </a:rPr>
                        <m:t>=</m:t>
                      </m:r>
                      <m:f>
                        <m:fPr>
                          <m:ctrlPr>
                            <a:rPr lang="mr-IN" sz="2400" b="0" i="1" smtClean="0">
                              <a:latin typeface="Cambria Math" charset="0"/>
                            </a:rPr>
                          </m:ctrlPr>
                        </m:fPr>
                        <m:num>
                          <m:r>
                            <a:rPr lang="en-US" sz="2400" b="0" i="1" smtClean="0">
                              <a:latin typeface="Cambria Math" charset="0"/>
                            </a:rPr>
                            <m:t># </m:t>
                          </m:r>
                          <m:r>
                            <m:rPr>
                              <m:nor/>
                            </m:rPr>
                            <a:rPr lang="en-US" sz="2400" b="0" i="0" smtClean="0">
                              <a:latin typeface="Cambria Math" charset="0"/>
                            </a:rPr>
                            <m:t>edges</m:t>
                          </m:r>
                          <m:r>
                            <a:rPr lang="en-US" sz="2400" b="0" i="1" smtClean="0">
                              <a:latin typeface="Cambria Math" charset="0"/>
                            </a:rPr>
                            <m:t> </m:t>
                          </m:r>
                          <m:r>
                            <a:rPr lang="en-US" sz="2400" b="0" i="1" smtClean="0">
                              <a:latin typeface="Cambria Math" charset="0"/>
                            </a:rPr>
                            <m:t>𝑖</m:t>
                          </m:r>
                          <m:r>
                            <a:rPr lang="is-IS" sz="2400" b="0" i="1" smtClean="0">
                              <a:latin typeface="Cambria Math" charset="0"/>
                              <a:ea typeface="Cambria Math" charset="0"/>
                              <a:cs typeface="Cambria Math" charset="0"/>
                            </a:rPr>
                            <m:t>→</m:t>
                          </m:r>
                          <m:r>
                            <a:rPr lang="en-US" sz="2400" b="0" i="1" smtClean="0">
                              <a:latin typeface="Cambria Math" charset="0"/>
                              <a:ea typeface="Cambria Math" charset="0"/>
                              <a:cs typeface="Cambria Math" charset="0"/>
                            </a:rPr>
                            <m:t>𝑗</m:t>
                          </m:r>
                        </m:num>
                        <m:den>
                          <m:r>
                            <a:rPr lang="en-US" sz="2400" b="0" i="1" smtClean="0">
                              <a:latin typeface="Cambria Math" charset="0"/>
                            </a:rPr>
                            <m:t>𝑚</m:t>
                          </m:r>
                        </m:den>
                      </m:f>
                    </m:oMath>
                  </m:oMathPara>
                </a14:m>
                <a:endParaRPr lang="en-US" sz="2400"/>
              </a:p>
            </p:txBody>
          </p:sp>
        </mc:Choice>
        <mc:Fallback xmlns="">
          <p:sp>
            <p:nvSpPr>
              <p:cNvPr id="19" name="TextBox 18"/>
              <p:cNvSpPr txBox="1">
                <a:spLocks noRot="1" noChangeAspect="1" noMove="1" noResize="1" noEditPoints="1" noAdjustHandles="1" noChangeArrowheads="1" noChangeShapeType="1" noTextEdit="1"/>
              </p:cNvSpPr>
              <p:nvPr/>
            </p:nvSpPr>
            <p:spPr>
              <a:xfrm>
                <a:off x="3836675" y="3310859"/>
                <a:ext cx="4175852" cy="701410"/>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10025438" y="4926211"/>
                <a:ext cx="138422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charset="0"/>
                            </a:rPr>
                          </m:ctrlPr>
                        </m:sSubPr>
                        <m:e>
                          <m:r>
                            <a:rPr lang="en-US" sz="2400" b="0" i="1" smtClean="0">
                              <a:latin typeface="Cambria Math" charset="0"/>
                            </a:rPr>
                            <m:t>𝑒</m:t>
                          </m:r>
                        </m:e>
                        <m:sub>
                          <m:r>
                            <a:rPr lang="en-US" sz="2400" b="0" i="1" smtClean="0">
                              <a:latin typeface="Cambria Math" charset="0"/>
                            </a:rPr>
                            <m:t>12</m:t>
                          </m:r>
                        </m:sub>
                      </m:sSub>
                      <m:r>
                        <a:rPr lang="en-US" sz="2400" b="0" i="1" smtClean="0">
                          <a:latin typeface="Cambria Math" charset="0"/>
                        </a:rPr>
                        <m:t>=2/9</m:t>
                      </m:r>
                    </m:oMath>
                  </m:oMathPara>
                </a14:m>
                <a:endParaRPr lang="en-US"/>
              </a:p>
            </p:txBody>
          </p:sp>
        </mc:Choice>
        <mc:Fallback xmlns="">
          <p:sp>
            <p:nvSpPr>
              <p:cNvPr id="22" name="TextBox 21"/>
              <p:cNvSpPr txBox="1">
                <a:spLocks noRot="1" noChangeAspect="1" noMove="1" noResize="1" noEditPoints="1" noAdjustHandles="1" noChangeArrowheads="1" noChangeShapeType="1" noTextEdit="1"/>
              </p:cNvSpPr>
              <p:nvPr/>
            </p:nvSpPr>
            <p:spPr>
              <a:xfrm>
                <a:off x="10025438" y="4926211"/>
                <a:ext cx="1384225" cy="369332"/>
              </a:xfrm>
              <a:prstGeom prst="rect">
                <a:avLst/>
              </a:prstGeom>
              <a:blipFill rotWithShape="0">
                <a:blip r:embed="rId5"/>
                <a:stretch>
                  <a:fillRect l="-2203" r="-4405" b="-344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10756970" y="4249848"/>
                <a:ext cx="138422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charset="0"/>
                            </a:rPr>
                          </m:ctrlPr>
                        </m:sSubPr>
                        <m:e>
                          <m:r>
                            <a:rPr lang="en-US" sz="2400" b="0" i="1" smtClean="0">
                              <a:latin typeface="Cambria Math" charset="0"/>
                            </a:rPr>
                            <m:t>𝑒</m:t>
                          </m:r>
                        </m:e>
                        <m:sub>
                          <m:r>
                            <a:rPr lang="en-US" sz="2400" b="0" i="1" smtClean="0">
                              <a:latin typeface="Cambria Math" charset="0"/>
                            </a:rPr>
                            <m:t>11</m:t>
                          </m:r>
                        </m:sub>
                      </m:sSub>
                      <m:r>
                        <a:rPr lang="en-US" sz="2400" b="0" i="1" smtClean="0">
                          <a:latin typeface="Cambria Math" charset="0"/>
                        </a:rPr>
                        <m:t>=4/9</m:t>
                      </m:r>
                    </m:oMath>
                  </m:oMathPara>
                </a14:m>
                <a:endParaRPr lang="en-US"/>
              </a:p>
            </p:txBody>
          </p:sp>
        </mc:Choice>
        <mc:Fallback xmlns="">
          <p:sp>
            <p:nvSpPr>
              <p:cNvPr id="32" name="TextBox 31"/>
              <p:cNvSpPr txBox="1">
                <a:spLocks noRot="1" noChangeAspect="1" noMove="1" noResize="1" noEditPoints="1" noAdjustHandles="1" noChangeArrowheads="1" noChangeShapeType="1" noTextEdit="1"/>
              </p:cNvSpPr>
              <p:nvPr/>
            </p:nvSpPr>
            <p:spPr>
              <a:xfrm>
                <a:off x="10756970" y="4249848"/>
                <a:ext cx="1384225" cy="369332"/>
              </a:xfrm>
              <a:prstGeom prst="rect">
                <a:avLst/>
              </a:prstGeom>
              <a:blipFill rotWithShape="0">
                <a:blip r:embed="rId6"/>
                <a:stretch>
                  <a:fillRect l="-2203" r="-4405" b="-344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10591800" y="5683731"/>
                <a:ext cx="128265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charset="0"/>
                            </a:rPr>
                          </m:ctrlPr>
                        </m:sSubPr>
                        <m:e>
                          <m:r>
                            <a:rPr lang="en-US" sz="2400" b="0" i="1" smtClean="0">
                              <a:latin typeface="Cambria Math" charset="0"/>
                            </a:rPr>
                            <m:t>𝑎</m:t>
                          </m:r>
                        </m:e>
                        <m:sub>
                          <m:r>
                            <a:rPr lang="en-US" sz="2400" b="0" i="1" smtClean="0">
                              <a:latin typeface="Cambria Math" charset="0"/>
                            </a:rPr>
                            <m:t>1</m:t>
                          </m:r>
                        </m:sub>
                      </m:sSub>
                      <m:r>
                        <a:rPr lang="en-US" sz="2400" b="0" i="1" smtClean="0">
                          <a:latin typeface="Cambria Math" charset="0"/>
                        </a:rPr>
                        <m:t>=6/9</m:t>
                      </m:r>
                    </m:oMath>
                  </m:oMathPara>
                </a14:m>
                <a:endParaRPr lang="en-US"/>
              </a:p>
            </p:txBody>
          </p:sp>
        </mc:Choice>
        <mc:Fallback xmlns="">
          <p:sp>
            <p:nvSpPr>
              <p:cNvPr id="23" name="TextBox 22"/>
              <p:cNvSpPr txBox="1">
                <a:spLocks noRot="1" noChangeAspect="1" noMove="1" noResize="1" noEditPoints="1" noAdjustHandles="1" noChangeArrowheads="1" noChangeShapeType="1" noTextEdit="1"/>
              </p:cNvSpPr>
              <p:nvPr/>
            </p:nvSpPr>
            <p:spPr>
              <a:xfrm>
                <a:off x="10591800" y="5683731"/>
                <a:ext cx="1282659" cy="369332"/>
              </a:xfrm>
              <a:prstGeom prst="rect">
                <a:avLst/>
              </a:prstGeom>
              <a:blipFill rotWithShape="0">
                <a:blip r:embed="rId7"/>
                <a:stretch>
                  <a:fillRect l="-2381" r="-4762" b="-344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3313941" y="4636666"/>
                <a:ext cx="4175852" cy="70141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charset="0"/>
                            </a:rPr>
                          </m:ctrlPr>
                        </m:sSubPr>
                        <m:e>
                          <m:r>
                            <a:rPr lang="en-US" sz="2400" b="0" i="1" smtClean="0">
                              <a:latin typeface="Cambria Math" charset="0"/>
                            </a:rPr>
                            <m:t>𝑎</m:t>
                          </m:r>
                        </m:e>
                        <m:sub>
                          <m:r>
                            <a:rPr lang="en-US" sz="2400" b="0" i="1" smtClean="0">
                              <a:latin typeface="Cambria Math" charset="0"/>
                            </a:rPr>
                            <m:t>𝑖</m:t>
                          </m:r>
                        </m:sub>
                      </m:sSub>
                      <m:r>
                        <a:rPr lang="en-US" sz="2400" b="0" i="1" smtClean="0">
                          <a:latin typeface="Cambria Math" charset="0"/>
                        </a:rPr>
                        <m:t>=</m:t>
                      </m:r>
                      <m:f>
                        <m:fPr>
                          <m:ctrlPr>
                            <a:rPr lang="mr-IN" sz="2400" b="0" i="1" smtClean="0">
                              <a:latin typeface="Cambria Math" charset="0"/>
                            </a:rPr>
                          </m:ctrlPr>
                        </m:fPr>
                        <m:num>
                          <m:r>
                            <a:rPr lang="en-US" sz="2400" b="0" i="1" smtClean="0">
                              <a:latin typeface="Cambria Math" charset="0"/>
                            </a:rPr>
                            <m:t># </m:t>
                          </m:r>
                          <m:r>
                            <m:rPr>
                              <m:nor/>
                            </m:rPr>
                            <a:rPr lang="en-US" sz="2400" b="0" i="0" smtClean="0">
                              <a:latin typeface="Cambria Math" charset="0"/>
                            </a:rPr>
                            <m:t>edges</m:t>
                          </m:r>
                          <m:r>
                            <m:rPr>
                              <m:nor/>
                            </m:rPr>
                            <a:rPr lang="en-US" sz="2400" b="0" i="0" smtClean="0">
                              <a:latin typeface="Cambria Math" charset="0"/>
                            </a:rPr>
                            <m:t> </m:t>
                          </m:r>
                          <m:r>
                            <m:rPr>
                              <m:nor/>
                            </m:rPr>
                            <a:rPr lang="en-US" sz="2400" b="0" i="0" smtClean="0">
                              <a:latin typeface="Cambria Math" charset="0"/>
                            </a:rPr>
                            <m:t>from</m:t>
                          </m:r>
                          <m:r>
                            <m:rPr>
                              <m:nor/>
                            </m:rPr>
                            <a:rPr lang="en-US" sz="2400" b="0" i="0" smtClean="0">
                              <a:latin typeface="Cambria Math" charset="0"/>
                            </a:rPr>
                            <m:t> </m:t>
                          </m:r>
                          <m:r>
                            <a:rPr lang="en-US" sz="2400" b="0" i="1" smtClean="0">
                              <a:latin typeface="Cambria Math" charset="0"/>
                            </a:rPr>
                            <m:t>𝑖</m:t>
                          </m:r>
                        </m:num>
                        <m:den>
                          <m:r>
                            <a:rPr lang="en-US" sz="2400" b="0" i="1" smtClean="0">
                              <a:latin typeface="Cambria Math" charset="0"/>
                            </a:rPr>
                            <m:t>𝑚</m:t>
                          </m:r>
                        </m:den>
                      </m:f>
                    </m:oMath>
                  </m:oMathPara>
                </a14:m>
                <a:endParaRPr lang="en-US" sz="2400"/>
              </a:p>
            </p:txBody>
          </p:sp>
        </mc:Choice>
        <mc:Fallback xmlns="">
          <p:sp>
            <p:nvSpPr>
              <p:cNvPr id="34" name="TextBox 33"/>
              <p:cNvSpPr txBox="1">
                <a:spLocks noRot="1" noChangeAspect="1" noMove="1" noResize="1" noEditPoints="1" noAdjustHandles="1" noChangeArrowheads="1" noChangeShapeType="1" noTextEdit="1"/>
              </p:cNvSpPr>
              <p:nvPr/>
            </p:nvSpPr>
            <p:spPr>
              <a:xfrm>
                <a:off x="3313941" y="4636666"/>
                <a:ext cx="4175852" cy="701410"/>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2641705" y="5627405"/>
                <a:ext cx="3351834" cy="10082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charset="0"/>
                        </a:rPr>
                        <m:t>𝑄</m:t>
                      </m:r>
                      <m:r>
                        <a:rPr lang="en-US" sz="2400" b="0" i="1" smtClean="0">
                          <a:latin typeface="Cambria Math" charset="0"/>
                        </a:rPr>
                        <m:t>= </m:t>
                      </m:r>
                      <m:nary>
                        <m:naryPr>
                          <m:chr m:val="∑"/>
                          <m:ctrlPr>
                            <a:rPr lang="is-IS" sz="2400" b="0" i="1" smtClean="0">
                              <a:latin typeface="Cambria Math" charset="0"/>
                            </a:rPr>
                          </m:ctrlPr>
                        </m:naryPr>
                        <m:sub>
                          <m:r>
                            <m:rPr>
                              <m:brk m:alnAt="23"/>
                            </m:rPr>
                            <a:rPr lang="en-US" sz="2400" b="0" i="1" smtClean="0">
                              <a:latin typeface="Cambria Math" charset="0"/>
                            </a:rPr>
                            <m:t>𝑖</m:t>
                          </m:r>
                          <m:r>
                            <a:rPr lang="en-US" sz="2400" b="0" i="1" smtClean="0">
                              <a:latin typeface="Cambria Math" charset="0"/>
                            </a:rPr>
                            <m:t>=1</m:t>
                          </m:r>
                        </m:sub>
                        <m:sup>
                          <m:r>
                            <a:rPr lang="en-US" sz="2400" b="0" i="1" smtClean="0">
                              <a:latin typeface="Cambria Math" charset="0"/>
                            </a:rPr>
                            <m:t>𝑐</m:t>
                          </m:r>
                        </m:sup>
                        <m:e>
                          <m:r>
                            <a:rPr lang="en-US" sz="2400" b="0" i="1" smtClean="0">
                              <a:latin typeface="Cambria Math" charset="0"/>
                            </a:rPr>
                            <m:t>(</m:t>
                          </m:r>
                          <m:sSub>
                            <m:sSubPr>
                              <m:ctrlPr>
                                <a:rPr lang="en-US" sz="2400" b="0" i="1" smtClean="0">
                                  <a:latin typeface="Cambria Math" charset="0"/>
                                </a:rPr>
                              </m:ctrlPr>
                            </m:sSubPr>
                            <m:e>
                              <m:r>
                                <a:rPr lang="en-US" sz="2400" b="0" i="1" smtClean="0">
                                  <a:latin typeface="Cambria Math" charset="0"/>
                                </a:rPr>
                                <m:t>𝑒</m:t>
                              </m:r>
                            </m:e>
                            <m:sub>
                              <m:r>
                                <a:rPr lang="en-US" sz="2400" b="0" i="1" smtClean="0">
                                  <a:latin typeface="Cambria Math" charset="0"/>
                                </a:rPr>
                                <m:t>𝑖𝑖</m:t>
                              </m:r>
                            </m:sub>
                          </m:sSub>
                          <m:r>
                            <a:rPr lang="en-US" sz="2400" b="0" i="1" smtClean="0">
                              <a:latin typeface="Cambria Math" charset="0"/>
                            </a:rPr>
                            <m:t>−</m:t>
                          </m:r>
                          <m:sSubSup>
                            <m:sSubSupPr>
                              <m:ctrlPr>
                                <a:rPr lang="en-US" sz="2400" b="0" i="1" smtClean="0">
                                  <a:latin typeface="Cambria Math" charset="0"/>
                                </a:rPr>
                              </m:ctrlPr>
                            </m:sSubSupPr>
                            <m:e>
                              <m:r>
                                <a:rPr lang="en-US" sz="2400" b="0" i="1" smtClean="0">
                                  <a:latin typeface="Cambria Math" charset="0"/>
                                </a:rPr>
                                <m:t>𝑎</m:t>
                              </m:r>
                            </m:e>
                            <m:sub>
                              <m:r>
                                <a:rPr lang="en-US" sz="2400" b="0" i="1" smtClean="0">
                                  <a:latin typeface="Cambria Math" charset="0"/>
                                </a:rPr>
                                <m:t>𝑖</m:t>
                              </m:r>
                            </m:sub>
                            <m:sup>
                              <m:r>
                                <a:rPr lang="en-US" sz="2400" b="0" i="1" smtClean="0">
                                  <a:latin typeface="Cambria Math" charset="0"/>
                                </a:rPr>
                                <m:t>2</m:t>
                              </m:r>
                            </m:sup>
                          </m:sSubSup>
                          <m:r>
                            <a:rPr lang="en-US" sz="2400" b="0" i="1" smtClean="0">
                              <a:latin typeface="Cambria Math" charset="0"/>
                            </a:rPr>
                            <m:t>)</m:t>
                          </m:r>
                        </m:e>
                      </m:nary>
                    </m:oMath>
                  </m:oMathPara>
                </a14:m>
                <a:endParaRPr lang="en-US" sz="2400"/>
              </a:p>
            </p:txBody>
          </p:sp>
        </mc:Choice>
        <mc:Fallback xmlns="">
          <p:sp>
            <p:nvSpPr>
              <p:cNvPr id="25" name="TextBox 24"/>
              <p:cNvSpPr txBox="1">
                <a:spLocks noRot="1" noChangeAspect="1" noMove="1" noResize="1" noEditPoints="1" noAdjustHandles="1" noChangeArrowheads="1" noChangeShapeType="1" noTextEdit="1"/>
              </p:cNvSpPr>
              <p:nvPr/>
            </p:nvSpPr>
            <p:spPr>
              <a:xfrm>
                <a:off x="2641705" y="5627405"/>
                <a:ext cx="3351834" cy="1008225"/>
              </a:xfrm>
              <a:prstGeom prst="rect">
                <a:avLst/>
              </a:prstGeom>
              <a:blipFill rotWithShape="0">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64801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Algorithms for Community Detection</a:t>
            </a:r>
            <a:endParaRPr lang="en-US" dirty="0"/>
          </a:p>
        </p:txBody>
      </p:sp>
      <p:sp>
        <p:nvSpPr>
          <p:cNvPr id="3" name="Content Placeholder 2"/>
          <p:cNvSpPr>
            <a:spLocks noGrp="1"/>
          </p:cNvSpPr>
          <p:nvPr>
            <p:ph idx="1"/>
          </p:nvPr>
        </p:nvSpPr>
        <p:spPr>
          <a:xfrm>
            <a:off x="1154954" y="2555688"/>
            <a:ext cx="10122646" cy="3635936"/>
          </a:xfrm>
        </p:spPr>
        <p:txBody>
          <a:bodyPr>
            <a:normAutofit fontScale="92500" lnSpcReduction="20000"/>
          </a:bodyPr>
          <a:lstStyle/>
          <a:p>
            <a:r>
              <a:rPr lang="en-US" dirty="0" smtClean="0"/>
              <a:t>Global optimization? NP-hard!</a:t>
            </a:r>
          </a:p>
          <a:p>
            <a:endParaRPr lang="en-US" dirty="0" smtClean="0"/>
          </a:p>
          <a:p>
            <a:r>
              <a:rPr lang="en-US" dirty="0" smtClean="0"/>
              <a:t>Greedy algorithms: Louvain algorithm</a:t>
            </a:r>
          </a:p>
          <a:p>
            <a:pPr lvl="1"/>
            <a:r>
              <a:rPr lang="en-US" dirty="0" smtClean="0"/>
              <a:t>Bottom-up (agglomerative) hierarchical clustering</a:t>
            </a:r>
          </a:p>
          <a:p>
            <a:pPr lvl="1"/>
            <a:endParaRPr lang="en-US" dirty="0"/>
          </a:p>
          <a:p>
            <a:pPr lvl="1"/>
            <a:r>
              <a:rPr lang="en-US" dirty="0" smtClean="0"/>
              <a:t>Reference:</a:t>
            </a:r>
          </a:p>
          <a:p>
            <a:pPr marL="0" indent="0" fontAlgn="base">
              <a:buNone/>
            </a:pPr>
            <a:r>
              <a:rPr lang="en-US" sz="2200" dirty="0" smtClean="0"/>
              <a:t>		</a:t>
            </a:r>
            <a:r>
              <a:rPr lang="en-US" sz="2200" b="1" dirty="0" smtClean="0"/>
              <a:t>Fast </a:t>
            </a:r>
            <a:r>
              <a:rPr lang="en-US" sz="2200" b="1" dirty="0"/>
              <a:t>unfolding of communities in large networks</a:t>
            </a:r>
          </a:p>
          <a:p>
            <a:pPr marL="0" indent="0" fontAlgn="base">
              <a:buNone/>
            </a:pPr>
            <a:r>
              <a:rPr lang="en-US" sz="2200" dirty="0" smtClean="0"/>
              <a:t>		</a:t>
            </a:r>
            <a:r>
              <a:rPr lang="en-US" sz="2200" dirty="0" err="1" smtClean="0"/>
              <a:t>Blondel</a:t>
            </a:r>
            <a:r>
              <a:rPr lang="en-US" sz="2200" dirty="0" smtClean="0"/>
              <a:t>, Guillaume, </a:t>
            </a:r>
            <a:r>
              <a:rPr lang="en-US" sz="2200" dirty="0" err="1" smtClean="0"/>
              <a:t>Lambiotte</a:t>
            </a:r>
            <a:r>
              <a:rPr lang="en-US" sz="2200" dirty="0" smtClean="0"/>
              <a:t>, Lefebvre</a:t>
            </a:r>
            <a:endParaRPr lang="en-US" sz="2200" dirty="0"/>
          </a:p>
          <a:p>
            <a:pPr marL="914400" lvl="2" indent="0">
              <a:buNone/>
            </a:pPr>
            <a:r>
              <a:rPr lang="en-US" sz="2200" dirty="0"/>
              <a:t>Journal of Statistical Mechanics: Theory and </a:t>
            </a:r>
            <a:r>
              <a:rPr lang="en-US" sz="2200" dirty="0" smtClean="0"/>
              <a:t>Experiment, 2008</a:t>
            </a:r>
            <a:endParaRPr lang="en-US" sz="2200" dirty="0"/>
          </a:p>
        </p:txBody>
      </p:sp>
    </p:spTree>
    <p:extLst>
      <p:ext uri="{BB962C8B-B14F-4D97-AF65-F5344CB8AC3E}">
        <p14:creationId xmlns:p14="http://schemas.microsoft.com/office/powerpoint/2010/main" val="452734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Louvain Algorithm</a:t>
            </a:r>
            <a:endParaRPr lang="en-US"/>
          </a:p>
        </p:txBody>
      </p:sp>
      <p:grpSp>
        <p:nvGrpSpPr>
          <p:cNvPr id="28" name="Group 27"/>
          <p:cNvGrpSpPr/>
          <p:nvPr/>
        </p:nvGrpSpPr>
        <p:grpSpPr>
          <a:xfrm>
            <a:off x="484946" y="2919752"/>
            <a:ext cx="3329514" cy="3456041"/>
            <a:chOff x="743360" y="2919752"/>
            <a:chExt cx="3329514" cy="3456041"/>
          </a:xfrm>
        </p:grpSpPr>
        <p:sp>
          <p:nvSpPr>
            <p:cNvPr id="10" name="Oval 9"/>
            <p:cNvSpPr/>
            <p:nvPr/>
          </p:nvSpPr>
          <p:spPr>
            <a:xfrm>
              <a:off x="743360" y="5336749"/>
              <a:ext cx="430306" cy="430306"/>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503427" y="5945487"/>
              <a:ext cx="430306" cy="430306"/>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331629" y="5556719"/>
              <a:ext cx="430306" cy="4303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664401" y="5003301"/>
              <a:ext cx="430306" cy="430306"/>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080858" y="3774983"/>
              <a:ext cx="430306" cy="430306"/>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309860" y="2919752"/>
              <a:ext cx="430306" cy="430306"/>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178392" y="4087378"/>
              <a:ext cx="430306" cy="430306"/>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642568" y="3206319"/>
              <a:ext cx="430306" cy="430306"/>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a:stCxn id="16" idx="4"/>
              <a:endCxn id="14" idx="0"/>
            </p:cNvCxnSpPr>
            <p:nvPr/>
          </p:nvCxnSpPr>
          <p:spPr>
            <a:xfrm flipH="1">
              <a:off x="2296011" y="3350058"/>
              <a:ext cx="229002" cy="424925"/>
            </a:xfrm>
            <a:prstGeom prst="straightConnector1">
              <a:avLst/>
            </a:prstGeom>
            <a:ln>
              <a:tailEnd type="stealth" w="lg" len="lg"/>
            </a:ln>
          </p:spPr>
          <p:style>
            <a:lnRef idx="2">
              <a:schemeClr val="dk1"/>
            </a:lnRef>
            <a:fillRef idx="0">
              <a:schemeClr val="dk1"/>
            </a:fillRef>
            <a:effectRef idx="1">
              <a:schemeClr val="dk1"/>
            </a:effectRef>
            <a:fontRef idx="minor">
              <a:schemeClr val="tx1"/>
            </a:fontRef>
          </p:style>
        </p:cxnSp>
        <p:cxnSp>
          <p:nvCxnSpPr>
            <p:cNvPr id="19" name="Straight Arrow Connector 18"/>
            <p:cNvCxnSpPr>
              <a:stCxn id="18" idx="3"/>
              <a:endCxn id="17" idx="7"/>
            </p:cNvCxnSpPr>
            <p:nvPr/>
          </p:nvCxnSpPr>
          <p:spPr>
            <a:xfrm flipH="1">
              <a:off x="3545681" y="3573608"/>
              <a:ext cx="159904" cy="576787"/>
            </a:xfrm>
            <a:prstGeom prst="straightConnector1">
              <a:avLst/>
            </a:prstGeom>
            <a:ln>
              <a:tailEnd type="stealth" w="lg" len="lg"/>
            </a:ln>
          </p:spPr>
          <p:style>
            <a:lnRef idx="2">
              <a:schemeClr val="dk1"/>
            </a:lnRef>
            <a:fillRef idx="0">
              <a:schemeClr val="dk1"/>
            </a:fillRef>
            <a:effectRef idx="1">
              <a:schemeClr val="dk1"/>
            </a:effectRef>
            <a:fontRef idx="minor">
              <a:schemeClr val="tx1"/>
            </a:fontRef>
          </p:style>
        </p:cxnSp>
        <p:cxnSp>
          <p:nvCxnSpPr>
            <p:cNvPr id="20" name="Straight Arrow Connector 19"/>
            <p:cNvCxnSpPr>
              <a:stCxn id="14" idx="5"/>
              <a:endCxn id="17" idx="2"/>
            </p:cNvCxnSpPr>
            <p:nvPr/>
          </p:nvCxnSpPr>
          <p:spPr>
            <a:xfrm>
              <a:off x="2448147" y="4142272"/>
              <a:ext cx="730245" cy="160259"/>
            </a:xfrm>
            <a:prstGeom prst="straightConnector1">
              <a:avLst/>
            </a:prstGeom>
            <a:ln>
              <a:tailEnd type="stealth" w="lg" len="lg"/>
            </a:ln>
          </p:spPr>
          <p:style>
            <a:lnRef idx="2">
              <a:schemeClr val="dk1"/>
            </a:lnRef>
            <a:fillRef idx="0">
              <a:schemeClr val="dk1"/>
            </a:fillRef>
            <a:effectRef idx="1">
              <a:schemeClr val="dk1"/>
            </a:effectRef>
            <a:fontRef idx="minor">
              <a:schemeClr val="tx1"/>
            </a:fontRef>
          </p:style>
        </p:cxnSp>
        <p:cxnSp>
          <p:nvCxnSpPr>
            <p:cNvPr id="21" name="Straight Arrow Connector 20"/>
            <p:cNvCxnSpPr>
              <a:stCxn id="14" idx="4"/>
              <a:endCxn id="13" idx="0"/>
            </p:cNvCxnSpPr>
            <p:nvPr/>
          </p:nvCxnSpPr>
          <p:spPr>
            <a:xfrm flipH="1">
              <a:off x="1879554" y="4205289"/>
              <a:ext cx="416457" cy="798012"/>
            </a:xfrm>
            <a:prstGeom prst="straightConnector1">
              <a:avLst/>
            </a:prstGeom>
            <a:ln>
              <a:tailEnd type="stealth" w="lg" len="lg"/>
            </a:ln>
          </p:spPr>
          <p:style>
            <a:lnRef idx="2">
              <a:schemeClr val="dk1"/>
            </a:lnRef>
            <a:fillRef idx="0">
              <a:schemeClr val="dk1"/>
            </a:fillRef>
            <a:effectRef idx="1">
              <a:schemeClr val="dk1"/>
            </a:effectRef>
            <a:fontRef idx="minor">
              <a:schemeClr val="tx1"/>
            </a:fontRef>
          </p:style>
        </p:cxnSp>
        <p:cxnSp>
          <p:nvCxnSpPr>
            <p:cNvPr id="22" name="Straight Arrow Connector 21"/>
            <p:cNvCxnSpPr>
              <a:endCxn id="11" idx="0"/>
            </p:cNvCxnSpPr>
            <p:nvPr/>
          </p:nvCxnSpPr>
          <p:spPr>
            <a:xfrm flipH="1">
              <a:off x="1718580" y="5433607"/>
              <a:ext cx="126733" cy="511880"/>
            </a:xfrm>
            <a:prstGeom prst="straightConnector1">
              <a:avLst/>
            </a:prstGeom>
            <a:ln>
              <a:tailEnd type="stealth" w="lg" len="lg"/>
            </a:ln>
          </p:spPr>
          <p:style>
            <a:lnRef idx="2">
              <a:schemeClr val="dk1"/>
            </a:lnRef>
            <a:fillRef idx="0">
              <a:schemeClr val="dk1"/>
            </a:fillRef>
            <a:effectRef idx="1">
              <a:schemeClr val="dk1"/>
            </a:effectRef>
            <a:fontRef idx="minor">
              <a:schemeClr val="tx1"/>
            </a:fontRef>
          </p:style>
        </p:cxnSp>
        <p:cxnSp>
          <p:nvCxnSpPr>
            <p:cNvPr id="23" name="Straight Arrow Connector 22"/>
            <p:cNvCxnSpPr>
              <a:stCxn id="13" idx="2"/>
              <a:endCxn id="10" idx="6"/>
            </p:cNvCxnSpPr>
            <p:nvPr/>
          </p:nvCxnSpPr>
          <p:spPr>
            <a:xfrm flipH="1">
              <a:off x="1173666" y="5218454"/>
              <a:ext cx="490735" cy="333448"/>
            </a:xfrm>
            <a:prstGeom prst="straightConnector1">
              <a:avLst/>
            </a:prstGeom>
            <a:ln>
              <a:tailEnd type="stealth" w="lg" len="lg"/>
            </a:ln>
          </p:spPr>
          <p:style>
            <a:lnRef idx="2">
              <a:schemeClr val="dk1"/>
            </a:lnRef>
            <a:fillRef idx="0">
              <a:schemeClr val="dk1"/>
            </a:fillRef>
            <a:effectRef idx="1">
              <a:schemeClr val="dk1"/>
            </a:effectRef>
            <a:fontRef idx="minor">
              <a:schemeClr val="tx1"/>
            </a:fontRef>
          </p:style>
        </p:cxnSp>
        <p:cxnSp>
          <p:nvCxnSpPr>
            <p:cNvPr id="24" name="Straight Arrow Connector 23"/>
            <p:cNvCxnSpPr>
              <a:stCxn id="16" idx="6"/>
              <a:endCxn id="18" idx="2"/>
            </p:cNvCxnSpPr>
            <p:nvPr/>
          </p:nvCxnSpPr>
          <p:spPr>
            <a:xfrm>
              <a:off x="2740166" y="3134905"/>
              <a:ext cx="902402" cy="286567"/>
            </a:xfrm>
            <a:prstGeom prst="straightConnector1">
              <a:avLst/>
            </a:prstGeom>
            <a:ln>
              <a:tailEnd type="stealth" w="lg" len="lg"/>
            </a:ln>
          </p:spPr>
          <p:style>
            <a:lnRef idx="2">
              <a:schemeClr val="dk1"/>
            </a:lnRef>
            <a:fillRef idx="0">
              <a:schemeClr val="dk1"/>
            </a:fillRef>
            <a:effectRef idx="1">
              <a:schemeClr val="dk1"/>
            </a:effectRef>
            <a:fontRef idx="minor">
              <a:schemeClr val="tx1"/>
            </a:fontRef>
          </p:style>
        </p:cxnSp>
        <p:cxnSp>
          <p:nvCxnSpPr>
            <p:cNvPr id="25" name="Straight Arrow Connector 24"/>
            <p:cNvCxnSpPr>
              <a:stCxn id="13" idx="6"/>
              <a:endCxn id="12" idx="0"/>
            </p:cNvCxnSpPr>
            <p:nvPr/>
          </p:nvCxnSpPr>
          <p:spPr>
            <a:xfrm>
              <a:off x="2094707" y="5218454"/>
              <a:ext cx="452075" cy="338265"/>
            </a:xfrm>
            <a:prstGeom prst="straightConnector1">
              <a:avLst/>
            </a:prstGeom>
            <a:ln>
              <a:tailEnd type="stealth" w="lg" len="lg"/>
            </a:ln>
          </p:spPr>
          <p:style>
            <a:lnRef idx="2">
              <a:schemeClr val="dk1"/>
            </a:lnRef>
            <a:fillRef idx="0">
              <a:schemeClr val="dk1"/>
            </a:fillRef>
            <a:effectRef idx="1">
              <a:schemeClr val="dk1"/>
            </a:effectRef>
            <a:fontRef idx="minor">
              <a:schemeClr val="tx1"/>
            </a:fontRef>
          </p:style>
        </p:cxnSp>
        <p:cxnSp>
          <p:nvCxnSpPr>
            <p:cNvPr id="26" name="Straight Arrow Connector 25"/>
            <p:cNvCxnSpPr>
              <a:stCxn id="17" idx="3"/>
              <a:endCxn id="12" idx="7"/>
            </p:cNvCxnSpPr>
            <p:nvPr/>
          </p:nvCxnSpPr>
          <p:spPr>
            <a:xfrm flipH="1">
              <a:off x="2698918" y="4454667"/>
              <a:ext cx="542491" cy="1165069"/>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4566951" y="2938677"/>
            <a:ext cx="3329514" cy="3456041"/>
            <a:chOff x="743360" y="2919752"/>
            <a:chExt cx="3329514" cy="3456041"/>
          </a:xfrm>
        </p:grpSpPr>
        <p:sp>
          <p:nvSpPr>
            <p:cNvPr id="30" name="Oval 29"/>
            <p:cNvSpPr/>
            <p:nvPr/>
          </p:nvSpPr>
          <p:spPr>
            <a:xfrm>
              <a:off x="743360" y="5336749"/>
              <a:ext cx="430306" cy="430306"/>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1503427" y="5945487"/>
              <a:ext cx="430306" cy="430306"/>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2331629" y="5556719"/>
              <a:ext cx="430306" cy="430306"/>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1664401" y="5003301"/>
              <a:ext cx="430306" cy="430306"/>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2080858" y="3774983"/>
              <a:ext cx="430306" cy="430306"/>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309860" y="2919752"/>
              <a:ext cx="430306" cy="430306"/>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3178392" y="4087378"/>
              <a:ext cx="430306" cy="430306"/>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3642568" y="3206319"/>
              <a:ext cx="430306" cy="430306"/>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37"/>
            <p:cNvCxnSpPr>
              <a:stCxn id="43" idx="4"/>
              <a:endCxn id="41" idx="0"/>
            </p:cNvCxnSpPr>
            <p:nvPr/>
          </p:nvCxnSpPr>
          <p:spPr>
            <a:xfrm flipH="1">
              <a:off x="2296011" y="3350058"/>
              <a:ext cx="229002" cy="424925"/>
            </a:xfrm>
            <a:prstGeom prst="straightConnector1">
              <a:avLst/>
            </a:prstGeom>
            <a:ln>
              <a:tailEnd type="stealth" w="lg" len="lg"/>
            </a:ln>
          </p:spPr>
          <p:style>
            <a:lnRef idx="2">
              <a:schemeClr val="dk1"/>
            </a:lnRef>
            <a:fillRef idx="0">
              <a:schemeClr val="dk1"/>
            </a:fillRef>
            <a:effectRef idx="1">
              <a:schemeClr val="dk1"/>
            </a:effectRef>
            <a:fontRef idx="minor">
              <a:schemeClr val="tx1"/>
            </a:fontRef>
          </p:style>
        </p:cxnSp>
        <p:cxnSp>
          <p:nvCxnSpPr>
            <p:cNvPr id="39" name="Straight Arrow Connector 38"/>
            <p:cNvCxnSpPr>
              <a:stCxn id="45" idx="3"/>
              <a:endCxn id="44" idx="7"/>
            </p:cNvCxnSpPr>
            <p:nvPr/>
          </p:nvCxnSpPr>
          <p:spPr>
            <a:xfrm flipH="1">
              <a:off x="3545681" y="3573608"/>
              <a:ext cx="159904" cy="576787"/>
            </a:xfrm>
            <a:prstGeom prst="straightConnector1">
              <a:avLst/>
            </a:prstGeom>
            <a:ln>
              <a:tailEnd type="stealth" w="lg" len="lg"/>
            </a:ln>
          </p:spPr>
          <p:style>
            <a:lnRef idx="2">
              <a:schemeClr val="dk1"/>
            </a:lnRef>
            <a:fillRef idx="0">
              <a:schemeClr val="dk1"/>
            </a:fillRef>
            <a:effectRef idx="1">
              <a:schemeClr val="dk1"/>
            </a:effectRef>
            <a:fontRef idx="minor">
              <a:schemeClr val="tx1"/>
            </a:fontRef>
          </p:style>
        </p:cxnSp>
        <p:cxnSp>
          <p:nvCxnSpPr>
            <p:cNvPr id="40" name="Straight Arrow Connector 39"/>
            <p:cNvCxnSpPr>
              <a:stCxn id="41" idx="5"/>
              <a:endCxn id="44" idx="2"/>
            </p:cNvCxnSpPr>
            <p:nvPr/>
          </p:nvCxnSpPr>
          <p:spPr>
            <a:xfrm>
              <a:off x="2448147" y="4142272"/>
              <a:ext cx="730245" cy="160259"/>
            </a:xfrm>
            <a:prstGeom prst="straightConnector1">
              <a:avLst/>
            </a:prstGeom>
            <a:ln>
              <a:tailEnd type="stealth" w="lg" len="lg"/>
            </a:ln>
          </p:spPr>
          <p:style>
            <a:lnRef idx="2">
              <a:schemeClr val="dk1"/>
            </a:lnRef>
            <a:fillRef idx="0">
              <a:schemeClr val="dk1"/>
            </a:fillRef>
            <a:effectRef idx="1">
              <a:schemeClr val="dk1"/>
            </a:effectRef>
            <a:fontRef idx="minor">
              <a:schemeClr val="tx1"/>
            </a:fontRef>
          </p:style>
        </p:cxnSp>
        <p:cxnSp>
          <p:nvCxnSpPr>
            <p:cNvPr id="41" name="Straight Arrow Connector 40"/>
            <p:cNvCxnSpPr>
              <a:stCxn id="41" idx="4"/>
              <a:endCxn id="40" idx="0"/>
            </p:cNvCxnSpPr>
            <p:nvPr/>
          </p:nvCxnSpPr>
          <p:spPr>
            <a:xfrm flipH="1">
              <a:off x="1879554" y="4205289"/>
              <a:ext cx="416457" cy="798012"/>
            </a:xfrm>
            <a:prstGeom prst="straightConnector1">
              <a:avLst/>
            </a:prstGeom>
            <a:ln>
              <a:tailEnd type="stealth" w="lg" len="lg"/>
            </a:ln>
          </p:spPr>
          <p:style>
            <a:lnRef idx="2">
              <a:schemeClr val="dk1"/>
            </a:lnRef>
            <a:fillRef idx="0">
              <a:schemeClr val="dk1"/>
            </a:fillRef>
            <a:effectRef idx="1">
              <a:schemeClr val="dk1"/>
            </a:effectRef>
            <a:fontRef idx="minor">
              <a:schemeClr val="tx1"/>
            </a:fontRef>
          </p:style>
        </p:cxnSp>
        <p:cxnSp>
          <p:nvCxnSpPr>
            <p:cNvPr id="42" name="Straight Arrow Connector 41"/>
            <p:cNvCxnSpPr>
              <a:endCxn id="38" idx="0"/>
            </p:cNvCxnSpPr>
            <p:nvPr/>
          </p:nvCxnSpPr>
          <p:spPr>
            <a:xfrm flipH="1">
              <a:off x="1718580" y="5433607"/>
              <a:ext cx="126733" cy="511880"/>
            </a:xfrm>
            <a:prstGeom prst="straightConnector1">
              <a:avLst/>
            </a:prstGeom>
            <a:ln>
              <a:tailEnd type="stealth" w="lg" len="lg"/>
            </a:ln>
          </p:spPr>
          <p:style>
            <a:lnRef idx="2">
              <a:schemeClr val="dk1"/>
            </a:lnRef>
            <a:fillRef idx="0">
              <a:schemeClr val="dk1"/>
            </a:fillRef>
            <a:effectRef idx="1">
              <a:schemeClr val="dk1"/>
            </a:effectRef>
            <a:fontRef idx="minor">
              <a:schemeClr val="tx1"/>
            </a:fontRef>
          </p:style>
        </p:cxnSp>
        <p:cxnSp>
          <p:nvCxnSpPr>
            <p:cNvPr id="43" name="Straight Arrow Connector 42"/>
            <p:cNvCxnSpPr>
              <a:stCxn id="40" idx="2"/>
              <a:endCxn id="37" idx="6"/>
            </p:cNvCxnSpPr>
            <p:nvPr/>
          </p:nvCxnSpPr>
          <p:spPr>
            <a:xfrm flipH="1">
              <a:off x="1173666" y="5218454"/>
              <a:ext cx="490735" cy="333448"/>
            </a:xfrm>
            <a:prstGeom prst="straightConnector1">
              <a:avLst/>
            </a:prstGeom>
            <a:ln>
              <a:tailEnd type="stealth" w="lg" len="lg"/>
            </a:ln>
          </p:spPr>
          <p:style>
            <a:lnRef idx="2">
              <a:schemeClr val="dk1"/>
            </a:lnRef>
            <a:fillRef idx="0">
              <a:schemeClr val="dk1"/>
            </a:fillRef>
            <a:effectRef idx="1">
              <a:schemeClr val="dk1"/>
            </a:effectRef>
            <a:fontRef idx="minor">
              <a:schemeClr val="tx1"/>
            </a:fontRef>
          </p:style>
        </p:cxnSp>
        <p:cxnSp>
          <p:nvCxnSpPr>
            <p:cNvPr id="44" name="Straight Arrow Connector 43"/>
            <p:cNvCxnSpPr>
              <a:stCxn id="43" idx="6"/>
              <a:endCxn id="45" idx="2"/>
            </p:cNvCxnSpPr>
            <p:nvPr/>
          </p:nvCxnSpPr>
          <p:spPr>
            <a:xfrm>
              <a:off x="2740166" y="3134905"/>
              <a:ext cx="902402" cy="286567"/>
            </a:xfrm>
            <a:prstGeom prst="straightConnector1">
              <a:avLst/>
            </a:prstGeom>
            <a:ln>
              <a:tailEnd type="stealth" w="lg" len="lg"/>
            </a:ln>
          </p:spPr>
          <p:style>
            <a:lnRef idx="2">
              <a:schemeClr val="dk1"/>
            </a:lnRef>
            <a:fillRef idx="0">
              <a:schemeClr val="dk1"/>
            </a:fillRef>
            <a:effectRef idx="1">
              <a:schemeClr val="dk1"/>
            </a:effectRef>
            <a:fontRef idx="minor">
              <a:schemeClr val="tx1"/>
            </a:fontRef>
          </p:style>
        </p:cxnSp>
        <p:cxnSp>
          <p:nvCxnSpPr>
            <p:cNvPr id="45" name="Straight Arrow Connector 44"/>
            <p:cNvCxnSpPr>
              <a:stCxn id="40" idx="6"/>
              <a:endCxn id="39" idx="0"/>
            </p:cNvCxnSpPr>
            <p:nvPr/>
          </p:nvCxnSpPr>
          <p:spPr>
            <a:xfrm>
              <a:off x="2094707" y="5218454"/>
              <a:ext cx="452075" cy="338265"/>
            </a:xfrm>
            <a:prstGeom prst="straightConnector1">
              <a:avLst/>
            </a:prstGeom>
            <a:ln>
              <a:tailEnd type="stealth" w="lg" len="lg"/>
            </a:ln>
          </p:spPr>
          <p:style>
            <a:lnRef idx="2">
              <a:schemeClr val="dk1"/>
            </a:lnRef>
            <a:fillRef idx="0">
              <a:schemeClr val="dk1"/>
            </a:fillRef>
            <a:effectRef idx="1">
              <a:schemeClr val="dk1"/>
            </a:effectRef>
            <a:fontRef idx="minor">
              <a:schemeClr val="tx1"/>
            </a:fontRef>
          </p:style>
        </p:cxnSp>
        <p:cxnSp>
          <p:nvCxnSpPr>
            <p:cNvPr id="46" name="Straight Arrow Connector 45"/>
            <p:cNvCxnSpPr>
              <a:stCxn id="44" idx="3"/>
              <a:endCxn id="39" idx="7"/>
            </p:cNvCxnSpPr>
            <p:nvPr/>
          </p:nvCxnSpPr>
          <p:spPr>
            <a:xfrm flipH="1">
              <a:off x="2698918" y="4454667"/>
              <a:ext cx="542491" cy="1165069"/>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47" name="Right Arrow 46"/>
          <p:cNvSpPr/>
          <p:nvPr/>
        </p:nvSpPr>
        <p:spPr>
          <a:xfrm>
            <a:off x="4003663" y="4205289"/>
            <a:ext cx="921041" cy="312395"/>
          </a:xfrm>
          <a:prstGeom prst="rightArrow">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ight Arrow 47"/>
          <p:cNvSpPr/>
          <p:nvPr/>
        </p:nvSpPr>
        <p:spPr>
          <a:xfrm>
            <a:off x="8345312" y="4291900"/>
            <a:ext cx="921041" cy="312395"/>
          </a:xfrm>
          <a:prstGeom prst="rightArrow">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p:cNvGrpSpPr/>
          <p:nvPr/>
        </p:nvGrpSpPr>
        <p:grpSpPr>
          <a:xfrm>
            <a:off x="8459772" y="2919752"/>
            <a:ext cx="3329514" cy="3456041"/>
            <a:chOff x="743360" y="2919752"/>
            <a:chExt cx="3329514" cy="3456041"/>
          </a:xfrm>
        </p:grpSpPr>
        <p:sp>
          <p:nvSpPr>
            <p:cNvPr id="50" name="Oval 49"/>
            <p:cNvSpPr/>
            <p:nvPr/>
          </p:nvSpPr>
          <p:spPr>
            <a:xfrm>
              <a:off x="743360" y="5336749"/>
              <a:ext cx="430306" cy="430306"/>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1503427" y="5945487"/>
              <a:ext cx="430306" cy="430306"/>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2331629" y="5556719"/>
              <a:ext cx="430306" cy="430306"/>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1664401" y="5003301"/>
              <a:ext cx="430306" cy="430306"/>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2080858" y="3774983"/>
              <a:ext cx="430306" cy="430306"/>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2309860" y="2919752"/>
              <a:ext cx="430306" cy="430306"/>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3178392" y="4087378"/>
              <a:ext cx="430306" cy="430306"/>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3642568" y="3206319"/>
              <a:ext cx="430306" cy="430306"/>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Arrow Connector 57"/>
            <p:cNvCxnSpPr/>
            <p:nvPr/>
          </p:nvCxnSpPr>
          <p:spPr>
            <a:xfrm flipH="1">
              <a:off x="2296011" y="3350058"/>
              <a:ext cx="229002" cy="424925"/>
            </a:xfrm>
            <a:prstGeom prst="straightConnector1">
              <a:avLst/>
            </a:prstGeom>
            <a:ln>
              <a:tailEnd type="stealth" w="lg" len="lg"/>
            </a:ln>
          </p:spPr>
          <p:style>
            <a:lnRef idx="2">
              <a:schemeClr val="dk1"/>
            </a:lnRef>
            <a:fillRef idx="0">
              <a:schemeClr val="dk1"/>
            </a:fillRef>
            <a:effectRef idx="1">
              <a:schemeClr val="dk1"/>
            </a:effectRef>
            <a:fontRef idx="minor">
              <a:schemeClr val="tx1"/>
            </a:fontRef>
          </p:style>
        </p:cxnSp>
        <p:cxnSp>
          <p:nvCxnSpPr>
            <p:cNvPr id="59" name="Straight Arrow Connector 58"/>
            <p:cNvCxnSpPr/>
            <p:nvPr/>
          </p:nvCxnSpPr>
          <p:spPr>
            <a:xfrm flipH="1">
              <a:off x="3545681" y="3573608"/>
              <a:ext cx="159904" cy="576787"/>
            </a:xfrm>
            <a:prstGeom prst="straightConnector1">
              <a:avLst/>
            </a:prstGeom>
            <a:ln>
              <a:tailEnd type="stealth" w="lg" len="lg"/>
            </a:ln>
          </p:spPr>
          <p:style>
            <a:lnRef idx="2">
              <a:schemeClr val="dk1"/>
            </a:lnRef>
            <a:fillRef idx="0">
              <a:schemeClr val="dk1"/>
            </a:fillRef>
            <a:effectRef idx="1">
              <a:schemeClr val="dk1"/>
            </a:effectRef>
            <a:fontRef idx="minor">
              <a:schemeClr val="tx1"/>
            </a:fontRef>
          </p:style>
        </p:cxnSp>
        <p:cxnSp>
          <p:nvCxnSpPr>
            <p:cNvPr id="60" name="Straight Arrow Connector 59"/>
            <p:cNvCxnSpPr/>
            <p:nvPr/>
          </p:nvCxnSpPr>
          <p:spPr>
            <a:xfrm>
              <a:off x="2448147" y="4142272"/>
              <a:ext cx="730245" cy="160259"/>
            </a:xfrm>
            <a:prstGeom prst="straightConnector1">
              <a:avLst/>
            </a:prstGeom>
            <a:ln>
              <a:tailEnd type="stealth" w="lg" len="lg"/>
            </a:ln>
          </p:spPr>
          <p:style>
            <a:lnRef idx="2">
              <a:schemeClr val="dk1"/>
            </a:lnRef>
            <a:fillRef idx="0">
              <a:schemeClr val="dk1"/>
            </a:fillRef>
            <a:effectRef idx="1">
              <a:schemeClr val="dk1"/>
            </a:effectRef>
            <a:fontRef idx="minor">
              <a:schemeClr val="tx1"/>
            </a:fontRef>
          </p:style>
        </p:cxnSp>
        <p:cxnSp>
          <p:nvCxnSpPr>
            <p:cNvPr id="61" name="Straight Arrow Connector 60"/>
            <p:cNvCxnSpPr/>
            <p:nvPr/>
          </p:nvCxnSpPr>
          <p:spPr>
            <a:xfrm flipH="1">
              <a:off x="1879554" y="4205289"/>
              <a:ext cx="416457" cy="798012"/>
            </a:xfrm>
            <a:prstGeom prst="straightConnector1">
              <a:avLst/>
            </a:prstGeom>
            <a:ln>
              <a:tailEnd type="stealth" w="lg" len="lg"/>
            </a:ln>
          </p:spPr>
          <p:style>
            <a:lnRef idx="2">
              <a:schemeClr val="dk1"/>
            </a:lnRef>
            <a:fillRef idx="0">
              <a:schemeClr val="dk1"/>
            </a:fillRef>
            <a:effectRef idx="1">
              <a:schemeClr val="dk1"/>
            </a:effectRef>
            <a:fontRef idx="minor">
              <a:schemeClr val="tx1"/>
            </a:fontRef>
          </p:style>
        </p:cxnSp>
        <p:cxnSp>
          <p:nvCxnSpPr>
            <p:cNvPr id="62" name="Straight Arrow Connector 61"/>
            <p:cNvCxnSpPr/>
            <p:nvPr/>
          </p:nvCxnSpPr>
          <p:spPr>
            <a:xfrm flipH="1">
              <a:off x="1718580" y="5433607"/>
              <a:ext cx="126733" cy="511880"/>
            </a:xfrm>
            <a:prstGeom prst="straightConnector1">
              <a:avLst/>
            </a:prstGeom>
            <a:ln>
              <a:tailEnd type="stealth" w="lg" len="lg"/>
            </a:ln>
          </p:spPr>
          <p:style>
            <a:lnRef idx="2">
              <a:schemeClr val="dk1"/>
            </a:lnRef>
            <a:fillRef idx="0">
              <a:schemeClr val="dk1"/>
            </a:fillRef>
            <a:effectRef idx="1">
              <a:schemeClr val="dk1"/>
            </a:effectRef>
            <a:fontRef idx="minor">
              <a:schemeClr val="tx1"/>
            </a:fontRef>
          </p:style>
        </p:cxnSp>
        <p:cxnSp>
          <p:nvCxnSpPr>
            <p:cNvPr id="63" name="Straight Arrow Connector 62"/>
            <p:cNvCxnSpPr/>
            <p:nvPr/>
          </p:nvCxnSpPr>
          <p:spPr>
            <a:xfrm flipH="1">
              <a:off x="1173666" y="5218454"/>
              <a:ext cx="490735" cy="333448"/>
            </a:xfrm>
            <a:prstGeom prst="straightConnector1">
              <a:avLst/>
            </a:prstGeom>
            <a:ln>
              <a:tailEnd type="stealth" w="lg" len="lg"/>
            </a:ln>
          </p:spPr>
          <p:style>
            <a:lnRef idx="2">
              <a:schemeClr val="dk1"/>
            </a:lnRef>
            <a:fillRef idx="0">
              <a:schemeClr val="dk1"/>
            </a:fillRef>
            <a:effectRef idx="1">
              <a:schemeClr val="dk1"/>
            </a:effectRef>
            <a:fontRef idx="minor">
              <a:schemeClr val="tx1"/>
            </a:fontRef>
          </p:style>
        </p:cxnSp>
        <p:cxnSp>
          <p:nvCxnSpPr>
            <p:cNvPr id="64" name="Straight Arrow Connector 63"/>
            <p:cNvCxnSpPr/>
            <p:nvPr/>
          </p:nvCxnSpPr>
          <p:spPr>
            <a:xfrm>
              <a:off x="2740166" y="3134905"/>
              <a:ext cx="902402" cy="286567"/>
            </a:xfrm>
            <a:prstGeom prst="straightConnector1">
              <a:avLst/>
            </a:prstGeom>
            <a:ln>
              <a:tailEnd type="stealth" w="lg" len="lg"/>
            </a:ln>
          </p:spPr>
          <p:style>
            <a:lnRef idx="2">
              <a:schemeClr val="dk1"/>
            </a:lnRef>
            <a:fillRef idx="0">
              <a:schemeClr val="dk1"/>
            </a:fillRef>
            <a:effectRef idx="1">
              <a:schemeClr val="dk1"/>
            </a:effectRef>
            <a:fontRef idx="minor">
              <a:schemeClr val="tx1"/>
            </a:fontRef>
          </p:style>
        </p:cxnSp>
        <p:cxnSp>
          <p:nvCxnSpPr>
            <p:cNvPr id="65" name="Straight Arrow Connector 64"/>
            <p:cNvCxnSpPr/>
            <p:nvPr/>
          </p:nvCxnSpPr>
          <p:spPr>
            <a:xfrm>
              <a:off x="2094707" y="5218454"/>
              <a:ext cx="452075" cy="338265"/>
            </a:xfrm>
            <a:prstGeom prst="straightConnector1">
              <a:avLst/>
            </a:prstGeom>
            <a:ln>
              <a:tailEnd type="stealth" w="lg" len="lg"/>
            </a:ln>
          </p:spPr>
          <p:style>
            <a:lnRef idx="2">
              <a:schemeClr val="dk1"/>
            </a:lnRef>
            <a:fillRef idx="0">
              <a:schemeClr val="dk1"/>
            </a:fillRef>
            <a:effectRef idx="1">
              <a:schemeClr val="dk1"/>
            </a:effectRef>
            <a:fontRef idx="minor">
              <a:schemeClr val="tx1"/>
            </a:fontRef>
          </p:style>
        </p:cxnSp>
        <p:cxnSp>
          <p:nvCxnSpPr>
            <p:cNvPr id="66" name="Straight Arrow Connector 65"/>
            <p:cNvCxnSpPr/>
            <p:nvPr/>
          </p:nvCxnSpPr>
          <p:spPr>
            <a:xfrm flipH="1">
              <a:off x="2698918" y="4454667"/>
              <a:ext cx="542491" cy="1165069"/>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67" name="Oval 66"/>
          <p:cNvSpPr/>
          <p:nvPr/>
        </p:nvSpPr>
        <p:spPr>
          <a:xfrm rot="727446">
            <a:off x="5645786" y="2755507"/>
            <a:ext cx="2676408" cy="902949"/>
          </a:xfrm>
          <a:prstGeom prst="ellipse">
            <a:avLst/>
          </a:prstGeom>
          <a:solidFill>
            <a:schemeClr val="accent6">
              <a:lumMod val="40000"/>
              <a:lumOff val="60000"/>
              <a:alpha val="38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rot="926283">
            <a:off x="5274700" y="3732923"/>
            <a:ext cx="2676408" cy="817980"/>
          </a:xfrm>
          <a:prstGeom prst="ellipse">
            <a:avLst/>
          </a:prstGeom>
          <a:solidFill>
            <a:schemeClr val="tx2">
              <a:lumMod val="40000"/>
              <a:lumOff val="60000"/>
              <a:alpha val="38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4317804" y="4812449"/>
            <a:ext cx="2717850" cy="1711628"/>
          </a:xfrm>
          <a:prstGeom prst="ellipse">
            <a:avLst/>
          </a:prstGeom>
          <a:solidFill>
            <a:schemeClr val="accent1">
              <a:lumMod val="40000"/>
              <a:lumOff val="60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8205842" y="4763922"/>
            <a:ext cx="2717850" cy="1711628"/>
          </a:xfrm>
          <a:prstGeom prst="ellipse">
            <a:avLst/>
          </a:prstGeom>
          <a:solidFill>
            <a:schemeClr val="accent1">
              <a:lumMod val="40000"/>
              <a:lumOff val="60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rot="785629">
            <a:off x="9396731" y="2756934"/>
            <a:ext cx="2717850" cy="1873563"/>
          </a:xfrm>
          <a:prstGeom prst="ellipse">
            <a:avLst/>
          </a:prstGeom>
          <a:solidFill>
            <a:schemeClr val="tx2">
              <a:lumMod val="40000"/>
              <a:lumOff val="60000"/>
              <a:alpha val="39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043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67" grpId="0" animBg="1"/>
      <p:bldP spid="68" grpId="0" animBg="1"/>
      <p:bldP spid="69" grpId="0" animBg="1"/>
      <p:bldP spid="70" grpId="0" animBg="1"/>
      <p:bldP spid="7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9228910" cy="706964"/>
          </a:xfrm>
        </p:spPr>
        <p:txBody>
          <a:bodyPr>
            <a:normAutofit/>
          </a:bodyPr>
          <a:lstStyle/>
          <a:p>
            <a:r>
              <a:rPr lang="en-US"/>
              <a:t>D</a:t>
            </a:r>
            <a:r>
              <a:rPr lang="en-US" smtClean="0"/>
              <a:t>etermine the Number of Clusters</a:t>
            </a:r>
            <a:endParaRPr lang="en-US"/>
          </a:p>
        </p:txBody>
      </p:sp>
      <p:sp>
        <p:nvSpPr>
          <p:cNvPr id="4" name="Oval 3"/>
          <p:cNvSpPr/>
          <p:nvPr/>
        </p:nvSpPr>
        <p:spPr>
          <a:xfrm>
            <a:off x="993589" y="6239436"/>
            <a:ext cx="322729" cy="3227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1423896" y="6239436"/>
            <a:ext cx="322729" cy="3227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899024" y="6239436"/>
            <a:ext cx="322729" cy="3227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329331" y="6239436"/>
            <a:ext cx="322729" cy="3227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776074" y="6239436"/>
            <a:ext cx="322729" cy="3227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206381" y="6239436"/>
            <a:ext cx="322729" cy="3227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681509" y="6239436"/>
            <a:ext cx="322729" cy="3227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111816" y="6239436"/>
            <a:ext cx="322729" cy="3227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Elbow Connector 12"/>
          <p:cNvCxnSpPr>
            <a:stCxn id="4" idx="0"/>
          </p:cNvCxnSpPr>
          <p:nvPr/>
        </p:nvCxnSpPr>
        <p:spPr>
          <a:xfrm rot="5400000" flipH="1" flipV="1">
            <a:off x="886011" y="5791203"/>
            <a:ext cx="717177" cy="179290"/>
          </a:xfrm>
          <a:prstGeom prst="bentConnector3">
            <a:avLst>
              <a:gd name="adj1" fmla="val 5069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5" idx="0"/>
          </p:cNvCxnSpPr>
          <p:nvPr/>
        </p:nvCxnSpPr>
        <p:spPr>
          <a:xfrm rot="16200000" flipV="1">
            <a:off x="1038412" y="5692587"/>
            <a:ext cx="842682" cy="251016"/>
          </a:xfrm>
          <a:prstGeom prst="bentConnector3">
            <a:avLst>
              <a:gd name="adj1" fmla="val 43617"/>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6" idx="0"/>
          </p:cNvCxnSpPr>
          <p:nvPr/>
        </p:nvCxnSpPr>
        <p:spPr>
          <a:xfrm rot="16200000" flipV="1">
            <a:off x="1163920" y="5342966"/>
            <a:ext cx="1380563" cy="412377"/>
          </a:xfrm>
          <a:prstGeom prst="bentConnector3">
            <a:avLst>
              <a:gd name="adj1" fmla="val 61689"/>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Elbow Connector 25"/>
          <p:cNvCxnSpPr/>
          <p:nvPr/>
        </p:nvCxnSpPr>
        <p:spPr>
          <a:xfrm rot="5400000" flipH="1" flipV="1">
            <a:off x="1222186" y="4970934"/>
            <a:ext cx="537885" cy="313763"/>
          </a:xfrm>
          <a:prstGeom prst="bentConnector3">
            <a:avLst>
              <a:gd name="adj1" fmla="val 103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665942" y="4858873"/>
            <a:ext cx="3944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7" idx="0"/>
          </p:cNvCxnSpPr>
          <p:nvPr/>
        </p:nvCxnSpPr>
        <p:spPr>
          <a:xfrm rot="16200000" flipV="1">
            <a:off x="1051860" y="4800599"/>
            <a:ext cx="2447361" cy="430313"/>
          </a:xfrm>
          <a:prstGeom prst="bentConnector3">
            <a:avLst>
              <a:gd name="adj1" fmla="val 5659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Elbow Connector 42"/>
          <p:cNvCxnSpPr/>
          <p:nvPr/>
        </p:nvCxnSpPr>
        <p:spPr>
          <a:xfrm rot="5400000" flipH="1" flipV="1">
            <a:off x="1818718" y="4939181"/>
            <a:ext cx="2447363" cy="153148"/>
          </a:xfrm>
          <a:prstGeom prst="bentConnector3">
            <a:avLst>
              <a:gd name="adj1" fmla="val 69047"/>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Elbow Connector 46"/>
          <p:cNvCxnSpPr/>
          <p:nvPr/>
        </p:nvCxnSpPr>
        <p:spPr>
          <a:xfrm rot="16200000" flipV="1">
            <a:off x="2020051" y="4891367"/>
            <a:ext cx="2447363" cy="248774"/>
          </a:xfrm>
          <a:prstGeom prst="bentConnector3">
            <a:avLst>
              <a:gd name="adj1" fmla="val 69087"/>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10" idx="0"/>
          </p:cNvCxnSpPr>
          <p:nvPr/>
        </p:nvCxnSpPr>
        <p:spPr>
          <a:xfrm rot="5400000" flipH="1" flipV="1">
            <a:off x="2686427" y="4948521"/>
            <a:ext cx="2447363" cy="134469"/>
          </a:xfrm>
          <a:prstGeom prst="bentConnector3">
            <a:avLst>
              <a:gd name="adj1" fmla="val 79304"/>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Elbow Connector 57"/>
          <p:cNvCxnSpPr/>
          <p:nvPr/>
        </p:nvCxnSpPr>
        <p:spPr>
          <a:xfrm rot="16200000" flipV="1">
            <a:off x="2895603" y="4873813"/>
            <a:ext cx="2447363" cy="283882"/>
          </a:xfrm>
          <a:prstGeom prst="bentConnector3">
            <a:avLst>
              <a:gd name="adj1" fmla="val 79304"/>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3118974" y="3792073"/>
            <a:ext cx="8583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V="1">
            <a:off x="3529110" y="3334871"/>
            <a:ext cx="0" cy="4572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Elbow Connector 76"/>
          <p:cNvCxnSpPr/>
          <p:nvPr/>
        </p:nvCxnSpPr>
        <p:spPr>
          <a:xfrm rot="5400000" flipH="1" flipV="1">
            <a:off x="1844487" y="2851521"/>
            <a:ext cx="1147483" cy="715691"/>
          </a:xfrm>
          <a:prstGeom prst="bentConnector3">
            <a:avLst>
              <a:gd name="adj1" fmla="val 40625"/>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Elbow Connector 80"/>
          <p:cNvCxnSpPr/>
          <p:nvPr/>
        </p:nvCxnSpPr>
        <p:spPr>
          <a:xfrm rot="10800000">
            <a:off x="2776074" y="2635626"/>
            <a:ext cx="753036" cy="690279"/>
          </a:xfrm>
          <a:prstGeom prst="bentConnector3">
            <a:avLst>
              <a:gd name="adj1" fmla="val 100155"/>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3953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993589" y="6239436"/>
            <a:ext cx="322729" cy="3227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1423896" y="6239436"/>
            <a:ext cx="322729" cy="3227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899024" y="6239436"/>
            <a:ext cx="322729" cy="3227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329331" y="6239436"/>
            <a:ext cx="322729" cy="3227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776074" y="6239436"/>
            <a:ext cx="322729" cy="3227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206381" y="6239436"/>
            <a:ext cx="322729" cy="3227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681509" y="6239436"/>
            <a:ext cx="322729" cy="3227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111816" y="6239436"/>
            <a:ext cx="322729" cy="3227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Elbow Connector 12"/>
          <p:cNvCxnSpPr>
            <a:stCxn id="4" idx="0"/>
          </p:cNvCxnSpPr>
          <p:nvPr/>
        </p:nvCxnSpPr>
        <p:spPr>
          <a:xfrm rot="5400000" flipH="1" flipV="1">
            <a:off x="886011" y="5791203"/>
            <a:ext cx="717177" cy="179290"/>
          </a:xfrm>
          <a:prstGeom prst="bentConnector3">
            <a:avLst>
              <a:gd name="adj1" fmla="val 5069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5" idx="0"/>
          </p:cNvCxnSpPr>
          <p:nvPr/>
        </p:nvCxnSpPr>
        <p:spPr>
          <a:xfrm rot="16200000" flipV="1">
            <a:off x="1038412" y="5692587"/>
            <a:ext cx="842682" cy="251016"/>
          </a:xfrm>
          <a:prstGeom prst="bentConnector3">
            <a:avLst>
              <a:gd name="adj1" fmla="val 43617"/>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6" idx="0"/>
          </p:cNvCxnSpPr>
          <p:nvPr/>
        </p:nvCxnSpPr>
        <p:spPr>
          <a:xfrm rot="16200000" flipV="1">
            <a:off x="1163920" y="5342966"/>
            <a:ext cx="1380563" cy="412377"/>
          </a:xfrm>
          <a:prstGeom prst="bentConnector3">
            <a:avLst>
              <a:gd name="adj1" fmla="val 61689"/>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Elbow Connector 25"/>
          <p:cNvCxnSpPr/>
          <p:nvPr/>
        </p:nvCxnSpPr>
        <p:spPr>
          <a:xfrm rot="5400000" flipH="1" flipV="1">
            <a:off x="1222186" y="4970934"/>
            <a:ext cx="537885" cy="313763"/>
          </a:xfrm>
          <a:prstGeom prst="bentConnector3">
            <a:avLst>
              <a:gd name="adj1" fmla="val 103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665942" y="4858873"/>
            <a:ext cx="3944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7" idx="0"/>
          </p:cNvCxnSpPr>
          <p:nvPr/>
        </p:nvCxnSpPr>
        <p:spPr>
          <a:xfrm rot="16200000" flipV="1">
            <a:off x="1051860" y="4800599"/>
            <a:ext cx="2447361" cy="430313"/>
          </a:xfrm>
          <a:prstGeom prst="bentConnector3">
            <a:avLst>
              <a:gd name="adj1" fmla="val 5659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Elbow Connector 42"/>
          <p:cNvCxnSpPr/>
          <p:nvPr/>
        </p:nvCxnSpPr>
        <p:spPr>
          <a:xfrm rot="5400000" flipH="1" flipV="1">
            <a:off x="1818718" y="4939181"/>
            <a:ext cx="2447363" cy="153148"/>
          </a:xfrm>
          <a:prstGeom prst="bentConnector3">
            <a:avLst>
              <a:gd name="adj1" fmla="val 69047"/>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Elbow Connector 46"/>
          <p:cNvCxnSpPr/>
          <p:nvPr/>
        </p:nvCxnSpPr>
        <p:spPr>
          <a:xfrm rot="16200000" flipV="1">
            <a:off x="2020051" y="4891367"/>
            <a:ext cx="2447363" cy="248774"/>
          </a:xfrm>
          <a:prstGeom prst="bentConnector3">
            <a:avLst>
              <a:gd name="adj1" fmla="val 69087"/>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10" idx="0"/>
          </p:cNvCxnSpPr>
          <p:nvPr/>
        </p:nvCxnSpPr>
        <p:spPr>
          <a:xfrm rot="5400000" flipH="1" flipV="1">
            <a:off x="2686427" y="4948521"/>
            <a:ext cx="2447363" cy="134469"/>
          </a:xfrm>
          <a:prstGeom prst="bentConnector3">
            <a:avLst>
              <a:gd name="adj1" fmla="val 79304"/>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Elbow Connector 57"/>
          <p:cNvCxnSpPr/>
          <p:nvPr/>
        </p:nvCxnSpPr>
        <p:spPr>
          <a:xfrm rot="16200000" flipV="1">
            <a:off x="2895603" y="4873813"/>
            <a:ext cx="2447363" cy="283882"/>
          </a:xfrm>
          <a:prstGeom prst="bentConnector3">
            <a:avLst>
              <a:gd name="adj1" fmla="val 79304"/>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3118974" y="3792073"/>
            <a:ext cx="8583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V="1">
            <a:off x="3529110" y="3334871"/>
            <a:ext cx="0" cy="4572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Elbow Connector 76"/>
          <p:cNvCxnSpPr/>
          <p:nvPr/>
        </p:nvCxnSpPr>
        <p:spPr>
          <a:xfrm rot="5400000" flipH="1" flipV="1">
            <a:off x="1844487" y="2851521"/>
            <a:ext cx="1147483" cy="715691"/>
          </a:xfrm>
          <a:prstGeom prst="bentConnector3">
            <a:avLst>
              <a:gd name="adj1" fmla="val 40625"/>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Elbow Connector 80"/>
          <p:cNvCxnSpPr/>
          <p:nvPr/>
        </p:nvCxnSpPr>
        <p:spPr>
          <a:xfrm rot="10800000">
            <a:off x="2776074" y="2635626"/>
            <a:ext cx="753036" cy="690279"/>
          </a:xfrm>
          <a:prstGeom prst="bentConnector3">
            <a:avLst>
              <a:gd name="adj1" fmla="val 100155"/>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Content Placeholder 2"/>
          <p:cNvSpPr>
            <a:spLocks noGrp="1"/>
          </p:cNvSpPr>
          <p:nvPr>
            <p:ph idx="1"/>
          </p:nvPr>
        </p:nvSpPr>
        <p:spPr>
          <a:xfrm>
            <a:off x="5402222" y="2445477"/>
            <a:ext cx="6543908" cy="1626855"/>
          </a:xfrm>
        </p:spPr>
        <p:txBody>
          <a:bodyPr>
            <a:normAutofit/>
          </a:bodyPr>
          <a:lstStyle/>
          <a:p>
            <a:r>
              <a:rPr lang="en-US" smtClean="0"/>
              <a:t>Keep growing the tree up to the top</a:t>
            </a:r>
          </a:p>
          <a:p>
            <a:r>
              <a:rPr lang="en-US" smtClean="0"/>
              <a:t>Plot modularity score as a function of #clusters</a:t>
            </a:r>
          </a:p>
        </p:txBody>
      </p:sp>
      <p:grpSp>
        <p:nvGrpSpPr>
          <p:cNvPr id="23" name="Group 22"/>
          <p:cNvGrpSpPr/>
          <p:nvPr/>
        </p:nvGrpSpPr>
        <p:grpSpPr>
          <a:xfrm>
            <a:off x="6887374" y="4075676"/>
            <a:ext cx="4039140" cy="2674826"/>
            <a:chOff x="6992694" y="3894937"/>
            <a:chExt cx="4039140" cy="2674826"/>
          </a:xfrm>
        </p:grpSpPr>
        <p:cxnSp>
          <p:nvCxnSpPr>
            <p:cNvPr id="14" name="Straight Arrow Connector 13"/>
            <p:cNvCxnSpPr/>
            <p:nvPr/>
          </p:nvCxnSpPr>
          <p:spPr>
            <a:xfrm flipV="1">
              <a:off x="6992694" y="6186560"/>
              <a:ext cx="4039140" cy="1960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7259125" y="3894937"/>
              <a:ext cx="0" cy="2674826"/>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2" name="Freeform 21"/>
            <p:cNvSpPr/>
            <p:nvPr/>
          </p:nvSpPr>
          <p:spPr>
            <a:xfrm>
              <a:off x="7392692" y="4266683"/>
              <a:ext cx="3239145" cy="1824151"/>
            </a:xfrm>
            <a:custGeom>
              <a:avLst/>
              <a:gdLst>
                <a:gd name="connsiteX0" fmla="*/ 3239145 w 3239145"/>
                <a:gd name="connsiteY0" fmla="*/ 1824151 h 1824151"/>
                <a:gd name="connsiteX1" fmla="*/ 774915 w 3239145"/>
                <a:gd name="connsiteY1" fmla="*/ 41846 h 1824151"/>
                <a:gd name="connsiteX2" fmla="*/ 0 w 3239145"/>
                <a:gd name="connsiteY2" fmla="*/ 522293 h 1824151"/>
              </a:gdLst>
              <a:ahLst/>
              <a:cxnLst>
                <a:cxn ang="0">
                  <a:pos x="connsiteX0" y="connsiteY0"/>
                </a:cxn>
                <a:cxn ang="0">
                  <a:pos x="connsiteX1" y="connsiteY1"/>
                </a:cxn>
                <a:cxn ang="0">
                  <a:pos x="connsiteX2" y="connsiteY2"/>
                </a:cxn>
              </a:cxnLst>
              <a:rect l="l" t="t" r="r" b="b"/>
              <a:pathLst>
                <a:path w="3239145" h="1824151">
                  <a:moveTo>
                    <a:pt x="3239145" y="1824151"/>
                  </a:moveTo>
                  <a:cubicBezTo>
                    <a:pt x="2276958" y="1041486"/>
                    <a:pt x="1314772" y="258822"/>
                    <a:pt x="774915" y="41846"/>
                  </a:cubicBezTo>
                  <a:cubicBezTo>
                    <a:pt x="235058" y="-175130"/>
                    <a:pt x="0" y="522293"/>
                    <a:pt x="0" y="522293"/>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TextBox 23"/>
          <p:cNvSpPr txBox="1"/>
          <p:nvPr/>
        </p:nvSpPr>
        <p:spPr>
          <a:xfrm>
            <a:off x="6695355" y="3937225"/>
            <a:ext cx="595062" cy="461665"/>
          </a:xfrm>
          <a:prstGeom prst="rect">
            <a:avLst/>
          </a:prstGeom>
          <a:noFill/>
        </p:spPr>
        <p:txBody>
          <a:bodyPr wrap="square" rtlCol="0">
            <a:spAutoFit/>
          </a:bodyPr>
          <a:lstStyle/>
          <a:p>
            <a:r>
              <a:rPr lang="en-US" sz="2400" smtClean="0"/>
              <a:t>Q</a:t>
            </a:r>
            <a:endParaRPr lang="en-US" sz="2400"/>
          </a:p>
        </p:txBody>
      </p:sp>
      <p:sp>
        <p:nvSpPr>
          <p:cNvPr id="25" name="TextBox 24"/>
          <p:cNvSpPr txBox="1"/>
          <p:nvPr/>
        </p:nvSpPr>
        <p:spPr>
          <a:xfrm>
            <a:off x="9512615" y="6396335"/>
            <a:ext cx="2306852" cy="461665"/>
          </a:xfrm>
          <a:prstGeom prst="rect">
            <a:avLst/>
          </a:prstGeom>
          <a:noFill/>
        </p:spPr>
        <p:txBody>
          <a:bodyPr wrap="square" rtlCol="0">
            <a:spAutoFit/>
          </a:bodyPr>
          <a:lstStyle/>
          <a:p>
            <a:r>
              <a:rPr lang="en-US" sz="2400" smtClean="0"/>
              <a:t>C (# clusters)</a:t>
            </a:r>
            <a:endParaRPr lang="en-US" sz="2400"/>
          </a:p>
        </p:txBody>
      </p:sp>
      <p:sp>
        <p:nvSpPr>
          <p:cNvPr id="27" name="Right Arrow 26"/>
          <p:cNvSpPr/>
          <p:nvPr/>
        </p:nvSpPr>
        <p:spPr>
          <a:xfrm rot="16200000">
            <a:off x="7455460" y="4791916"/>
            <a:ext cx="680182" cy="2046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itle 1"/>
          <p:cNvSpPr>
            <a:spLocks noGrp="1"/>
          </p:cNvSpPr>
          <p:nvPr>
            <p:ph type="title"/>
          </p:nvPr>
        </p:nvSpPr>
        <p:spPr>
          <a:xfrm>
            <a:off x="1154954" y="973669"/>
            <a:ext cx="9228910" cy="706964"/>
          </a:xfrm>
        </p:spPr>
        <p:txBody>
          <a:bodyPr>
            <a:normAutofit/>
          </a:bodyPr>
          <a:lstStyle/>
          <a:p>
            <a:r>
              <a:rPr lang="en-US"/>
              <a:t>D</a:t>
            </a:r>
            <a:r>
              <a:rPr lang="en-US" smtClean="0"/>
              <a:t>etermine the Number of Clusters</a:t>
            </a:r>
            <a:endParaRPr lang="en-US"/>
          </a:p>
        </p:txBody>
      </p:sp>
    </p:spTree>
    <p:extLst>
      <p:ext uri="{BB962C8B-B14F-4D97-AF65-F5344CB8AC3E}">
        <p14:creationId xmlns:p14="http://schemas.microsoft.com/office/powerpoint/2010/main" val="5849158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9496113" cy="706964"/>
          </a:xfrm>
        </p:spPr>
        <p:txBody>
          <a:bodyPr/>
          <a:lstStyle/>
          <a:p>
            <a:r>
              <a:rPr lang="en-US" smtClean="0"/>
              <a:t>Results in Physics Articles Citation Network</a:t>
            </a:r>
            <a:endParaRPr lang="en-US"/>
          </a:p>
        </p:txBody>
      </p:sp>
      <p:sp>
        <p:nvSpPr>
          <p:cNvPr id="12" name="TextBox 11"/>
          <p:cNvSpPr txBox="1"/>
          <p:nvPr/>
        </p:nvSpPr>
        <p:spPr>
          <a:xfrm>
            <a:off x="1154954" y="2319867"/>
            <a:ext cx="10799979" cy="1200329"/>
          </a:xfrm>
          <a:prstGeom prst="rect">
            <a:avLst/>
          </a:prstGeom>
          <a:noFill/>
        </p:spPr>
        <p:txBody>
          <a:bodyPr wrap="square" rtlCol="0">
            <a:spAutoFit/>
          </a:bodyPr>
          <a:lstStyle/>
          <a:p>
            <a:r>
              <a:rPr lang="en-US" sz="2400" dirty="0" smtClean="0">
                <a:latin typeface="Kohinoor Bangla" charset="0"/>
                <a:ea typeface="Kohinoor Bangla" charset="0"/>
                <a:cs typeface="Kohinoor Bangla" charset="0"/>
              </a:rPr>
              <a:t>All articles published on Physical </a:t>
            </a:r>
            <a:r>
              <a:rPr lang="en-US" sz="2400" dirty="0">
                <a:latin typeface="Kohinoor Bangla" charset="0"/>
                <a:ea typeface="Kohinoor Bangla" charset="0"/>
                <a:cs typeface="Kohinoor Bangla" charset="0"/>
              </a:rPr>
              <a:t>Review Letter, Review of Modern Physics, and Physical Review X from 2007 to </a:t>
            </a:r>
            <a:r>
              <a:rPr lang="en-US" sz="2400" dirty="0" smtClean="0">
                <a:latin typeface="Kohinoor Bangla" charset="0"/>
                <a:ea typeface="Kohinoor Bangla" charset="0"/>
                <a:cs typeface="Kohinoor Bangla" charset="0"/>
              </a:rPr>
              <a:t>2015 (data requested from APS)</a:t>
            </a:r>
          </a:p>
          <a:p>
            <a:r>
              <a:rPr lang="fr-FR" sz="2400" b="1" dirty="0" smtClean="0">
                <a:latin typeface="Kohinoor Bangla" charset="0"/>
                <a:ea typeface="Kohinoor Bangla" charset="0"/>
                <a:cs typeface="Kohinoor Bangla" charset="0"/>
              </a:rPr>
              <a:t>27,695 articles and 91,346 </a:t>
            </a:r>
            <a:r>
              <a:rPr lang="fr-FR" sz="2400" b="1" dirty="0">
                <a:latin typeface="Kohinoor Bangla" charset="0"/>
                <a:ea typeface="Kohinoor Bangla" charset="0"/>
                <a:cs typeface="Kohinoor Bangla" charset="0"/>
              </a:rPr>
              <a:t>citation </a:t>
            </a:r>
            <a:r>
              <a:rPr lang="fr-FR" sz="2400" b="1" dirty="0" smtClean="0">
                <a:latin typeface="Kohinoor Bangla" charset="0"/>
                <a:ea typeface="Kohinoor Bangla" charset="0"/>
                <a:cs typeface="Kohinoor Bangla" charset="0"/>
              </a:rPr>
              <a:t>links</a:t>
            </a:r>
            <a:endParaRPr lang="fr-FR" sz="2400" b="1" dirty="0">
              <a:latin typeface="Kohinoor Bangla" charset="0"/>
              <a:ea typeface="Kohinoor Bangla" charset="0"/>
              <a:cs typeface="Kohinoor Bangla" charset="0"/>
            </a:endParaRPr>
          </a:p>
        </p:txBody>
      </p:sp>
      <p:grpSp>
        <p:nvGrpSpPr>
          <p:cNvPr id="29" name="Group 28"/>
          <p:cNvGrpSpPr/>
          <p:nvPr/>
        </p:nvGrpSpPr>
        <p:grpSpPr>
          <a:xfrm>
            <a:off x="663254" y="3635738"/>
            <a:ext cx="4903305" cy="3268870"/>
            <a:chOff x="999705" y="3648756"/>
            <a:chExt cx="4903305" cy="326887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705" y="3648756"/>
              <a:ext cx="4903305" cy="3268870"/>
            </a:xfrm>
            <a:prstGeom prst="rect">
              <a:avLst/>
            </a:prstGeom>
          </p:spPr>
        </p:pic>
        <mc:AlternateContent xmlns:mc="http://schemas.openxmlformats.org/markup-compatibility/2006" xmlns:a14="http://schemas.microsoft.com/office/drawing/2010/main">
          <mc:Choice Requires="a14">
            <p:sp>
              <p:nvSpPr>
                <p:cNvPr id="13" name="TextBox 12"/>
                <p:cNvSpPr txBox="1"/>
                <p:nvPr/>
              </p:nvSpPr>
              <p:spPr>
                <a:xfrm>
                  <a:off x="1998134" y="5359759"/>
                  <a:ext cx="3640666" cy="646331"/>
                </a:xfrm>
                <a:prstGeom prst="rect">
                  <a:avLst/>
                </a:prstGeom>
                <a:solidFill>
                  <a:schemeClr val="tx2">
                    <a:lumMod val="40000"/>
                    <a:lumOff val="60000"/>
                  </a:schemeClr>
                </a:solidFill>
              </p:spPr>
              <p:txBody>
                <a:bodyPr wrap="square" rtlCol="0">
                  <a:spAutoFit/>
                </a:bodyPr>
                <a:lstStyle/>
                <a:p>
                  <a:r>
                    <a:rPr lang="en-US" smtClean="0"/>
                    <a:t>Optimal modularity: </a:t>
                  </a:r>
                  <a14:m>
                    <m:oMath xmlns:m="http://schemas.openxmlformats.org/officeDocument/2006/math">
                      <m:r>
                        <a:rPr lang="en-US" i="1" smtClean="0">
                          <a:latin typeface="Cambria Math" charset="0"/>
                        </a:rPr>
                        <m:t>𝑄</m:t>
                      </m:r>
                      <m:r>
                        <a:rPr lang="en-US" i="1" smtClean="0">
                          <a:latin typeface="Cambria Math" charset="0"/>
                        </a:rPr>
                        <m:t>=0.762</m:t>
                      </m:r>
                    </m:oMath>
                  </a14:m>
                  <a:endParaRPr lang="en-US" smtClean="0"/>
                </a:p>
                <a:p>
                  <a:r>
                    <a:rPr lang="en-US" smtClean="0"/>
                    <a:t>Optimal # clusters: </a:t>
                  </a:r>
                  <a14:m>
                    <m:oMath xmlns:m="http://schemas.openxmlformats.org/officeDocument/2006/math">
                      <m:r>
                        <a:rPr lang="en-US" i="1" smtClean="0">
                          <a:latin typeface="Cambria Math" charset="0"/>
                        </a:rPr>
                        <m:t>𝑁</m:t>
                      </m:r>
                      <m:r>
                        <a:rPr lang="en-US" i="1" smtClean="0">
                          <a:latin typeface="Cambria Math" charset="0"/>
                        </a:rPr>
                        <m:t>=500</m:t>
                      </m:r>
                    </m:oMath>
                  </a14:m>
                  <a:endParaRPr lang="en-US"/>
                </a:p>
              </p:txBody>
            </p:sp>
          </mc:Choice>
          <mc:Fallback xmlns="">
            <p:sp>
              <p:nvSpPr>
                <p:cNvPr id="13" name="TextBox 12"/>
                <p:cNvSpPr txBox="1">
                  <a:spLocks noRot="1" noChangeAspect="1" noMove="1" noResize="1" noEditPoints="1" noAdjustHandles="1" noChangeArrowheads="1" noChangeShapeType="1" noTextEdit="1"/>
                </p:cNvSpPr>
                <p:nvPr/>
              </p:nvSpPr>
              <p:spPr>
                <a:xfrm>
                  <a:off x="1998134" y="5359759"/>
                  <a:ext cx="3640666" cy="646331"/>
                </a:xfrm>
                <a:prstGeom prst="rect">
                  <a:avLst/>
                </a:prstGeom>
                <a:blipFill rotWithShape="0">
                  <a:blip r:embed="rId4"/>
                  <a:stretch>
                    <a:fillRect l="-1508" t="-4717" b="-14151"/>
                  </a:stretch>
                </a:blipFill>
              </p:spPr>
              <p:txBody>
                <a:bodyPr/>
                <a:lstStyle/>
                <a:p>
                  <a:r>
                    <a:rPr lang="en-US">
                      <a:noFill/>
                    </a:rPr>
                    <a:t> </a:t>
                  </a:r>
                </a:p>
              </p:txBody>
            </p:sp>
          </mc:Fallback>
        </mc:AlternateContent>
        <p:sp>
          <p:nvSpPr>
            <p:cNvPr id="14" name="Right Arrow 13"/>
            <p:cNvSpPr/>
            <p:nvPr/>
          </p:nvSpPr>
          <p:spPr>
            <a:xfrm rot="13437473">
              <a:off x="1696358" y="4811187"/>
              <a:ext cx="716510" cy="244567"/>
            </a:xfrm>
            <a:prstGeom prst="rightArrow">
              <a:avLst/>
            </a:prstGeom>
            <a:solidFill>
              <a:schemeClr val="tx2">
                <a:lumMod val="40000"/>
                <a:lumOff val="6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p:cNvGrpSpPr/>
          <p:nvPr/>
        </p:nvGrpSpPr>
        <p:grpSpPr>
          <a:xfrm>
            <a:off x="6564988" y="3692673"/>
            <a:ext cx="4962203" cy="3308135"/>
            <a:chOff x="6880847" y="3480931"/>
            <a:chExt cx="4962203" cy="3308135"/>
          </a:xfrm>
        </p:grpSpPr>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80847" y="3480931"/>
              <a:ext cx="4962203" cy="3308135"/>
            </a:xfrm>
            <a:prstGeom prst="rect">
              <a:avLst/>
            </a:prstGeom>
          </p:spPr>
        </p:pic>
        <p:sp>
          <p:nvSpPr>
            <p:cNvPr id="15" name="TextBox 14"/>
            <p:cNvSpPr txBox="1"/>
            <p:nvPr/>
          </p:nvSpPr>
          <p:spPr>
            <a:xfrm>
              <a:off x="8063868" y="4584021"/>
              <a:ext cx="2421466" cy="369332"/>
            </a:xfrm>
            <a:prstGeom prst="rect">
              <a:avLst/>
            </a:prstGeom>
            <a:solidFill>
              <a:schemeClr val="accent5">
                <a:lumMod val="40000"/>
                <a:lumOff val="60000"/>
              </a:schemeClr>
            </a:solidFill>
          </p:spPr>
          <p:txBody>
            <a:bodyPr wrap="square" rtlCol="0">
              <a:spAutoFit/>
            </a:bodyPr>
            <a:lstStyle/>
            <a:p>
              <a:r>
                <a:rPr lang="en-US" smtClean="0"/>
                <a:t>Lots of small clusters</a:t>
              </a:r>
            </a:p>
          </p:txBody>
        </p:sp>
        <p:sp>
          <p:nvSpPr>
            <p:cNvPr id="16" name="TextBox 15"/>
            <p:cNvSpPr txBox="1"/>
            <p:nvPr/>
          </p:nvSpPr>
          <p:spPr>
            <a:xfrm>
              <a:off x="8722124" y="5230766"/>
              <a:ext cx="2573867" cy="369332"/>
            </a:xfrm>
            <a:prstGeom prst="rect">
              <a:avLst/>
            </a:prstGeom>
            <a:solidFill>
              <a:schemeClr val="accent5">
                <a:lumMod val="40000"/>
                <a:lumOff val="60000"/>
              </a:schemeClr>
            </a:solidFill>
          </p:spPr>
          <p:txBody>
            <a:bodyPr wrap="square" rtlCol="0">
              <a:spAutoFit/>
            </a:bodyPr>
            <a:lstStyle/>
            <a:p>
              <a:r>
                <a:rPr lang="en-US" smtClean="0"/>
                <a:t>A few large clusters</a:t>
              </a:r>
            </a:p>
          </p:txBody>
        </p:sp>
        <p:sp>
          <p:nvSpPr>
            <p:cNvPr id="17" name="Right Arrow 16"/>
            <p:cNvSpPr/>
            <p:nvPr/>
          </p:nvSpPr>
          <p:spPr>
            <a:xfrm rot="10120487">
              <a:off x="7625551" y="4719737"/>
              <a:ext cx="406591" cy="288562"/>
            </a:xfrm>
            <a:prstGeom prst="rightArrow">
              <a:avLst/>
            </a:prstGeom>
            <a:solidFill>
              <a:schemeClr val="accent5">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p:nvPr/>
          </p:nvCxnSpPr>
          <p:spPr>
            <a:xfrm flipH="1">
              <a:off x="8476503" y="5600098"/>
              <a:ext cx="245621" cy="335007"/>
            </a:xfrm>
            <a:prstGeom prst="line">
              <a:avLst/>
            </a:prstGeom>
          </p:spPr>
          <p:style>
            <a:lnRef idx="2">
              <a:schemeClr val="accent5"/>
            </a:lnRef>
            <a:fillRef idx="0">
              <a:schemeClr val="accent5"/>
            </a:fillRef>
            <a:effectRef idx="1">
              <a:schemeClr val="accent5"/>
            </a:effectRef>
            <a:fontRef idx="minor">
              <a:schemeClr val="tx1"/>
            </a:fontRef>
          </p:style>
        </p:cxnSp>
        <p:cxnSp>
          <p:nvCxnSpPr>
            <p:cNvPr id="20" name="Straight Connector 19"/>
            <p:cNvCxnSpPr/>
            <p:nvPr/>
          </p:nvCxnSpPr>
          <p:spPr>
            <a:xfrm>
              <a:off x="11295991" y="5600097"/>
              <a:ext cx="131618" cy="335007"/>
            </a:xfrm>
            <a:prstGeom prst="line">
              <a:avLst/>
            </a:prstGeom>
          </p:spPr>
          <p:style>
            <a:lnRef idx="2">
              <a:schemeClr val="accent5"/>
            </a:lnRef>
            <a:fillRef idx="0">
              <a:schemeClr val="accent5"/>
            </a:fillRef>
            <a:effectRef idx="1">
              <a:schemeClr val="accent5"/>
            </a:effectRef>
            <a:fontRef idx="minor">
              <a:schemeClr val="tx1"/>
            </a:fontRef>
          </p:style>
        </p:cxnSp>
      </p:grpSp>
    </p:spTree>
    <p:extLst>
      <p:ext uri="{BB962C8B-B14F-4D97-AF65-F5344CB8AC3E}">
        <p14:creationId xmlns:p14="http://schemas.microsoft.com/office/powerpoint/2010/main" val="1644924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Visualize Citation Network: </a:t>
            </a:r>
            <a:br>
              <a:rPr lang="en-US" smtClean="0"/>
            </a:br>
            <a:r>
              <a:rPr lang="en-US" smtClean="0"/>
              <a:t>Force-directed layout</a:t>
            </a:r>
            <a:endParaRPr lang="en-US"/>
          </a:p>
        </p:txBody>
      </p:sp>
      <p:grpSp>
        <p:nvGrpSpPr>
          <p:cNvPr id="5" name="Group 4"/>
          <p:cNvGrpSpPr/>
          <p:nvPr/>
        </p:nvGrpSpPr>
        <p:grpSpPr>
          <a:xfrm>
            <a:off x="1801883" y="2957044"/>
            <a:ext cx="3777283" cy="3957247"/>
            <a:chOff x="6877464" y="2604051"/>
            <a:chExt cx="4214605" cy="4114801"/>
          </a:xfrm>
        </p:grpSpPr>
        <p:pic>
          <p:nvPicPr>
            <p:cNvPr id="4098" name="Picture 2" descr="creen Shot 2017-08-01 at 10.41.28 P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7464" y="2604051"/>
              <a:ext cx="4214605" cy="389161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9980613" y="5605670"/>
              <a:ext cx="1111456" cy="11131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4368" t="-1" r="7181" b="2125"/>
          <a:stretch/>
        </p:blipFill>
        <p:spPr>
          <a:xfrm>
            <a:off x="6273432" y="2318833"/>
            <a:ext cx="4389120" cy="4206240"/>
          </a:xfrm>
          <a:prstGeom prst="rect">
            <a:avLst/>
          </a:prstGeom>
        </p:spPr>
      </p:pic>
      <p:sp>
        <p:nvSpPr>
          <p:cNvPr id="7" name="TextBox 6"/>
          <p:cNvSpPr txBox="1"/>
          <p:nvPr/>
        </p:nvSpPr>
        <p:spPr>
          <a:xfrm>
            <a:off x="914400" y="2454299"/>
            <a:ext cx="5359032" cy="523220"/>
          </a:xfrm>
          <a:prstGeom prst="rect">
            <a:avLst/>
          </a:prstGeom>
          <a:noFill/>
        </p:spPr>
        <p:txBody>
          <a:bodyPr wrap="square" rtlCol="0">
            <a:spAutoFit/>
          </a:bodyPr>
          <a:lstStyle/>
          <a:p>
            <a:r>
              <a:rPr lang="en-US" sz="2800" smtClean="0"/>
              <a:t>D3.js force-directed graph</a:t>
            </a:r>
            <a:endParaRPr lang="en-US" sz="2800"/>
          </a:p>
        </p:txBody>
      </p:sp>
      <p:sp>
        <p:nvSpPr>
          <p:cNvPr id="8" name="TextBox 7"/>
          <p:cNvSpPr txBox="1"/>
          <p:nvPr/>
        </p:nvSpPr>
        <p:spPr>
          <a:xfrm>
            <a:off x="10071874" y="5683990"/>
            <a:ext cx="1732648" cy="1015663"/>
          </a:xfrm>
          <a:prstGeom prst="rect">
            <a:avLst/>
          </a:prstGeom>
          <a:noFill/>
        </p:spPr>
        <p:txBody>
          <a:bodyPr wrap="square" rtlCol="0">
            <a:spAutoFit/>
          </a:bodyPr>
          <a:lstStyle/>
          <a:p>
            <a:r>
              <a:rPr lang="en-US" sz="2000" smtClean="0">
                <a:latin typeface="Kohinoor Bangla" charset="0"/>
                <a:ea typeface="Kohinoor Bangla" charset="0"/>
                <a:cs typeface="Kohinoor Bangla" charset="0"/>
              </a:rPr>
              <a:t>Randomly Selected 2,000 articles</a:t>
            </a:r>
            <a:endParaRPr lang="en-US" sz="2000">
              <a:latin typeface="Kohinoor Bangla" charset="0"/>
              <a:ea typeface="Kohinoor Bangla" charset="0"/>
              <a:cs typeface="Kohinoor Bangla" charset="0"/>
            </a:endParaRPr>
          </a:p>
        </p:txBody>
      </p:sp>
    </p:spTree>
    <p:extLst>
      <p:ext uri="{BB962C8B-B14F-4D97-AF65-F5344CB8AC3E}">
        <p14:creationId xmlns:p14="http://schemas.microsoft.com/office/powerpoint/2010/main" val="1133204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Visualize Citation Network: </a:t>
            </a:r>
            <a:br>
              <a:rPr lang="en-US"/>
            </a:br>
            <a:r>
              <a:rPr lang="en-US"/>
              <a:t>Force-directed layout</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2" b="19996"/>
          <a:stretch/>
        </p:blipFill>
        <p:spPr>
          <a:xfrm>
            <a:off x="4182533" y="2300817"/>
            <a:ext cx="7890933" cy="4438650"/>
          </a:xfrm>
          <a:prstGeom prst="rect">
            <a:avLst/>
          </a:prstGeom>
        </p:spPr>
      </p:pic>
      <p:sp>
        <p:nvSpPr>
          <p:cNvPr id="6" name="TextBox 5"/>
          <p:cNvSpPr txBox="1"/>
          <p:nvPr/>
        </p:nvSpPr>
        <p:spPr>
          <a:xfrm>
            <a:off x="778933" y="2726267"/>
            <a:ext cx="3759200" cy="3108543"/>
          </a:xfrm>
          <a:prstGeom prst="rect">
            <a:avLst/>
          </a:prstGeom>
          <a:noFill/>
        </p:spPr>
        <p:txBody>
          <a:bodyPr wrap="square" rtlCol="0">
            <a:spAutoFit/>
          </a:bodyPr>
          <a:lstStyle/>
          <a:p>
            <a:r>
              <a:rPr lang="en-US" sz="2800" smtClean="0">
                <a:latin typeface="Kohinoor Bangla" charset="0"/>
                <a:ea typeface="Kohinoor Bangla" charset="0"/>
                <a:cs typeface="Kohinoor Bangla" charset="0"/>
              </a:rPr>
              <a:t>27,695 articles?</a:t>
            </a:r>
          </a:p>
          <a:p>
            <a:endParaRPr lang="en-US" sz="2800">
              <a:latin typeface="Kohinoor Bangla" charset="0"/>
              <a:ea typeface="Kohinoor Bangla" charset="0"/>
              <a:cs typeface="Kohinoor Bangla" charset="0"/>
            </a:endParaRPr>
          </a:p>
          <a:p>
            <a:r>
              <a:rPr lang="en-US" sz="2800">
                <a:latin typeface="Kohinoor Bangla" charset="0"/>
                <a:ea typeface="Kohinoor Bangla" charset="0"/>
                <a:cs typeface="Kohinoor Bangla" charset="0"/>
              </a:rPr>
              <a:t>Too messy </a:t>
            </a:r>
            <a:r>
              <a:rPr lang="en-US" sz="2800" smtClean="0">
                <a:latin typeface="Kohinoor Bangla" charset="0"/>
                <a:ea typeface="Kohinoor Bangla" charset="0"/>
                <a:cs typeface="Kohinoor Bangla" charset="0"/>
              </a:rPr>
              <a:t>to look at!!</a:t>
            </a:r>
          </a:p>
          <a:p>
            <a:endParaRPr lang="en-US" sz="2800">
              <a:latin typeface="Kohinoor Bangla" charset="0"/>
              <a:ea typeface="Kohinoor Bangla" charset="0"/>
              <a:cs typeface="Kohinoor Bangla" charset="0"/>
            </a:endParaRPr>
          </a:p>
          <a:p>
            <a:r>
              <a:rPr lang="en-US" sz="2800" b="1" smtClean="0">
                <a:latin typeface="Kohinoor Bangla" charset="0"/>
                <a:ea typeface="Kohinoor Bangla" charset="0"/>
                <a:cs typeface="Kohinoor Bangla" charset="0"/>
              </a:rPr>
              <a:t>Solution:</a:t>
            </a:r>
          </a:p>
          <a:p>
            <a:r>
              <a:rPr lang="en-US" sz="2800" smtClean="0">
                <a:latin typeface="Kohinoor Bangla" charset="0"/>
                <a:ea typeface="Kohinoor Bangla" charset="0"/>
                <a:cs typeface="Kohinoor Bangla" charset="0"/>
              </a:rPr>
              <a:t>Visualize clusters as a single node</a:t>
            </a:r>
          </a:p>
        </p:txBody>
      </p:sp>
    </p:spTree>
    <p:extLst>
      <p:ext uri="{BB962C8B-B14F-4D97-AF65-F5344CB8AC3E}">
        <p14:creationId xmlns:p14="http://schemas.microsoft.com/office/powerpoint/2010/main" val="530088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DEMO</a:t>
            </a:r>
            <a:endParaRPr lang="en-US"/>
          </a:p>
        </p:txBody>
      </p:sp>
    </p:spTree>
    <p:extLst>
      <p:ext uri="{BB962C8B-B14F-4D97-AF65-F5344CB8AC3E}">
        <p14:creationId xmlns:p14="http://schemas.microsoft.com/office/powerpoint/2010/main" val="12063146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a:t>
            </a:r>
            <a:r>
              <a:rPr lang="en-US" smtClean="0"/>
              <a:t>ther algorithms</a:t>
            </a:r>
            <a:endParaRPr lang="en-US"/>
          </a:p>
        </p:txBody>
      </p:sp>
      <p:sp>
        <p:nvSpPr>
          <p:cNvPr id="3" name="Content Placeholder 2"/>
          <p:cNvSpPr>
            <a:spLocks noGrp="1"/>
          </p:cNvSpPr>
          <p:nvPr>
            <p:ph idx="1"/>
          </p:nvPr>
        </p:nvSpPr>
        <p:spPr>
          <a:xfrm>
            <a:off x="1154954" y="2640286"/>
            <a:ext cx="9275979" cy="3744748"/>
          </a:xfrm>
        </p:spPr>
        <p:txBody>
          <a:bodyPr>
            <a:normAutofit/>
          </a:bodyPr>
          <a:lstStyle/>
          <a:p>
            <a:r>
              <a:rPr lang="en-US" dirty="0"/>
              <a:t>Markov-Chain Monte Carlo</a:t>
            </a:r>
          </a:p>
          <a:p>
            <a:pPr lvl="1"/>
            <a:r>
              <a:rPr lang="en-US" dirty="0"/>
              <a:t>Stochastic process to get out of the local </a:t>
            </a:r>
            <a:r>
              <a:rPr lang="en-US" dirty="0" smtClean="0"/>
              <a:t>minimum</a:t>
            </a:r>
            <a:endParaRPr lang="en-US" sz="3000" dirty="0" smtClean="0"/>
          </a:p>
          <a:p>
            <a:endParaRPr lang="en-US" sz="3000" dirty="0"/>
          </a:p>
          <a:p>
            <a:r>
              <a:rPr lang="en-US" sz="3000" dirty="0" smtClean="0"/>
              <a:t>Non-binary hierarchical clustering</a:t>
            </a:r>
          </a:p>
          <a:p>
            <a:pPr lvl="1"/>
            <a:r>
              <a:rPr lang="en-US" dirty="0" smtClean="0"/>
              <a:t>Much smaller hierarchical tree</a:t>
            </a:r>
          </a:p>
          <a:p>
            <a:pPr lvl="1"/>
            <a:r>
              <a:rPr lang="en-US" dirty="0" smtClean="0"/>
              <a:t>Less memory consuming, but also less efficient</a:t>
            </a:r>
          </a:p>
        </p:txBody>
      </p:sp>
    </p:spTree>
    <p:extLst>
      <p:ext uri="{BB962C8B-B14F-4D97-AF65-F5344CB8AC3E}">
        <p14:creationId xmlns:p14="http://schemas.microsoft.com/office/powerpoint/2010/main" val="566641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9292913" cy="706964"/>
          </a:xfrm>
        </p:spPr>
        <p:txBody>
          <a:bodyPr>
            <a:normAutofit/>
          </a:bodyPr>
          <a:lstStyle/>
          <a:p>
            <a:r>
              <a:rPr lang="en-US" dirty="0" smtClean="0">
                <a:ea typeface="Trebuchet MS" charset="0"/>
                <a:cs typeface="Trebuchet MS" charset="0"/>
              </a:rPr>
              <a:t>Motivations</a:t>
            </a:r>
            <a:endParaRPr lang="en-US" dirty="0">
              <a:ea typeface="Trebuchet MS" charset="0"/>
              <a:cs typeface="Trebuchet MS" charset="0"/>
            </a:endParaRPr>
          </a:p>
        </p:txBody>
      </p:sp>
      <p:sp>
        <p:nvSpPr>
          <p:cNvPr id="3" name="Content Placeholder 2"/>
          <p:cNvSpPr>
            <a:spLocks noGrp="1"/>
          </p:cNvSpPr>
          <p:nvPr>
            <p:ph idx="1"/>
          </p:nvPr>
        </p:nvSpPr>
        <p:spPr>
          <a:xfrm>
            <a:off x="900953" y="4295078"/>
            <a:ext cx="9800913" cy="2247612"/>
          </a:xfrm>
        </p:spPr>
        <p:txBody>
          <a:bodyPr>
            <a:normAutofit/>
          </a:bodyPr>
          <a:lstStyle/>
          <a:p>
            <a:r>
              <a:rPr lang="en-US" sz="2800" dirty="0" smtClean="0">
                <a:latin typeface="Kohinoor Bangla" charset="0"/>
                <a:ea typeface="Kohinoor Bangla" charset="0"/>
                <a:cs typeface="Kohinoor Bangla" charset="0"/>
              </a:rPr>
              <a:t>Understand the scientific landscape</a:t>
            </a:r>
            <a:endParaRPr lang="en-US" sz="2000" dirty="0" smtClean="0">
              <a:latin typeface="Kohinoor Bangla" charset="0"/>
              <a:ea typeface="Kohinoor Bangla" charset="0"/>
              <a:cs typeface="Kohinoor Bangla" charset="0"/>
            </a:endParaRPr>
          </a:p>
          <a:p>
            <a:r>
              <a:rPr lang="en-US" sz="2800" dirty="0" smtClean="0">
                <a:latin typeface="Kohinoor Bangla" charset="0"/>
                <a:ea typeface="Kohinoor Bangla" charset="0"/>
                <a:cs typeface="Kohinoor Bangla" charset="0"/>
              </a:rPr>
              <a:t>Identify important papers/authors in the field of interest</a:t>
            </a:r>
            <a:endParaRPr lang="en-US" sz="2800" dirty="0">
              <a:latin typeface="Kohinoor Bangla" charset="0"/>
              <a:ea typeface="Kohinoor Bangla" charset="0"/>
              <a:cs typeface="Kohinoor Bangla" charset="0"/>
            </a:endParaRPr>
          </a:p>
          <a:p>
            <a:r>
              <a:rPr lang="en-US" sz="2800" dirty="0" smtClean="0">
                <a:latin typeface="Kohinoor Bangla" charset="0"/>
                <a:ea typeface="Kohinoor Bangla" charset="0"/>
                <a:cs typeface="Kohinoor Bangla" charset="0"/>
              </a:rPr>
              <a:t>Recommend important research articles based on user’s interest and history</a:t>
            </a:r>
            <a:endParaRPr lang="en-US" sz="2800" dirty="0">
              <a:latin typeface="Kohinoor Bangla" charset="0"/>
              <a:ea typeface="Kohinoor Bangla" charset="0"/>
              <a:cs typeface="Kohinoor Bangla" charset="0"/>
            </a:endParaRPr>
          </a:p>
        </p:txBody>
      </p:sp>
      <p:sp>
        <p:nvSpPr>
          <p:cNvPr id="4" name="TextBox 3"/>
          <p:cNvSpPr txBox="1"/>
          <p:nvPr/>
        </p:nvSpPr>
        <p:spPr>
          <a:xfrm>
            <a:off x="900953" y="2620783"/>
            <a:ext cx="9932276" cy="1200329"/>
          </a:xfrm>
          <a:prstGeom prst="rect">
            <a:avLst/>
          </a:prstGeom>
          <a:noFill/>
        </p:spPr>
        <p:txBody>
          <a:bodyPr wrap="square" rtlCol="0">
            <a:spAutoFit/>
          </a:bodyPr>
          <a:lstStyle/>
          <a:p>
            <a:r>
              <a:rPr lang="en-US" sz="2400" b="1" dirty="0" smtClean="0">
                <a:latin typeface="Kohinoor Bangla" charset="0"/>
                <a:ea typeface="Kohinoor Bangla" charset="0"/>
                <a:cs typeface="Kohinoor Bangla" charset="0"/>
              </a:rPr>
              <a:t>Science Overflow</a:t>
            </a:r>
            <a:r>
              <a:rPr lang="en-US" sz="2400" dirty="0" smtClean="0">
                <a:latin typeface="Kohinoor Bangla" charset="0"/>
                <a:ea typeface="Kohinoor Bangla" charset="0"/>
                <a:cs typeface="Kohinoor Bangla" charset="0"/>
              </a:rPr>
              <a:t>:</a:t>
            </a:r>
          </a:p>
          <a:p>
            <a:r>
              <a:rPr lang="en-US" sz="2400" dirty="0">
                <a:latin typeface="Kohinoor Bangla" charset="0"/>
                <a:ea typeface="Kohinoor Bangla" charset="0"/>
                <a:cs typeface="Kohinoor Bangla" charset="0"/>
              </a:rPr>
              <a:t> </a:t>
            </a:r>
            <a:r>
              <a:rPr lang="en-US" sz="2400" dirty="0" smtClean="0">
                <a:latin typeface="Kohinoor Bangla" charset="0"/>
                <a:ea typeface="Kohinoor Bangla" charset="0"/>
                <a:cs typeface="Kohinoor Bangla" charset="0"/>
              </a:rPr>
              <a:t>    </a:t>
            </a:r>
            <a:r>
              <a:rPr lang="en-US" sz="2400" dirty="0">
                <a:latin typeface="Kohinoor Bangla" charset="0"/>
                <a:ea typeface="Kohinoor Bangla" charset="0"/>
                <a:cs typeface="Kohinoor Bangla" charset="0"/>
              </a:rPr>
              <a:t> </a:t>
            </a:r>
            <a:r>
              <a:rPr lang="en-US" sz="2400" b="1" dirty="0">
                <a:latin typeface="Kohinoor Bangla" charset="0"/>
                <a:ea typeface="Kohinoor Bangla" charset="0"/>
                <a:cs typeface="Kohinoor Bangla" charset="0"/>
              </a:rPr>
              <a:t>2.5 million</a:t>
            </a:r>
            <a:r>
              <a:rPr lang="en-US" sz="2400" dirty="0">
                <a:latin typeface="Kohinoor Bangla" charset="0"/>
                <a:ea typeface="Kohinoor Bangla" charset="0"/>
                <a:cs typeface="Kohinoor Bangla" charset="0"/>
              </a:rPr>
              <a:t> new scientific papers are published each </a:t>
            </a:r>
            <a:r>
              <a:rPr lang="en-US" sz="2400" dirty="0" smtClean="0">
                <a:latin typeface="Kohinoor Bangla" charset="0"/>
                <a:ea typeface="Kohinoor Bangla" charset="0"/>
                <a:cs typeface="Kohinoor Bangla" charset="0"/>
              </a:rPr>
              <a:t>year</a:t>
            </a:r>
          </a:p>
          <a:p>
            <a:r>
              <a:rPr lang="en-US" sz="2400" dirty="0" smtClean="0">
                <a:latin typeface="Kohinoor Bangla" charset="0"/>
                <a:ea typeface="Kohinoor Bangla" charset="0"/>
                <a:cs typeface="Kohinoor Bangla" charset="0"/>
              </a:rPr>
              <a:t>      In Physics, nearly </a:t>
            </a:r>
            <a:r>
              <a:rPr lang="en-US" sz="2400" b="1" dirty="0" smtClean="0">
                <a:latin typeface="Kohinoor Bangla" charset="0"/>
                <a:ea typeface="Kohinoor Bangla" charset="0"/>
                <a:cs typeface="Kohinoor Bangla" charset="0"/>
              </a:rPr>
              <a:t>300</a:t>
            </a:r>
            <a:r>
              <a:rPr lang="en-US" sz="2400" dirty="0" smtClean="0">
                <a:latin typeface="Kohinoor Bangla" charset="0"/>
                <a:ea typeface="Kohinoor Bangla" charset="0"/>
                <a:cs typeface="Kohinoor Bangla" charset="0"/>
              </a:rPr>
              <a:t> articles are posted on </a:t>
            </a:r>
            <a:r>
              <a:rPr lang="en-US" sz="2400" dirty="0" err="1" smtClean="0">
                <a:latin typeface="Kohinoor Bangla" charset="0"/>
                <a:ea typeface="Kohinoor Bangla" charset="0"/>
                <a:cs typeface="Kohinoor Bangla" charset="0"/>
              </a:rPr>
              <a:t>arXiv.com</a:t>
            </a:r>
            <a:r>
              <a:rPr lang="en-US" sz="2400" smtClean="0">
                <a:latin typeface="Kohinoor Bangla" charset="0"/>
                <a:ea typeface="Kohinoor Bangla" charset="0"/>
                <a:cs typeface="Kohinoor Bangla" charset="0"/>
              </a:rPr>
              <a:t> </a:t>
            </a:r>
            <a:r>
              <a:rPr lang="en-US" sz="2400" b="1" smtClean="0">
                <a:latin typeface="Kohinoor Bangla" charset="0"/>
                <a:ea typeface="Kohinoor Bangla" charset="0"/>
                <a:cs typeface="Kohinoor Bangla" charset="0"/>
              </a:rPr>
              <a:t>everyday</a:t>
            </a:r>
            <a:endParaRPr lang="en-US" sz="2400" b="1">
              <a:latin typeface="Kohinoor Bangla" charset="0"/>
              <a:ea typeface="Kohinoor Bangla" charset="0"/>
              <a:cs typeface="Kohinoor Bangla" charset="0"/>
            </a:endParaRPr>
          </a:p>
        </p:txBody>
      </p:sp>
    </p:spTree>
    <p:extLst>
      <p:ext uri="{BB962C8B-B14F-4D97-AF65-F5344CB8AC3E}">
        <p14:creationId xmlns:p14="http://schemas.microsoft.com/office/powerpoint/2010/main" val="1242945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Outline</a:t>
            </a:r>
            <a:endParaRPr lang="en-US"/>
          </a:p>
        </p:txBody>
      </p:sp>
      <p:sp>
        <p:nvSpPr>
          <p:cNvPr id="3" name="Content Placeholder 2"/>
          <p:cNvSpPr>
            <a:spLocks noGrp="1"/>
          </p:cNvSpPr>
          <p:nvPr>
            <p:ph idx="1"/>
          </p:nvPr>
        </p:nvSpPr>
        <p:spPr>
          <a:xfrm>
            <a:off x="1154954" y="3094567"/>
            <a:ext cx="8825659" cy="3416300"/>
          </a:xfrm>
        </p:spPr>
        <p:txBody>
          <a:bodyPr/>
          <a:lstStyle/>
          <a:p>
            <a:r>
              <a:rPr lang="en-US" smtClean="0">
                <a:solidFill>
                  <a:schemeClr val="tx1"/>
                </a:solidFill>
              </a:rPr>
              <a:t>Community Detection in Citation Network and Visualizations</a:t>
            </a:r>
          </a:p>
          <a:p>
            <a:endParaRPr lang="en-US"/>
          </a:p>
          <a:p>
            <a:r>
              <a:rPr lang="en-US" smtClean="0">
                <a:solidFill>
                  <a:schemeClr val="tx1"/>
                </a:solidFill>
              </a:rPr>
              <a:t>Research Article Recommendations</a:t>
            </a:r>
            <a:endParaRPr lang="en-US">
              <a:solidFill>
                <a:schemeClr val="tx1"/>
              </a:solidFill>
            </a:endParaRPr>
          </a:p>
        </p:txBody>
      </p:sp>
    </p:spTree>
    <p:extLst>
      <p:ext uri="{BB962C8B-B14F-4D97-AF65-F5344CB8AC3E}">
        <p14:creationId xmlns:p14="http://schemas.microsoft.com/office/powerpoint/2010/main" val="153314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 fill="hold"/>
                                        <p:tgtEl>
                                          <p:spTgt spid="3">
                                            <p:txEl>
                                              <p:pRg st="2" end="2"/>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Recommend Articles</a:t>
            </a:r>
            <a:endParaRPr lang="en-US"/>
          </a:p>
        </p:txBody>
      </p:sp>
      <p:sp>
        <p:nvSpPr>
          <p:cNvPr id="3" name="Content Placeholder 2"/>
          <p:cNvSpPr>
            <a:spLocks noGrp="1"/>
          </p:cNvSpPr>
          <p:nvPr>
            <p:ph idx="1"/>
          </p:nvPr>
        </p:nvSpPr>
        <p:spPr>
          <a:xfrm>
            <a:off x="985620" y="2722034"/>
            <a:ext cx="10359713" cy="3416300"/>
          </a:xfrm>
        </p:spPr>
        <p:txBody>
          <a:bodyPr>
            <a:normAutofit/>
          </a:bodyPr>
          <a:lstStyle/>
          <a:p>
            <a:r>
              <a:rPr lang="en-US" dirty="0" smtClean="0"/>
              <a:t>Query user’s publication history</a:t>
            </a:r>
          </a:p>
          <a:p>
            <a:endParaRPr lang="en-US" dirty="0" smtClean="0"/>
          </a:p>
          <a:p>
            <a:r>
              <a:rPr lang="en-US" dirty="0" smtClean="0"/>
              <a:t>Find out the field/sub-field that user has published in</a:t>
            </a:r>
          </a:p>
          <a:p>
            <a:endParaRPr lang="en-US" dirty="0" smtClean="0"/>
          </a:p>
          <a:p>
            <a:r>
              <a:rPr lang="en-US" dirty="0" smtClean="0"/>
              <a:t>Recommend high-impact articles in these fields</a:t>
            </a:r>
            <a:endParaRPr lang="en-US" dirty="0"/>
          </a:p>
        </p:txBody>
      </p:sp>
    </p:spTree>
    <p:extLst>
      <p:ext uri="{BB962C8B-B14F-4D97-AF65-F5344CB8AC3E}">
        <p14:creationId xmlns:p14="http://schemas.microsoft.com/office/powerpoint/2010/main" val="21239213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DEMO</a:t>
            </a:r>
            <a:endParaRPr lang="en-US"/>
          </a:p>
        </p:txBody>
      </p:sp>
    </p:spTree>
    <p:extLst>
      <p:ext uri="{BB962C8B-B14F-4D97-AF65-F5344CB8AC3E}">
        <p14:creationId xmlns:p14="http://schemas.microsoft.com/office/powerpoint/2010/main" val="7201363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8471882" y="2754801"/>
            <a:ext cx="3516687" cy="2918748"/>
          </a:xfrm>
          <a:prstGeom prst="rect">
            <a:avLst/>
          </a:prstGeom>
          <a:solidFill>
            <a:schemeClr val="bg1">
              <a:lumMod val="85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86051" y="2675584"/>
            <a:ext cx="3088864" cy="2918748"/>
          </a:xfrm>
          <a:prstGeom prst="rect">
            <a:avLst/>
          </a:prstGeom>
          <a:solidFill>
            <a:schemeClr val="bg1">
              <a:lumMod val="85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Infrastructure</a:t>
            </a:r>
            <a:endParaRPr lang="en-US" dirty="0"/>
          </a:p>
        </p:txBody>
      </p:sp>
      <p:grpSp>
        <p:nvGrpSpPr>
          <p:cNvPr id="5" name="Group 4"/>
          <p:cNvGrpSpPr/>
          <p:nvPr/>
        </p:nvGrpSpPr>
        <p:grpSpPr>
          <a:xfrm>
            <a:off x="472492" y="3398741"/>
            <a:ext cx="2481783" cy="1343336"/>
            <a:chOff x="5145888" y="4143146"/>
            <a:chExt cx="3414788" cy="1386574"/>
          </a:xfrm>
        </p:grpSpPr>
        <p:sp>
          <p:nvSpPr>
            <p:cNvPr id="3" name="Can 2"/>
            <p:cNvSpPr/>
            <p:nvPr/>
          </p:nvSpPr>
          <p:spPr>
            <a:xfrm>
              <a:off x="5145888" y="4143146"/>
              <a:ext cx="3414788" cy="1386574"/>
            </a:xfrm>
            <a:prstGeom prst="can">
              <a:avLst/>
            </a:prstGeom>
            <a:solidFill>
              <a:schemeClr val="accent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9300" y="4428024"/>
              <a:ext cx="3068219" cy="833451"/>
            </a:xfrm>
            <a:prstGeom prst="rect">
              <a:avLst/>
            </a:prstGeom>
          </p:spPr>
        </p:pic>
      </p:grpSp>
      <p:sp>
        <p:nvSpPr>
          <p:cNvPr id="6" name="Left-Right Arrow 5"/>
          <p:cNvSpPr/>
          <p:nvPr/>
        </p:nvSpPr>
        <p:spPr>
          <a:xfrm>
            <a:off x="3274915" y="3695876"/>
            <a:ext cx="792049" cy="441063"/>
          </a:xfrm>
          <a:prstGeom prst="leftRightArrow">
            <a:avLst>
              <a:gd name="adj1" fmla="val 43103"/>
              <a:gd name="adj2" fmla="val 50000"/>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p:nvPr/>
        </p:nvGrpSpPr>
        <p:grpSpPr>
          <a:xfrm>
            <a:off x="4066964" y="2754801"/>
            <a:ext cx="3516687" cy="2918748"/>
            <a:chOff x="4093695" y="3310011"/>
            <a:chExt cx="3516687" cy="2918748"/>
          </a:xfrm>
        </p:grpSpPr>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37244" y="3608107"/>
              <a:ext cx="3203541" cy="1082061"/>
            </a:xfrm>
            <a:prstGeom prst="rect">
              <a:avLst/>
            </a:prstGeom>
          </p:spPr>
        </p:pic>
        <p:grpSp>
          <p:nvGrpSpPr>
            <p:cNvPr id="24" name="Group 23"/>
            <p:cNvGrpSpPr/>
            <p:nvPr/>
          </p:nvGrpSpPr>
          <p:grpSpPr>
            <a:xfrm>
              <a:off x="4093695" y="3310011"/>
              <a:ext cx="3516687" cy="2918748"/>
              <a:chOff x="4284490" y="2343672"/>
              <a:chExt cx="3516687" cy="2918748"/>
            </a:xfrm>
          </p:grpSpPr>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39154" y="3889799"/>
                <a:ext cx="2207360" cy="863814"/>
              </a:xfrm>
              <a:prstGeom prst="rect">
                <a:avLst/>
              </a:prstGeom>
            </p:spPr>
          </p:pic>
          <p:sp>
            <p:nvSpPr>
              <p:cNvPr id="7" name="Rectangle 6"/>
              <p:cNvSpPr/>
              <p:nvPr/>
            </p:nvSpPr>
            <p:spPr>
              <a:xfrm>
                <a:off x="4284490" y="2343672"/>
                <a:ext cx="3516687" cy="2918748"/>
              </a:xfrm>
              <a:prstGeom prst="rect">
                <a:avLst/>
              </a:prstGeom>
              <a:solidFill>
                <a:schemeClr val="bg1">
                  <a:lumMod val="85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6" name="TextBox 15"/>
          <p:cNvSpPr txBox="1"/>
          <p:nvPr/>
        </p:nvSpPr>
        <p:spPr>
          <a:xfrm>
            <a:off x="5320648" y="5962615"/>
            <a:ext cx="1846271" cy="523220"/>
          </a:xfrm>
          <a:prstGeom prst="rect">
            <a:avLst/>
          </a:prstGeom>
          <a:noFill/>
        </p:spPr>
        <p:txBody>
          <a:bodyPr wrap="square" rtlCol="0">
            <a:spAutoFit/>
          </a:bodyPr>
          <a:lstStyle/>
          <a:p>
            <a:r>
              <a:rPr lang="en-US" sz="2800" b="1" dirty="0" smtClean="0"/>
              <a:t>Server</a:t>
            </a:r>
          </a:p>
        </p:txBody>
      </p:sp>
      <p:sp>
        <p:nvSpPr>
          <p:cNvPr id="19" name="TextBox 18"/>
          <p:cNvSpPr txBox="1"/>
          <p:nvPr/>
        </p:nvSpPr>
        <p:spPr>
          <a:xfrm>
            <a:off x="627595" y="5901611"/>
            <a:ext cx="2813475" cy="523220"/>
          </a:xfrm>
          <a:prstGeom prst="rect">
            <a:avLst/>
          </a:prstGeom>
          <a:noFill/>
        </p:spPr>
        <p:txBody>
          <a:bodyPr wrap="square" rtlCol="0">
            <a:spAutoFit/>
          </a:bodyPr>
          <a:lstStyle/>
          <a:p>
            <a:r>
              <a:rPr lang="en-US" sz="2800" b="1" smtClean="0"/>
              <a:t>Data base</a:t>
            </a:r>
            <a:endParaRPr lang="en-US" sz="2800" b="1" dirty="0"/>
          </a:p>
        </p:txBody>
      </p:sp>
      <p:sp>
        <p:nvSpPr>
          <p:cNvPr id="20" name="TextBox 19"/>
          <p:cNvSpPr txBox="1"/>
          <p:nvPr/>
        </p:nvSpPr>
        <p:spPr>
          <a:xfrm>
            <a:off x="9646060" y="5939635"/>
            <a:ext cx="1846271" cy="523220"/>
          </a:xfrm>
          <a:prstGeom prst="rect">
            <a:avLst/>
          </a:prstGeom>
          <a:noFill/>
        </p:spPr>
        <p:txBody>
          <a:bodyPr wrap="square" rtlCol="0">
            <a:spAutoFit/>
          </a:bodyPr>
          <a:lstStyle/>
          <a:p>
            <a:r>
              <a:rPr lang="en-US" sz="2800" b="1" dirty="0" smtClean="0"/>
              <a:t>Client</a:t>
            </a:r>
            <a:endParaRPr lang="en-US" sz="2800" b="1" dirty="0"/>
          </a:p>
        </p:txBody>
      </p:sp>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89205" y="2890510"/>
            <a:ext cx="1035244" cy="1035244"/>
          </a:xfrm>
          <a:prstGeom prst="rect">
            <a:avLst/>
          </a:prstGeom>
        </p:spPr>
      </p:pic>
      <p:sp>
        <p:nvSpPr>
          <p:cNvPr id="18" name="Rectangle 17"/>
          <p:cNvSpPr/>
          <p:nvPr/>
        </p:nvSpPr>
        <p:spPr>
          <a:xfrm>
            <a:off x="8958884" y="4602239"/>
            <a:ext cx="2542684" cy="830997"/>
          </a:xfrm>
          <a:prstGeom prst="rect">
            <a:avLst/>
          </a:prstGeom>
        </p:spPr>
        <p:txBody>
          <a:bodyPr wrap="none">
            <a:spAutoFit/>
          </a:bodyPr>
          <a:lstStyle/>
          <a:p>
            <a:r>
              <a:rPr lang="en-US" sz="4800" b="1">
                <a:solidFill>
                  <a:srgbClr val="DD2266"/>
                </a:solidFill>
                <a:latin typeface="Texta" charset="0"/>
              </a:rPr>
              <a:t>Masonry</a:t>
            </a:r>
            <a:endParaRPr lang="en-US" sz="4800" b="1" i="0">
              <a:solidFill>
                <a:srgbClr val="DD2266"/>
              </a:solidFill>
              <a:effectLst/>
              <a:latin typeface="Texta" charset="0"/>
            </a:endParaRPr>
          </a:p>
        </p:txBody>
      </p:sp>
      <p:sp>
        <p:nvSpPr>
          <p:cNvPr id="23" name="Left-Right Arrow 22"/>
          <p:cNvSpPr/>
          <p:nvPr/>
        </p:nvSpPr>
        <p:spPr>
          <a:xfrm>
            <a:off x="7679833" y="3815213"/>
            <a:ext cx="792049" cy="441063"/>
          </a:xfrm>
          <a:prstGeom prst="leftRightArrow">
            <a:avLst>
              <a:gd name="adj1" fmla="val 43103"/>
              <a:gd name="adj2" fmla="val 50000"/>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8989205" y="3935363"/>
            <a:ext cx="1579990" cy="707886"/>
          </a:xfrm>
          <a:prstGeom prst="rect">
            <a:avLst/>
          </a:prstGeom>
        </p:spPr>
        <p:txBody>
          <a:bodyPr wrap="square">
            <a:spAutoFit/>
          </a:bodyPr>
          <a:lstStyle/>
          <a:p>
            <a:r>
              <a:rPr lang="en-US" sz="4000" b="1" dirty="0">
                <a:solidFill>
                  <a:srgbClr val="333333"/>
                </a:solidFill>
                <a:latin typeface="Helvetica Neue" charset="0"/>
              </a:rPr>
              <a:t>NVD3</a:t>
            </a:r>
            <a:endParaRPr lang="en-US" sz="3600" b="1" i="0" dirty="0">
              <a:solidFill>
                <a:srgbClr val="333333"/>
              </a:solidFill>
              <a:effectLst/>
              <a:latin typeface="Helvetica Neue" charset="0"/>
            </a:endParaRPr>
          </a:p>
        </p:txBody>
      </p:sp>
    </p:spTree>
    <p:extLst>
      <p:ext uri="{BB962C8B-B14F-4D97-AF65-F5344CB8AC3E}">
        <p14:creationId xmlns:p14="http://schemas.microsoft.com/office/powerpoint/2010/main" val="9269886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Business Applications</a:t>
            </a:r>
            <a:endParaRPr lang="en-US"/>
          </a:p>
        </p:txBody>
      </p:sp>
      <p:sp>
        <p:nvSpPr>
          <p:cNvPr id="3" name="Content Placeholder 2"/>
          <p:cNvSpPr>
            <a:spLocks noGrp="1"/>
          </p:cNvSpPr>
          <p:nvPr>
            <p:ph idx="1"/>
          </p:nvPr>
        </p:nvSpPr>
        <p:spPr/>
        <p:txBody>
          <a:bodyPr>
            <a:normAutofit/>
          </a:bodyPr>
          <a:lstStyle/>
          <a:p>
            <a:r>
              <a:rPr lang="en-US" dirty="0" smtClean="0"/>
              <a:t>Citation relationship in legal </a:t>
            </a:r>
            <a:r>
              <a:rPr lang="en-US" dirty="0"/>
              <a:t>documents, </a:t>
            </a:r>
            <a:r>
              <a:rPr lang="en-US" dirty="0" smtClean="0"/>
              <a:t>patents</a:t>
            </a:r>
          </a:p>
          <a:p>
            <a:endParaRPr lang="en-US" dirty="0"/>
          </a:p>
          <a:p>
            <a:r>
              <a:rPr lang="en-US" dirty="0" smtClean="0"/>
              <a:t>Information spreading </a:t>
            </a:r>
            <a:r>
              <a:rPr lang="en-US" dirty="0"/>
              <a:t>o</a:t>
            </a:r>
            <a:r>
              <a:rPr lang="en-US" dirty="0" smtClean="0"/>
              <a:t>n social networks</a:t>
            </a:r>
          </a:p>
          <a:p>
            <a:endParaRPr lang="en-US" dirty="0"/>
          </a:p>
          <a:p>
            <a:r>
              <a:rPr lang="en-US" dirty="0" smtClean="0"/>
              <a:t>User segmentation, influential user identification</a:t>
            </a:r>
          </a:p>
        </p:txBody>
      </p:sp>
    </p:spTree>
    <p:extLst>
      <p:ext uri="{BB962C8B-B14F-4D97-AF65-F5344CB8AC3E}">
        <p14:creationId xmlns:p14="http://schemas.microsoft.com/office/powerpoint/2010/main" val="7885861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Backups</a:t>
            </a:r>
            <a:endParaRPr lang="en-US" dirty="0"/>
          </a:p>
        </p:txBody>
      </p:sp>
    </p:spTree>
    <p:extLst>
      <p:ext uri="{BB962C8B-B14F-4D97-AF65-F5344CB8AC3E}">
        <p14:creationId xmlns:p14="http://schemas.microsoft.com/office/powerpoint/2010/main" val="8939816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993589" y="6239436"/>
            <a:ext cx="322729" cy="322729"/>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1423896" y="6239436"/>
            <a:ext cx="322729" cy="322729"/>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899024" y="6239436"/>
            <a:ext cx="322729" cy="322729"/>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329331" y="6239436"/>
            <a:ext cx="322729" cy="322729"/>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776074" y="6239436"/>
            <a:ext cx="322729" cy="322729"/>
          </a:xfrm>
          <a:prstGeom prst="ellipse">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206381" y="6239436"/>
            <a:ext cx="322729" cy="322729"/>
          </a:xfrm>
          <a:prstGeom prst="ellipse">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681509" y="6239436"/>
            <a:ext cx="322729" cy="322729"/>
          </a:xfrm>
          <a:prstGeom prst="ellipse">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111816" y="6239436"/>
            <a:ext cx="322729" cy="322729"/>
          </a:xfrm>
          <a:prstGeom prst="ellipse">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Elbow Connector 12"/>
          <p:cNvCxnSpPr>
            <a:stCxn id="4" idx="0"/>
          </p:cNvCxnSpPr>
          <p:nvPr/>
        </p:nvCxnSpPr>
        <p:spPr>
          <a:xfrm rot="5400000" flipH="1" flipV="1">
            <a:off x="886011" y="5791203"/>
            <a:ext cx="717177" cy="179290"/>
          </a:xfrm>
          <a:prstGeom prst="bentConnector3">
            <a:avLst>
              <a:gd name="adj1" fmla="val 5069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5" idx="0"/>
          </p:cNvCxnSpPr>
          <p:nvPr/>
        </p:nvCxnSpPr>
        <p:spPr>
          <a:xfrm rot="16200000" flipV="1">
            <a:off x="1038412" y="5692587"/>
            <a:ext cx="842682" cy="251016"/>
          </a:xfrm>
          <a:prstGeom prst="bentConnector3">
            <a:avLst>
              <a:gd name="adj1" fmla="val 43617"/>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6" idx="0"/>
          </p:cNvCxnSpPr>
          <p:nvPr/>
        </p:nvCxnSpPr>
        <p:spPr>
          <a:xfrm rot="16200000" flipV="1">
            <a:off x="1163920" y="5342966"/>
            <a:ext cx="1380563" cy="412377"/>
          </a:xfrm>
          <a:prstGeom prst="bentConnector3">
            <a:avLst>
              <a:gd name="adj1" fmla="val 61689"/>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Elbow Connector 25"/>
          <p:cNvCxnSpPr/>
          <p:nvPr/>
        </p:nvCxnSpPr>
        <p:spPr>
          <a:xfrm rot="5400000" flipH="1" flipV="1">
            <a:off x="1222186" y="4970934"/>
            <a:ext cx="537885" cy="313763"/>
          </a:xfrm>
          <a:prstGeom prst="bentConnector3">
            <a:avLst>
              <a:gd name="adj1" fmla="val 103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665942" y="4858873"/>
            <a:ext cx="3944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7" idx="0"/>
          </p:cNvCxnSpPr>
          <p:nvPr/>
        </p:nvCxnSpPr>
        <p:spPr>
          <a:xfrm rot="16200000" flipV="1">
            <a:off x="1051860" y="4800599"/>
            <a:ext cx="2447361" cy="430313"/>
          </a:xfrm>
          <a:prstGeom prst="bentConnector3">
            <a:avLst>
              <a:gd name="adj1" fmla="val 5659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Elbow Connector 42"/>
          <p:cNvCxnSpPr/>
          <p:nvPr/>
        </p:nvCxnSpPr>
        <p:spPr>
          <a:xfrm rot="5400000" flipH="1" flipV="1">
            <a:off x="1818718" y="4939181"/>
            <a:ext cx="2447363" cy="153148"/>
          </a:xfrm>
          <a:prstGeom prst="bentConnector3">
            <a:avLst>
              <a:gd name="adj1" fmla="val 69047"/>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Elbow Connector 46"/>
          <p:cNvCxnSpPr/>
          <p:nvPr/>
        </p:nvCxnSpPr>
        <p:spPr>
          <a:xfrm rot="16200000" flipV="1">
            <a:off x="2020051" y="4891367"/>
            <a:ext cx="2447363" cy="248774"/>
          </a:xfrm>
          <a:prstGeom prst="bentConnector3">
            <a:avLst>
              <a:gd name="adj1" fmla="val 69087"/>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10" idx="0"/>
          </p:cNvCxnSpPr>
          <p:nvPr/>
        </p:nvCxnSpPr>
        <p:spPr>
          <a:xfrm rot="5400000" flipH="1" flipV="1">
            <a:off x="2686427" y="4948521"/>
            <a:ext cx="2447363" cy="134469"/>
          </a:xfrm>
          <a:prstGeom prst="bentConnector3">
            <a:avLst>
              <a:gd name="adj1" fmla="val 79304"/>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Elbow Connector 57"/>
          <p:cNvCxnSpPr/>
          <p:nvPr/>
        </p:nvCxnSpPr>
        <p:spPr>
          <a:xfrm rot="16200000" flipV="1">
            <a:off x="2895603" y="4873813"/>
            <a:ext cx="2447363" cy="283882"/>
          </a:xfrm>
          <a:prstGeom prst="bentConnector3">
            <a:avLst>
              <a:gd name="adj1" fmla="val 79304"/>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3118974" y="3792073"/>
            <a:ext cx="8583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V="1">
            <a:off x="3529110" y="3334871"/>
            <a:ext cx="0" cy="4572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Elbow Connector 76"/>
          <p:cNvCxnSpPr/>
          <p:nvPr/>
        </p:nvCxnSpPr>
        <p:spPr>
          <a:xfrm rot="5400000" flipH="1" flipV="1">
            <a:off x="1844487" y="2851521"/>
            <a:ext cx="1147483" cy="715691"/>
          </a:xfrm>
          <a:prstGeom prst="bentConnector3">
            <a:avLst>
              <a:gd name="adj1" fmla="val 40625"/>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Elbow Connector 80"/>
          <p:cNvCxnSpPr/>
          <p:nvPr/>
        </p:nvCxnSpPr>
        <p:spPr>
          <a:xfrm rot="10800000">
            <a:off x="2776074" y="2635626"/>
            <a:ext cx="753036" cy="690279"/>
          </a:xfrm>
          <a:prstGeom prst="bentConnector3">
            <a:avLst>
              <a:gd name="adj1" fmla="val 100155"/>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511444" y="3563472"/>
            <a:ext cx="4664990"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337423" y="3334871"/>
            <a:ext cx="724709" cy="400110"/>
          </a:xfrm>
          <a:prstGeom prst="rect">
            <a:avLst/>
          </a:prstGeom>
          <a:noFill/>
        </p:spPr>
        <p:txBody>
          <a:bodyPr wrap="square" rtlCol="0">
            <a:spAutoFit/>
          </a:bodyPr>
          <a:lstStyle/>
          <a:p>
            <a:r>
              <a:rPr lang="en-US" sz="2000" smtClean="0"/>
              <a:t>C=2</a:t>
            </a:r>
            <a:endParaRPr lang="en-US" sz="2000"/>
          </a:p>
        </p:txBody>
      </p:sp>
      <p:sp>
        <p:nvSpPr>
          <p:cNvPr id="31" name="Title 1"/>
          <p:cNvSpPr>
            <a:spLocks noGrp="1"/>
          </p:cNvSpPr>
          <p:nvPr>
            <p:ph type="title"/>
          </p:nvPr>
        </p:nvSpPr>
        <p:spPr>
          <a:xfrm>
            <a:off x="1154954" y="973669"/>
            <a:ext cx="9228910" cy="706964"/>
          </a:xfrm>
        </p:spPr>
        <p:txBody>
          <a:bodyPr>
            <a:normAutofit/>
          </a:bodyPr>
          <a:lstStyle/>
          <a:p>
            <a:r>
              <a:rPr lang="en-US"/>
              <a:t>D</a:t>
            </a:r>
            <a:r>
              <a:rPr lang="en-US" smtClean="0"/>
              <a:t>etermine the Number of Clusters</a:t>
            </a:r>
            <a:endParaRPr lang="en-US"/>
          </a:p>
        </p:txBody>
      </p:sp>
    </p:spTree>
    <p:extLst>
      <p:ext uri="{BB962C8B-B14F-4D97-AF65-F5344CB8AC3E}">
        <p14:creationId xmlns:p14="http://schemas.microsoft.com/office/powerpoint/2010/main" val="9734834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993589" y="6239436"/>
            <a:ext cx="322729" cy="322729"/>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1423896" y="6239436"/>
            <a:ext cx="322729" cy="322729"/>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899024" y="6239436"/>
            <a:ext cx="322729" cy="322729"/>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329331" y="6239436"/>
            <a:ext cx="322729" cy="322729"/>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776074" y="6239436"/>
            <a:ext cx="322729" cy="322729"/>
          </a:xfrm>
          <a:prstGeom prst="ellipse">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206381" y="6239436"/>
            <a:ext cx="322729" cy="322729"/>
          </a:xfrm>
          <a:prstGeom prst="ellipse">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681509" y="6239436"/>
            <a:ext cx="322729" cy="322729"/>
          </a:xfrm>
          <a:prstGeom prst="ellipse">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111816" y="6239436"/>
            <a:ext cx="322729" cy="322729"/>
          </a:xfrm>
          <a:prstGeom prst="ellipse">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Elbow Connector 12"/>
          <p:cNvCxnSpPr>
            <a:stCxn id="4" idx="0"/>
          </p:cNvCxnSpPr>
          <p:nvPr/>
        </p:nvCxnSpPr>
        <p:spPr>
          <a:xfrm rot="5400000" flipH="1" flipV="1">
            <a:off x="886011" y="5791203"/>
            <a:ext cx="717177" cy="179290"/>
          </a:xfrm>
          <a:prstGeom prst="bentConnector3">
            <a:avLst>
              <a:gd name="adj1" fmla="val 5069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5" idx="0"/>
          </p:cNvCxnSpPr>
          <p:nvPr/>
        </p:nvCxnSpPr>
        <p:spPr>
          <a:xfrm rot="16200000" flipV="1">
            <a:off x="1038412" y="5692587"/>
            <a:ext cx="842682" cy="251016"/>
          </a:xfrm>
          <a:prstGeom prst="bentConnector3">
            <a:avLst>
              <a:gd name="adj1" fmla="val 43617"/>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6" idx="0"/>
          </p:cNvCxnSpPr>
          <p:nvPr/>
        </p:nvCxnSpPr>
        <p:spPr>
          <a:xfrm rot="16200000" flipV="1">
            <a:off x="1163920" y="5342966"/>
            <a:ext cx="1380563" cy="412377"/>
          </a:xfrm>
          <a:prstGeom prst="bentConnector3">
            <a:avLst>
              <a:gd name="adj1" fmla="val 61689"/>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Elbow Connector 25"/>
          <p:cNvCxnSpPr/>
          <p:nvPr/>
        </p:nvCxnSpPr>
        <p:spPr>
          <a:xfrm rot="5400000" flipH="1" flipV="1">
            <a:off x="1222186" y="4970934"/>
            <a:ext cx="537885" cy="313763"/>
          </a:xfrm>
          <a:prstGeom prst="bentConnector3">
            <a:avLst>
              <a:gd name="adj1" fmla="val 103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665942" y="4858873"/>
            <a:ext cx="3944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7" idx="0"/>
          </p:cNvCxnSpPr>
          <p:nvPr/>
        </p:nvCxnSpPr>
        <p:spPr>
          <a:xfrm rot="16200000" flipV="1">
            <a:off x="1051860" y="4800599"/>
            <a:ext cx="2447361" cy="430313"/>
          </a:xfrm>
          <a:prstGeom prst="bentConnector3">
            <a:avLst>
              <a:gd name="adj1" fmla="val 5659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Elbow Connector 42"/>
          <p:cNvCxnSpPr/>
          <p:nvPr/>
        </p:nvCxnSpPr>
        <p:spPr>
          <a:xfrm rot="5400000" flipH="1" flipV="1">
            <a:off x="1818718" y="4939181"/>
            <a:ext cx="2447363" cy="153148"/>
          </a:xfrm>
          <a:prstGeom prst="bentConnector3">
            <a:avLst>
              <a:gd name="adj1" fmla="val 69047"/>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Elbow Connector 46"/>
          <p:cNvCxnSpPr/>
          <p:nvPr/>
        </p:nvCxnSpPr>
        <p:spPr>
          <a:xfrm rot="16200000" flipV="1">
            <a:off x="2020051" y="4891367"/>
            <a:ext cx="2447363" cy="248774"/>
          </a:xfrm>
          <a:prstGeom prst="bentConnector3">
            <a:avLst>
              <a:gd name="adj1" fmla="val 69087"/>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10" idx="0"/>
          </p:cNvCxnSpPr>
          <p:nvPr/>
        </p:nvCxnSpPr>
        <p:spPr>
          <a:xfrm rot="5400000" flipH="1" flipV="1">
            <a:off x="2686427" y="4948521"/>
            <a:ext cx="2447363" cy="134469"/>
          </a:xfrm>
          <a:prstGeom prst="bentConnector3">
            <a:avLst>
              <a:gd name="adj1" fmla="val 79304"/>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Elbow Connector 57"/>
          <p:cNvCxnSpPr/>
          <p:nvPr/>
        </p:nvCxnSpPr>
        <p:spPr>
          <a:xfrm rot="16200000" flipV="1">
            <a:off x="2895603" y="4873813"/>
            <a:ext cx="2447363" cy="283882"/>
          </a:xfrm>
          <a:prstGeom prst="bentConnector3">
            <a:avLst>
              <a:gd name="adj1" fmla="val 79304"/>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3118974" y="3792073"/>
            <a:ext cx="8583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V="1">
            <a:off x="3529110" y="3334871"/>
            <a:ext cx="0" cy="4572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Elbow Connector 76"/>
          <p:cNvCxnSpPr/>
          <p:nvPr/>
        </p:nvCxnSpPr>
        <p:spPr>
          <a:xfrm rot="5400000" flipH="1" flipV="1">
            <a:off x="1844487" y="2851521"/>
            <a:ext cx="1147483" cy="715691"/>
          </a:xfrm>
          <a:prstGeom prst="bentConnector3">
            <a:avLst>
              <a:gd name="adj1" fmla="val 40625"/>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Elbow Connector 80"/>
          <p:cNvCxnSpPr/>
          <p:nvPr/>
        </p:nvCxnSpPr>
        <p:spPr>
          <a:xfrm rot="10800000">
            <a:off x="2776074" y="2635626"/>
            <a:ext cx="753036" cy="690279"/>
          </a:xfrm>
          <a:prstGeom prst="bentConnector3">
            <a:avLst>
              <a:gd name="adj1" fmla="val 100155"/>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47481" y="4072333"/>
            <a:ext cx="4664990"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5241231" y="3792072"/>
            <a:ext cx="724276" cy="400110"/>
          </a:xfrm>
          <a:prstGeom prst="rect">
            <a:avLst/>
          </a:prstGeom>
          <a:noFill/>
        </p:spPr>
        <p:txBody>
          <a:bodyPr wrap="square" rtlCol="0">
            <a:spAutoFit/>
          </a:bodyPr>
          <a:lstStyle/>
          <a:p>
            <a:r>
              <a:rPr lang="en-US" sz="2000" smtClean="0"/>
              <a:t>C=3</a:t>
            </a:r>
            <a:endParaRPr lang="en-US" sz="2000"/>
          </a:p>
        </p:txBody>
      </p:sp>
      <p:sp>
        <p:nvSpPr>
          <p:cNvPr id="50" name="Title 1"/>
          <p:cNvSpPr>
            <a:spLocks noGrp="1"/>
          </p:cNvSpPr>
          <p:nvPr>
            <p:ph type="title"/>
          </p:nvPr>
        </p:nvSpPr>
        <p:spPr>
          <a:xfrm>
            <a:off x="1154954" y="973669"/>
            <a:ext cx="9228910" cy="706964"/>
          </a:xfrm>
        </p:spPr>
        <p:txBody>
          <a:bodyPr>
            <a:normAutofit/>
          </a:bodyPr>
          <a:lstStyle/>
          <a:p>
            <a:r>
              <a:rPr lang="en-US"/>
              <a:t>D</a:t>
            </a:r>
            <a:r>
              <a:rPr lang="en-US" smtClean="0"/>
              <a:t>etermine the Number of Clusters</a:t>
            </a:r>
            <a:endParaRPr lang="en-US"/>
          </a:p>
        </p:txBody>
      </p:sp>
    </p:spTree>
    <p:extLst>
      <p:ext uri="{BB962C8B-B14F-4D97-AF65-F5344CB8AC3E}">
        <p14:creationId xmlns:p14="http://schemas.microsoft.com/office/powerpoint/2010/main" val="18052154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567268"/>
            <a:ext cx="9733179" cy="1629831"/>
          </a:xfrm>
        </p:spPr>
        <p:txBody>
          <a:bodyPr>
            <a:normAutofit/>
          </a:bodyPr>
          <a:lstStyle/>
          <a:p>
            <a:r>
              <a:rPr lang="en-US" smtClean="0"/>
              <a:t>Explicit Connections in Research Papers: Citations</a:t>
            </a:r>
            <a:endParaRPr lang="en-US"/>
          </a:p>
        </p:txBody>
      </p:sp>
      <p:sp>
        <p:nvSpPr>
          <p:cNvPr id="3" name="Content Placeholder 2"/>
          <p:cNvSpPr>
            <a:spLocks noGrp="1"/>
          </p:cNvSpPr>
          <p:nvPr>
            <p:ph idx="1"/>
          </p:nvPr>
        </p:nvSpPr>
        <p:spPr>
          <a:xfrm>
            <a:off x="1154954" y="2473404"/>
            <a:ext cx="8825659" cy="3416300"/>
          </a:xfrm>
        </p:spPr>
        <p:txBody>
          <a:bodyPr/>
          <a:lstStyle/>
          <a:p>
            <a:r>
              <a:rPr lang="en-US" smtClean="0"/>
              <a:t>Knowledge/idea inheritance and evolution</a:t>
            </a:r>
          </a:p>
          <a:p>
            <a:pPr lvl="1"/>
            <a:endParaRPr lang="en-US"/>
          </a:p>
          <a:p>
            <a:r>
              <a:rPr lang="en-US" smtClean="0"/>
              <a:t>Citation Network (Graph)</a:t>
            </a:r>
          </a:p>
          <a:p>
            <a:pPr lvl="1"/>
            <a:r>
              <a:rPr lang="en-US" smtClean="0"/>
              <a:t>Directed graph, only going back in time</a:t>
            </a:r>
          </a:p>
          <a:p>
            <a:pPr lvl="1"/>
            <a:endParaRPr lang="en-US"/>
          </a:p>
          <a:p>
            <a:pPr lvl="1"/>
            <a:endParaRPr lang="en-US" smtClean="0"/>
          </a:p>
        </p:txBody>
      </p:sp>
      <p:sp>
        <p:nvSpPr>
          <p:cNvPr id="7" name="Oval 6"/>
          <p:cNvSpPr/>
          <p:nvPr/>
        </p:nvSpPr>
        <p:spPr>
          <a:xfrm>
            <a:off x="5995723" y="6116377"/>
            <a:ext cx="477672" cy="47767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33203" y="5787788"/>
            <a:ext cx="464024" cy="464024"/>
          </a:xfrm>
          <a:prstGeom prst="ellipse">
            <a:avLst/>
          </a:prstGeom>
          <a:solidFill>
            <a:schemeClr val="accent4">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a:endCxn id="9" idx="6"/>
          </p:cNvCxnSpPr>
          <p:nvPr/>
        </p:nvCxnSpPr>
        <p:spPr>
          <a:xfrm flipH="1">
            <a:off x="6473395" y="6116377"/>
            <a:ext cx="859808" cy="238836"/>
          </a:xfrm>
          <a:prstGeom prst="straightConnector1">
            <a:avLst/>
          </a:prstGeom>
          <a:ln>
            <a:tailEnd type="stealth" w="lg" len="lg"/>
          </a:ln>
        </p:spPr>
        <p:style>
          <a:lnRef idx="3">
            <a:schemeClr val="accent6"/>
          </a:lnRef>
          <a:fillRef idx="0">
            <a:schemeClr val="accent6"/>
          </a:fillRef>
          <a:effectRef idx="2">
            <a:schemeClr val="accent6"/>
          </a:effectRef>
          <a:fontRef idx="minor">
            <a:schemeClr val="tx1"/>
          </a:fontRef>
        </p:style>
      </p:cxnSp>
      <p:sp>
        <p:nvSpPr>
          <p:cNvPr id="10" name="Oval 9"/>
          <p:cNvSpPr/>
          <p:nvPr/>
        </p:nvSpPr>
        <p:spPr>
          <a:xfrm>
            <a:off x="5872893" y="5161034"/>
            <a:ext cx="464024" cy="464024"/>
          </a:xfrm>
          <a:prstGeom prst="ellipse">
            <a:avLst/>
          </a:prstGeom>
          <a:solidFill>
            <a:srgbClr val="0070C0"/>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355439" y="5787788"/>
            <a:ext cx="464024" cy="464024"/>
          </a:xfrm>
          <a:prstGeom prst="ellipse">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a:stCxn id="10" idx="1"/>
          </p:cNvCxnSpPr>
          <p:nvPr/>
        </p:nvCxnSpPr>
        <p:spPr>
          <a:xfrm flipH="1" flipV="1">
            <a:off x="6336917" y="5393046"/>
            <a:ext cx="1064241" cy="462697"/>
          </a:xfrm>
          <a:prstGeom prst="straightConnector1">
            <a:avLst/>
          </a:prstGeom>
          <a:ln>
            <a:tailEnd type="stealth" w="lg" len="lg"/>
          </a:ln>
        </p:spPr>
        <p:style>
          <a:lnRef idx="3">
            <a:schemeClr val="accent6"/>
          </a:lnRef>
          <a:fillRef idx="0">
            <a:schemeClr val="accent6"/>
          </a:fillRef>
          <a:effectRef idx="2">
            <a:schemeClr val="accent6"/>
          </a:effectRef>
          <a:fontRef idx="minor">
            <a:schemeClr val="tx1"/>
          </a:fontRef>
        </p:style>
      </p:cxnSp>
      <p:cxnSp>
        <p:nvCxnSpPr>
          <p:cNvPr id="13" name="Straight Arrow Connector 12"/>
          <p:cNvCxnSpPr/>
          <p:nvPr/>
        </p:nvCxnSpPr>
        <p:spPr>
          <a:xfrm flipH="1">
            <a:off x="4751508" y="5393046"/>
            <a:ext cx="1121385" cy="462697"/>
          </a:xfrm>
          <a:prstGeom prst="straightConnector1">
            <a:avLst/>
          </a:prstGeom>
          <a:ln>
            <a:tailEnd type="stealth" w="lg" len="lg"/>
          </a:ln>
        </p:spPr>
        <p:style>
          <a:lnRef idx="3">
            <a:schemeClr val="accent6"/>
          </a:lnRef>
          <a:fillRef idx="0">
            <a:schemeClr val="accent6"/>
          </a:fillRef>
          <a:effectRef idx="2">
            <a:schemeClr val="accent6"/>
          </a:effectRef>
          <a:fontRef idx="minor">
            <a:schemeClr val="tx1"/>
          </a:fontRef>
        </p:style>
      </p:cxnSp>
      <p:cxnSp>
        <p:nvCxnSpPr>
          <p:cNvPr id="14" name="Straight Arrow Connector 13"/>
          <p:cNvCxnSpPr>
            <a:stCxn id="9" idx="2"/>
          </p:cNvCxnSpPr>
          <p:nvPr/>
        </p:nvCxnSpPr>
        <p:spPr>
          <a:xfrm flipH="1" flipV="1">
            <a:off x="4751508" y="6183857"/>
            <a:ext cx="1244215" cy="171356"/>
          </a:xfrm>
          <a:prstGeom prst="straightConnector1">
            <a:avLst/>
          </a:prstGeom>
          <a:ln>
            <a:tailEnd type="stealth" w="lg" len="lg"/>
          </a:ln>
        </p:spPr>
        <p:style>
          <a:lnRef idx="3">
            <a:schemeClr val="accent6"/>
          </a:lnRef>
          <a:fillRef idx="0">
            <a:schemeClr val="accent6"/>
          </a:fillRef>
          <a:effectRef idx="2">
            <a:schemeClr val="accent6"/>
          </a:effectRef>
          <a:fontRef idx="minor">
            <a:schemeClr val="tx1"/>
          </a:fontRef>
        </p:style>
      </p:cxnSp>
      <p:sp>
        <p:nvSpPr>
          <p:cNvPr id="15" name="Oval 14"/>
          <p:cNvSpPr/>
          <p:nvPr/>
        </p:nvSpPr>
        <p:spPr>
          <a:xfrm>
            <a:off x="4116603" y="4714795"/>
            <a:ext cx="477672" cy="477672"/>
          </a:xfrm>
          <a:prstGeom prst="ellips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p:nvCxnSpPr>
        <p:spPr>
          <a:xfrm flipH="1" flipV="1">
            <a:off x="4594275" y="4953631"/>
            <a:ext cx="1346573" cy="275358"/>
          </a:xfrm>
          <a:prstGeom prst="straightConnector1">
            <a:avLst/>
          </a:prstGeom>
          <a:ln>
            <a:headEnd type="none"/>
            <a:tailEnd type="stealth" w="lg" len="lg"/>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84969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Outline</a:t>
            </a:r>
            <a:endParaRPr lang="en-US"/>
          </a:p>
        </p:txBody>
      </p:sp>
      <p:sp>
        <p:nvSpPr>
          <p:cNvPr id="3" name="Content Placeholder 2"/>
          <p:cNvSpPr>
            <a:spLocks noGrp="1"/>
          </p:cNvSpPr>
          <p:nvPr>
            <p:ph idx="1"/>
          </p:nvPr>
        </p:nvSpPr>
        <p:spPr>
          <a:xfrm>
            <a:off x="1154954" y="3094567"/>
            <a:ext cx="8825659" cy="3416300"/>
          </a:xfrm>
        </p:spPr>
        <p:txBody>
          <a:bodyPr/>
          <a:lstStyle/>
          <a:p>
            <a:r>
              <a:rPr lang="en-US" smtClean="0">
                <a:solidFill>
                  <a:schemeClr val="bg2">
                    <a:lumMod val="25000"/>
                  </a:schemeClr>
                </a:solidFill>
              </a:rPr>
              <a:t>Community Detection in Citation Network and Visualizations</a:t>
            </a:r>
          </a:p>
          <a:p>
            <a:endParaRPr lang="en-US"/>
          </a:p>
          <a:p>
            <a:r>
              <a:rPr lang="en-US" smtClean="0"/>
              <a:t>Research Article Recommendations</a:t>
            </a:r>
            <a:endParaRPr lang="en-US"/>
          </a:p>
        </p:txBody>
      </p:sp>
    </p:spTree>
    <p:extLst>
      <p:ext uri="{BB962C8B-B14F-4D97-AF65-F5344CB8AC3E}">
        <p14:creationId xmlns:p14="http://schemas.microsoft.com/office/powerpoint/2010/main" val="1039666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nodeType="clickEffect">
                                  <p:stCondLst>
                                    <p:cond delay="0"/>
                                  </p:stCondLst>
                                  <p:childTnLst>
                                    <p:animClr clrSpc="rgb" dir="cw">
                                      <p:cBhvr override="childStyle">
                                        <p:cTn id="14" dur="10" fill="hold"/>
                                        <p:tgtEl>
                                          <p:spTgt spid="3">
                                            <p:txEl>
                                              <p:pRg st="0" end="0"/>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Community Detection</a:t>
            </a:r>
            <a:endParaRPr lang="en-US"/>
          </a:p>
        </p:txBody>
      </p:sp>
      <p:sp>
        <p:nvSpPr>
          <p:cNvPr id="3" name="Content Placeholder 2"/>
          <p:cNvSpPr>
            <a:spLocks noGrp="1"/>
          </p:cNvSpPr>
          <p:nvPr>
            <p:ph idx="1"/>
          </p:nvPr>
        </p:nvSpPr>
        <p:spPr>
          <a:xfrm>
            <a:off x="1154954" y="2442135"/>
            <a:ext cx="5420119" cy="3416300"/>
          </a:xfrm>
        </p:spPr>
        <p:txBody>
          <a:bodyPr/>
          <a:lstStyle/>
          <a:p>
            <a:r>
              <a:rPr lang="en-US" smtClean="0"/>
              <a:t>Community:</a:t>
            </a:r>
          </a:p>
          <a:p>
            <a:pPr marL="457200" lvl="1" indent="0">
              <a:buNone/>
            </a:pPr>
            <a:r>
              <a:rPr lang="en-US" smtClean="0"/>
              <a:t>densely </a:t>
            </a:r>
            <a:r>
              <a:rPr lang="en-US"/>
              <a:t>connected </a:t>
            </a:r>
            <a:r>
              <a:rPr lang="en-US" smtClean="0"/>
              <a:t>internally, while sparsely connected in between  </a:t>
            </a:r>
            <a:endParaRPr lang="en-US"/>
          </a:p>
        </p:txBody>
      </p:sp>
      <p:grpSp>
        <p:nvGrpSpPr>
          <p:cNvPr id="46" name="Group 45"/>
          <p:cNvGrpSpPr/>
          <p:nvPr/>
        </p:nvGrpSpPr>
        <p:grpSpPr>
          <a:xfrm>
            <a:off x="7961250" y="3390822"/>
            <a:ext cx="3524050" cy="3311511"/>
            <a:chOff x="6620694" y="2676905"/>
            <a:chExt cx="4262458" cy="4005385"/>
          </a:xfrm>
        </p:grpSpPr>
        <p:sp>
          <p:nvSpPr>
            <p:cNvPr id="5" name="Oval 4"/>
            <p:cNvSpPr/>
            <p:nvPr/>
          </p:nvSpPr>
          <p:spPr>
            <a:xfrm>
              <a:off x="6620694" y="4918042"/>
              <a:ext cx="2961513" cy="1764248"/>
            </a:xfrm>
            <a:prstGeom prst="ellipse">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7984937" y="2676905"/>
              <a:ext cx="2898215" cy="2118026"/>
            </a:xfrm>
            <a:prstGeom prst="ellipse">
              <a:avLst/>
            </a:prstGeom>
            <a:solidFill>
              <a:schemeClr val="tx2">
                <a:lumMod val="40000"/>
                <a:lumOff val="60000"/>
                <a:alpha val="23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3200" smtClean="0">
                <a:solidFill>
                  <a:schemeClr val="tx2">
                    <a:lumMod val="75000"/>
                  </a:schemeClr>
                </a:solidFill>
              </a:endParaRPr>
            </a:p>
            <a:p>
              <a:pPr algn="r"/>
              <a:endParaRPr lang="en-US" sz="3200">
                <a:solidFill>
                  <a:schemeClr val="tx2">
                    <a:lumMod val="75000"/>
                  </a:schemeClr>
                </a:solidFill>
              </a:endParaRPr>
            </a:p>
            <a:p>
              <a:pPr algn="r"/>
              <a:r>
                <a:rPr lang="en-US" sz="3200" smtClean="0">
                  <a:solidFill>
                    <a:schemeClr val="tx2">
                      <a:lumMod val="75000"/>
                    </a:schemeClr>
                  </a:solidFill>
                </a:rPr>
                <a:t>  1</a:t>
              </a:r>
              <a:endParaRPr lang="en-US" sz="3200">
                <a:solidFill>
                  <a:schemeClr val="tx2">
                    <a:lumMod val="75000"/>
                  </a:schemeClr>
                </a:solidFill>
              </a:endParaRPr>
            </a:p>
          </p:txBody>
        </p:sp>
        <p:sp>
          <p:nvSpPr>
            <p:cNvPr id="7" name="Oval 6"/>
            <p:cNvSpPr/>
            <p:nvPr/>
          </p:nvSpPr>
          <p:spPr>
            <a:xfrm>
              <a:off x="7126230" y="5444325"/>
              <a:ext cx="430306" cy="430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886297" y="6053063"/>
              <a:ext cx="430306" cy="430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8714499" y="5664295"/>
              <a:ext cx="430306" cy="430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8047271" y="5110877"/>
              <a:ext cx="430306" cy="430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8463728" y="3882559"/>
              <a:ext cx="430306" cy="430306"/>
            </a:xfrm>
            <a:prstGeom prst="ellipse">
              <a:avLst/>
            </a:prstGeom>
            <a:solidFill>
              <a:schemeClr val="tx2">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8692730" y="3027328"/>
              <a:ext cx="430306" cy="430306"/>
            </a:xfrm>
            <a:prstGeom prst="ellipse">
              <a:avLst/>
            </a:prstGeom>
            <a:solidFill>
              <a:schemeClr val="tx2">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9561262" y="4194954"/>
              <a:ext cx="430306" cy="430306"/>
            </a:xfrm>
            <a:prstGeom prst="ellipse">
              <a:avLst/>
            </a:prstGeom>
            <a:solidFill>
              <a:schemeClr val="tx2">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0025438" y="3313895"/>
              <a:ext cx="430306" cy="430306"/>
            </a:xfrm>
            <a:prstGeom prst="ellipse">
              <a:avLst/>
            </a:prstGeom>
            <a:solidFill>
              <a:schemeClr val="tx2">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a:stCxn id="13" idx="4"/>
              <a:endCxn id="11" idx="0"/>
            </p:cNvCxnSpPr>
            <p:nvPr/>
          </p:nvCxnSpPr>
          <p:spPr>
            <a:xfrm flipH="1">
              <a:off x="8678881" y="3457634"/>
              <a:ext cx="229002" cy="424925"/>
            </a:xfrm>
            <a:prstGeom prst="straightConnector1">
              <a:avLst/>
            </a:prstGeom>
            <a:ln w="19050">
              <a:solidFill>
                <a:schemeClr val="tx1"/>
              </a:solidFill>
              <a:tailEnd type="stealth" w="lg" len="lg"/>
            </a:ln>
          </p:spPr>
          <p:style>
            <a:lnRef idx="2">
              <a:schemeClr val="dk1"/>
            </a:lnRef>
            <a:fillRef idx="0">
              <a:schemeClr val="dk1"/>
            </a:fillRef>
            <a:effectRef idx="1">
              <a:schemeClr val="dk1"/>
            </a:effectRef>
            <a:fontRef idx="minor">
              <a:schemeClr val="tx1"/>
            </a:fontRef>
          </p:style>
        </p:cxnSp>
        <p:cxnSp>
          <p:nvCxnSpPr>
            <p:cNvPr id="16" name="Straight Arrow Connector 15"/>
            <p:cNvCxnSpPr>
              <a:stCxn id="15" idx="3"/>
              <a:endCxn id="14" idx="7"/>
            </p:cNvCxnSpPr>
            <p:nvPr/>
          </p:nvCxnSpPr>
          <p:spPr>
            <a:xfrm flipH="1">
              <a:off x="9928551" y="3681184"/>
              <a:ext cx="159904" cy="576787"/>
            </a:xfrm>
            <a:prstGeom prst="straightConnector1">
              <a:avLst/>
            </a:prstGeom>
            <a:ln w="19050">
              <a:solidFill>
                <a:schemeClr val="tx1"/>
              </a:solidFill>
              <a:tailEnd type="stealth" w="lg" len="lg"/>
            </a:ln>
          </p:spPr>
          <p:style>
            <a:lnRef idx="2">
              <a:schemeClr val="dk1"/>
            </a:lnRef>
            <a:fillRef idx="0">
              <a:schemeClr val="dk1"/>
            </a:fillRef>
            <a:effectRef idx="1">
              <a:schemeClr val="dk1"/>
            </a:effectRef>
            <a:fontRef idx="minor">
              <a:schemeClr val="tx1"/>
            </a:fontRef>
          </p:style>
        </p:cxnSp>
        <p:cxnSp>
          <p:nvCxnSpPr>
            <p:cNvPr id="17" name="Straight Arrow Connector 16"/>
            <p:cNvCxnSpPr>
              <a:stCxn id="11" idx="5"/>
              <a:endCxn id="14" idx="2"/>
            </p:cNvCxnSpPr>
            <p:nvPr/>
          </p:nvCxnSpPr>
          <p:spPr>
            <a:xfrm>
              <a:off x="8831017" y="4249848"/>
              <a:ext cx="730245" cy="160259"/>
            </a:xfrm>
            <a:prstGeom prst="straightConnector1">
              <a:avLst/>
            </a:prstGeom>
            <a:ln w="19050">
              <a:solidFill>
                <a:schemeClr val="tx1"/>
              </a:solidFill>
              <a:tailEnd type="stealth" w="lg" len="lg"/>
            </a:ln>
          </p:spPr>
          <p:style>
            <a:lnRef idx="2">
              <a:schemeClr val="dk1"/>
            </a:lnRef>
            <a:fillRef idx="0">
              <a:schemeClr val="dk1"/>
            </a:fillRef>
            <a:effectRef idx="1">
              <a:schemeClr val="dk1"/>
            </a:effectRef>
            <a:fontRef idx="minor">
              <a:schemeClr val="tx1"/>
            </a:fontRef>
          </p:style>
        </p:cxnSp>
        <p:cxnSp>
          <p:nvCxnSpPr>
            <p:cNvPr id="18" name="Straight Arrow Connector 17"/>
            <p:cNvCxnSpPr>
              <a:stCxn id="11" idx="4"/>
              <a:endCxn id="10" idx="0"/>
            </p:cNvCxnSpPr>
            <p:nvPr/>
          </p:nvCxnSpPr>
          <p:spPr>
            <a:xfrm flipH="1">
              <a:off x="8262424" y="4312865"/>
              <a:ext cx="416457" cy="798012"/>
            </a:xfrm>
            <a:prstGeom prst="straightConnector1">
              <a:avLst/>
            </a:prstGeom>
            <a:ln w="19050">
              <a:solidFill>
                <a:schemeClr val="tx1"/>
              </a:solidFill>
              <a:tailEnd type="stealth" w="lg" len="lg"/>
            </a:ln>
          </p:spPr>
          <p:style>
            <a:lnRef idx="2">
              <a:schemeClr val="dk1"/>
            </a:lnRef>
            <a:fillRef idx="0">
              <a:schemeClr val="dk1"/>
            </a:fillRef>
            <a:effectRef idx="1">
              <a:schemeClr val="dk1"/>
            </a:effectRef>
            <a:fontRef idx="minor">
              <a:schemeClr val="tx1"/>
            </a:fontRef>
          </p:style>
        </p:cxnSp>
        <p:cxnSp>
          <p:nvCxnSpPr>
            <p:cNvPr id="19" name="Straight Arrow Connector 18"/>
            <p:cNvCxnSpPr>
              <a:endCxn id="8" idx="0"/>
            </p:cNvCxnSpPr>
            <p:nvPr/>
          </p:nvCxnSpPr>
          <p:spPr>
            <a:xfrm flipH="1">
              <a:off x="8101450" y="5541183"/>
              <a:ext cx="126733" cy="511880"/>
            </a:xfrm>
            <a:prstGeom prst="straightConnector1">
              <a:avLst/>
            </a:prstGeom>
            <a:ln>
              <a:tailEnd type="stealth" w="lg" len="lg"/>
            </a:ln>
          </p:spPr>
          <p:style>
            <a:lnRef idx="2">
              <a:schemeClr val="dk1"/>
            </a:lnRef>
            <a:fillRef idx="0">
              <a:schemeClr val="dk1"/>
            </a:fillRef>
            <a:effectRef idx="1">
              <a:schemeClr val="dk1"/>
            </a:effectRef>
            <a:fontRef idx="minor">
              <a:schemeClr val="tx1"/>
            </a:fontRef>
          </p:style>
        </p:cxnSp>
        <p:cxnSp>
          <p:nvCxnSpPr>
            <p:cNvPr id="20" name="Straight Arrow Connector 19"/>
            <p:cNvCxnSpPr>
              <a:stCxn id="10" idx="2"/>
              <a:endCxn id="7" idx="6"/>
            </p:cNvCxnSpPr>
            <p:nvPr/>
          </p:nvCxnSpPr>
          <p:spPr>
            <a:xfrm flipH="1">
              <a:off x="7556536" y="5326030"/>
              <a:ext cx="490735" cy="333448"/>
            </a:xfrm>
            <a:prstGeom prst="straightConnector1">
              <a:avLst/>
            </a:prstGeom>
            <a:ln>
              <a:tailEnd type="stealth" w="lg" len="lg"/>
            </a:ln>
          </p:spPr>
          <p:style>
            <a:lnRef idx="2">
              <a:schemeClr val="dk1"/>
            </a:lnRef>
            <a:fillRef idx="0">
              <a:schemeClr val="dk1"/>
            </a:fillRef>
            <a:effectRef idx="1">
              <a:schemeClr val="dk1"/>
            </a:effectRef>
            <a:fontRef idx="minor">
              <a:schemeClr val="tx1"/>
            </a:fontRef>
          </p:style>
        </p:cxnSp>
        <p:cxnSp>
          <p:nvCxnSpPr>
            <p:cNvPr id="21" name="Straight Arrow Connector 20"/>
            <p:cNvCxnSpPr>
              <a:stCxn id="13" idx="6"/>
              <a:endCxn id="15" idx="2"/>
            </p:cNvCxnSpPr>
            <p:nvPr/>
          </p:nvCxnSpPr>
          <p:spPr>
            <a:xfrm>
              <a:off x="9123036" y="3242481"/>
              <a:ext cx="902402" cy="286567"/>
            </a:xfrm>
            <a:prstGeom prst="straightConnector1">
              <a:avLst/>
            </a:prstGeom>
            <a:ln w="19050">
              <a:solidFill>
                <a:schemeClr val="tx1"/>
              </a:solidFill>
              <a:tailEnd type="stealth" w="lg" len="lg"/>
            </a:ln>
          </p:spPr>
          <p:style>
            <a:lnRef idx="2">
              <a:schemeClr val="dk1"/>
            </a:lnRef>
            <a:fillRef idx="0">
              <a:schemeClr val="dk1"/>
            </a:fillRef>
            <a:effectRef idx="1">
              <a:schemeClr val="dk1"/>
            </a:effectRef>
            <a:fontRef idx="minor">
              <a:schemeClr val="tx1"/>
            </a:fontRef>
          </p:style>
        </p:cxnSp>
        <p:cxnSp>
          <p:nvCxnSpPr>
            <p:cNvPr id="22" name="Straight Arrow Connector 21"/>
            <p:cNvCxnSpPr>
              <a:stCxn id="10" idx="6"/>
              <a:endCxn id="9" idx="0"/>
            </p:cNvCxnSpPr>
            <p:nvPr/>
          </p:nvCxnSpPr>
          <p:spPr>
            <a:xfrm>
              <a:off x="8477577" y="5326030"/>
              <a:ext cx="452075" cy="338265"/>
            </a:xfrm>
            <a:prstGeom prst="straightConnector1">
              <a:avLst/>
            </a:prstGeom>
            <a:ln>
              <a:tailEnd type="stealth" w="lg" len="lg"/>
            </a:ln>
          </p:spPr>
          <p:style>
            <a:lnRef idx="2">
              <a:schemeClr val="dk1"/>
            </a:lnRef>
            <a:fillRef idx="0">
              <a:schemeClr val="dk1"/>
            </a:fillRef>
            <a:effectRef idx="1">
              <a:schemeClr val="dk1"/>
            </a:effectRef>
            <a:fontRef idx="minor">
              <a:schemeClr val="tx1"/>
            </a:fontRef>
          </p:style>
        </p:cxnSp>
        <p:cxnSp>
          <p:nvCxnSpPr>
            <p:cNvPr id="23" name="Straight Arrow Connector 22"/>
            <p:cNvCxnSpPr>
              <a:stCxn id="14" idx="3"/>
              <a:endCxn id="9" idx="7"/>
            </p:cNvCxnSpPr>
            <p:nvPr/>
          </p:nvCxnSpPr>
          <p:spPr>
            <a:xfrm flipH="1">
              <a:off x="9081788" y="4562243"/>
              <a:ext cx="542491" cy="1165069"/>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027763" y="5963545"/>
              <a:ext cx="372218" cy="523220"/>
            </a:xfrm>
            <a:prstGeom prst="rect">
              <a:avLst/>
            </a:prstGeom>
            <a:noFill/>
          </p:spPr>
          <p:txBody>
            <a:bodyPr wrap="none" rtlCol="0">
              <a:spAutoFit/>
            </a:bodyPr>
            <a:lstStyle/>
            <a:p>
              <a:r>
                <a:rPr lang="en-US" sz="2800" smtClean="0">
                  <a:solidFill>
                    <a:schemeClr val="accent1">
                      <a:lumMod val="75000"/>
                    </a:schemeClr>
                  </a:solidFill>
                </a:rPr>
                <a:t>2</a:t>
              </a:r>
              <a:endParaRPr lang="en-US" sz="2800">
                <a:solidFill>
                  <a:schemeClr val="accent1">
                    <a:lumMod val="75000"/>
                  </a:schemeClr>
                </a:solidFill>
              </a:endParaRPr>
            </a:p>
          </p:txBody>
        </p:sp>
      </p:grpSp>
      <p:grpSp>
        <p:nvGrpSpPr>
          <p:cNvPr id="45" name="Group 44"/>
          <p:cNvGrpSpPr/>
          <p:nvPr/>
        </p:nvGrpSpPr>
        <p:grpSpPr>
          <a:xfrm>
            <a:off x="4943059" y="3390822"/>
            <a:ext cx="2867153" cy="2976110"/>
            <a:chOff x="3113460" y="3199708"/>
            <a:chExt cx="3329514" cy="3456041"/>
          </a:xfrm>
        </p:grpSpPr>
        <p:sp>
          <p:nvSpPr>
            <p:cNvPr id="27" name="Oval 26"/>
            <p:cNvSpPr/>
            <p:nvPr/>
          </p:nvSpPr>
          <p:spPr>
            <a:xfrm>
              <a:off x="3113460" y="5616705"/>
              <a:ext cx="430306" cy="43030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3873527" y="6225443"/>
              <a:ext cx="430306" cy="43030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4701729" y="5836675"/>
              <a:ext cx="430306" cy="43030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4034501" y="5283257"/>
              <a:ext cx="430306" cy="43030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4450958" y="4054939"/>
              <a:ext cx="430306" cy="43030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4679960" y="3199708"/>
              <a:ext cx="430306" cy="43030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5548492" y="4367334"/>
              <a:ext cx="430306" cy="43030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6012668" y="3486275"/>
              <a:ext cx="430306" cy="43030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p:cNvCxnSpPr>
              <a:stCxn id="33" idx="4"/>
              <a:endCxn id="31" idx="0"/>
            </p:cNvCxnSpPr>
            <p:nvPr/>
          </p:nvCxnSpPr>
          <p:spPr>
            <a:xfrm flipH="1">
              <a:off x="4666111" y="3630014"/>
              <a:ext cx="229002" cy="424925"/>
            </a:xfrm>
            <a:prstGeom prst="straightConnector1">
              <a:avLst/>
            </a:prstGeom>
            <a:ln w="19050">
              <a:solidFill>
                <a:schemeClr val="tx1"/>
              </a:solidFill>
              <a:tailEnd type="stealth" w="lg" len="lg"/>
            </a:ln>
          </p:spPr>
          <p:style>
            <a:lnRef idx="2">
              <a:schemeClr val="dk1"/>
            </a:lnRef>
            <a:fillRef idx="0">
              <a:schemeClr val="dk1"/>
            </a:fillRef>
            <a:effectRef idx="1">
              <a:schemeClr val="dk1"/>
            </a:effectRef>
            <a:fontRef idx="minor">
              <a:schemeClr val="tx1"/>
            </a:fontRef>
          </p:style>
        </p:cxnSp>
        <p:cxnSp>
          <p:nvCxnSpPr>
            <p:cNvPr id="36" name="Straight Arrow Connector 35"/>
            <p:cNvCxnSpPr>
              <a:stCxn id="35" idx="3"/>
              <a:endCxn id="34" idx="7"/>
            </p:cNvCxnSpPr>
            <p:nvPr/>
          </p:nvCxnSpPr>
          <p:spPr>
            <a:xfrm flipH="1">
              <a:off x="5915781" y="3853564"/>
              <a:ext cx="159904" cy="576787"/>
            </a:xfrm>
            <a:prstGeom prst="straightConnector1">
              <a:avLst/>
            </a:prstGeom>
            <a:ln w="19050">
              <a:solidFill>
                <a:schemeClr val="tx1"/>
              </a:solidFill>
              <a:tailEnd type="stealth" w="lg" len="lg"/>
            </a:ln>
          </p:spPr>
          <p:style>
            <a:lnRef idx="2">
              <a:schemeClr val="dk1"/>
            </a:lnRef>
            <a:fillRef idx="0">
              <a:schemeClr val="dk1"/>
            </a:fillRef>
            <a:effectRef idx="1">
              <a:schemeClr val="dk1"/>
            </a:effectRef>
            <a:fontRef idx="minor">
              <a:schemeClr val="tx1"/>
            </a:fontRef>
          </p:style>
        </p:cxnSp>
        <p:cxnSp>
          <p:nvCxnSpPr>
            <p:cNvPr id="37" name="Straight Arrow Connector 36"/>
            <p:cNvCxnSpPr>
              <a:stCxn id="31" idx="5"/>
              <a:endCxn id="34" idx="2"/>
            </p:cNvCxnSpPr>
            <p:nvPr/>
          </p:nvCxnSpPr>
          <p:spPr>
            <a:xfrm>
              <a:off x="4818247" y="4422228"/>
              <a:ext cx="730245" cy="160259"/>
            </a:xfrm>
            <a:prstGeom prst="straightConnector1">
              <a:avLst/>
            </a:prstGeom>
            <a:ln w="19050">
              <a:solidFill>
                <a:schemeClr val="tx1"/>
              </a:solidFill>
              <a:tailEnd type="stealth" w="lg" len="lg"/>
            </a:ln>
          </p:spPr>
          <p:style>
            <a:lnRef idx="2">
              <a:schemeClr val="dk1"/>
            </a:lnRef>
            <a:fillRef idx="0">
              <a:schemeClr val="dk1"/>
            </a:fillRef>
            <a:effectRef idx="1">
              <a:schemeClr val="dk1"/>
            </a:effectRef>
            <a:fontRef idx="minor">
              <a:schemeClr val="tx1"/>
            </a:fontRef>
          </p:style>
        </p:cxnSp>
        <p:cxnSp>
          <p:nvCxnSpPr>
            <p:cNvPr id="38" name="Straight Arrow Connector 37"/>
            <p:cNvCxnSpPr>
              <a:stCxn id="31" idx="4"/>
              <a:endCxn id="30" idx="0"/>
            </p:cNvCxnSpPr>
            <p:nvPr/>
          </p:nvCxnSpPr>
          <p:spPr>
            <a:xfrm flipH="1">
              <a:off x="4249654" y="4485245"/>
              <a:ext cx="416457" cy="798012"/>
            </a:xfrm>
            <a:prstGeom prst="straightConnector1">
              <a:avLst/>
            </a:prstGeom>
            <a:ln w="19050">
              <a:solidFill>
                <a:schemeClr val="tx1"/>
              </a:solidFill>
              <a:tailEnd type="stealth" w="lg" len="lg"/>
            </a:ln>
          </p:spPr>
          <p:style>
            <a:lnRef idx="2">
              <a:schemeClr val="dk1"/>
            </a:lnRef>
            <a:fillRef idx="0">
              <a:schemeClr val="dk1"/>
            </a:fillRef>
            <a:effectRef idx="1">
              <a:schemeClr val="dk1"/>
            </a:effectRef>
            <a:fontRef idx="minor">
              <a:schemeClr val="tx1"/>
            </a:fontRef>
          </p:style>
        </p:cxnSp>
        <p:cxnSp>
          <p:nvCxnSpPr>
            <p:cNvPr id="39" name="Straight Arrow Connector 38"/>
            <p:cNvCxnSpPr>
              <a:endCxn id="28" idx="0"/>
            </p:cNvCxnSpPr>
            <p:nvPr/>
          </p:nvCxnSpPr>
          <p:spPr>
            <a:xfrm flipH="1">
              <a:off x="4088680" y="5713563"/>
              <a:ext cx="126733" cy="511880"/>
            </a:xfrm>
            <a:prstGeom prst="straightConnector1">
              <a:avLst/>
            </a:prstGeom>
            <a:ln>
              <a:tailEnd type="stealth" w="lg" len="lg"/>
            </a:ln>
          </p:spPr>
          <p:style>
            <a:lnRef idx="2">
              <a:schemeClr val="dk1"/>
            </a:lnRef>
            <a:fillRef idx="0">
              <a:schemeClr val="dk1"/>
            </a:fillRef>
            <a:effectRef idx="1">
              <a:schemeClr val="dk1"/>
            </a:effectRef>
            <a:fontRef idx="minor">
              <a:schemeClr val="tx1"/>
            </a:fontRef>
          </p:style>
        </p:cxnSp>
        <p:cxnSp>
          <p:nvCxnSpPr>
            <p:cNvPr id="40" name="Straight Arrow Connector 39"/>
            <p:cNvCxnSpPr>
              <a:stCxn id="30" idx="2"/>
              <a:endCxn id="27" idx="6"/>
            </p:cNvCxnSpPr>
            <p:nvPr/>
          </p:nvCxnSpPr>
          <p:spPr>
            <a:xfrm flipH="1">
              <a:off x="3543766" y="5498410"/>
              <a:ext cx="490735" cy="333448"/>
            </a:xfrm>
            <a:prstGeom prst="straightConnector1">
              <a:avLst/>
            </a:prstGeom>
            <a:ln>
              <a:tailEnd type="stealth" w="lg" len="lg"/>
            </a:ln>
          </p:spPr>
          <p:style>
            <a:lnRef idx="2">
              <a:schemeClr val="dk1"/>
            </a:lnRef>
            <a:fillRef idx="0">
              <a:schemeClr val="dk1"/>
            </a:fillRef>
            <a:effectRef idx="1">
              <a:schemeClr val="dk1"/>
            </a:effectRef>
            <a:fontRef idx="minor">
              <a:schemeClr val="tx1"/>
            </a:fontRef>
          </p:style>
        </p:cxnSp>
        <p:cxnSp>
          <p:nvCxnSpPr>
            <p:cNvPr id="41" name="Straight Arrow Connector 40"/>
            <p:cNvCxnSpPr>
              <a:stCxn id="33" idx="6"/>
              <a:endCxn id="35" idx="2"/>
            </p:cNvCxnSpPr>
            <p:nvPr/>
          </p:nvCxnSpPr>
          <p:spPr>
            <a:xfrm>
              <a:off x="5110266" y="3414861"/>
              <a:ext cx="902402" cy="286567"/>
            </a:xfrm>
            <a:prstGeom prst="straightConnector1">
              <a:avLst/>
            </a:prstGeom>
            <a:ln w="19050">
              <a:solidFill>
                <a:schemeClr val="tx1"/>
              </a:solidFill>
              <a:tailEnd type="stealth" w="lg" len="lg"/>
            </a:ln>
          </p:spPr>
          <p:style>
            <a:lnRef idx="2">
              <a:schemeClr val="dk1"/>
            </a:lnRef>
            <a:fillRef idx="0">
              <a:schemeClr val="dk1"/>
            </a:fillRef>
            <a:effectRef idx="1">
              <a:schemeClr val="dk1"/>
            </a:effectRef>
            <a:fontRef idx="minor">
              <a:schemeClr val="tx1"/>
            </a:fontRef>
          </p:style>
        </p:cxnSp>
        <p:cxnSp>
          <p:nvCxnSpPr>
            <p:cNvPr id="42" name="Straight Arrow Connector 41"/>
            <p:cNvCxnSpPr>
              <a:stCxn id="30" idx="6"/>
              <a:endCxn id="29" idx="0"/>
            </p:cNvCxnSpPr>
            <p:nvPr/>
          </p:nvCxnSpPr>
          <p:spPr>
            <a:xfrm>
              <a:off x="4464807" y="5498410"/>
              <a:ext cx="452075" cy="338265"/>
            </a:xfrm>
            <a:prstGeom prst="straightConnector1">
              <a:avLst/>
            </a:prstGeom>
            <a:ln>
              <a:tailEnd type="stealth" w="lg" len="lg"/>
            </a:ln>
          </p:spPr>
          <p:style>
            <a:lnRef idx="2">
              <a:schemeClr val="dk1"/>
            </a:lnRef>
            <a:fillRef idx="0">
              <a:schemeClr val="dk1"/>
            </a:fillRef>
            <a:effectRef idx="1">
              <a:schemeClr val="dk1"/>
            </a:effectRef>
            <a:fontRef idx="minor">
              <a:schemeClr val="tx1"/>
            </a:fontRef>
          </p:style>
        </p:cxnSp>
        <p:cxnSp>
          <p:nvCxnSpPr>
            <p:cNvPr id="43" name="Straight Arrow Connector 42"/>
            <p:cNvCxnSpPr>
              <a:stCxn id="34" idx="3"/>
              <a:endCxn id="29" idx="7"/>
            </p:cNvCxnSpPr>
            <p:nvPr/>
          </p:nvCxnSpPr>
          <p:spPr>
            <a:xfrm flipH="1">
              <a:off x="5069018" y="4734623"/>
              <a:ext cx="542491" cy="1165069"/>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016927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val 45"/>
          <p:cNvSpPr/>
          <p:nvPr/>
        </p:nvSpPr>
        <p:spPr>
          <a:xfrm>
            <a:off x="6620694" y="4918042"/>
            <a:ext cx="2961513" cy="1764248"/>
          </a:xfrm>
          <a:prstGeom prst="ellipse">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7984937" y="2676905"/>
            <a:ext cx="2898215" cy="2118026"/>
          </a:xfrm>
          <a:prstGeom prst="ellipse">
            <a:avLst/>
          </a:prstGeom>
          <a:solidFill>
            <a:schemeClr val="tx2">
              <a:lumMod val="40000"/>
              <a:lumOff val="60000"/>
              <a:alpha val="23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3200" dirty="0" smtClean="0">
              <a:solidFill>
                <a:schemeClr val="tx2">
                  <a:lumMod val="75000"/>
                </a:schemeClr>
              </a:solidFill>
            </a:endParaRPr>
          </a:p>
          <a:p>
            <a:pPr algn="r"/>
            <a:endParaRPr lang="en-US" sz="3200" dirty="0">
              <a:solidFill>
                <a:schemeClr val="tx2">
                  <a:lumMod val="75000"/>
                </a:schemeClr>
              </a:solidFill>
            </a:endParaRPr>
          </a:p>
          <a:p>
            <a:pPr algn="r"/>
            <a:r>
              <a:rPr lang="en-US" sz="3200" dirty="0" smtClean="0">
                <a:solidFill>
                  <a:schemeClr val="tx2">
                    <a:lumMod val="75000"/>
                  </a:schemeClr>
                </a:solidFill>
              </a:rPr>
              <a:t>  1</a:t>
            </a:r>
            <a:endParaRPr lang="en-US" sz="3200" dirty="0">
              <a:solidFill>
                <a:schemeClr val="tx2">
                  <a:lumMod val="75000"/>
                </a:schemeClr>
              </a:solidFill>
            </a:endParaRPr>
          </a:p>
        </p:txBody>
      </p:sp>
      <p:sp>
        <p:nvSpPr>
          <p:cNvPr id="2" name="Title 1"/>
          <p:cNvSpPr>
            <a:spLocks noGrp="1"/>
          </p:cNvSpPr>
          <p:nvPr>
            <p:ph type="title"/>
          </p:nvPr>
        </p:nvSpPr>
        <p:spPr/>
        <p:txBody>
          <a:bodyPr/>
          <a:lstStyle/>
          <a:p>
            <a:r>
              <a:rPr lang="en-US" dirty="0" smtClean="0"/>
              <a:t>Evaluation of Clustering: Modularity</a:t>
            </a:r>
            <a:endParaRPr lang="en-US" dirty="0"/>
          </a:p>
        </p:txBody>
      </p:sp>
      <p:sp>
        <p:nvSpPr>
          <p:cNvPr id="3" name="Content Placeholder 2"/>
          <p:cNvSpPr>
            <a:spLocks noGrp="1"/>
          </p:cNvSpPr>
          <p:nvPr>
            <p:ph idx="1"/>
          </p:nvPr>
        </p:nvSpPr>
        <p:spPr>
          <a:xfrm>
            <a:off x="853118" y="2405086"/>
            <a:ext cx="6635375" cy="3091836"/>
          </a:xfrm>
        </p:spPr>
        <p:txBody>
          <a:bodyPr/>
          <a:lstStyle/>
          <a:p>
            <a:r>
              <a:rPr lang="en-US" dirty="0" smtClean="0"/>
              <a:t>n nodes, m edges, c clusters</a:t>
            </a:r>
          </a:p>
          <a:p>
            <a:pPr lvl="1"/>
            <a:endParaRPr lang="en-US" dirty="0"/>
          </a:p>
          <a:p>
            <a:pPr lvl="1"/>
            <a:endParaRPr lang="en-US" dirty="0"/>
          </a:p>
        </p:txBody>
      </p:sp>
      <p:sp>
        <p:nvSpPr>
          <p:cNvPr id="4" name="Oval 3"/>
          <p:cNvSpPr/>
          <p:nvPr/>
        </p:nvSpPr>
        <p:spPr>
          <a:xfrm>
            <a:off x="7126230" y="5444325"/>
            <a:ext cx="430306" cy="430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p:cNvSpPr/>
          <p:nvPr/>
        </p:nvSpPr>
        <p:spPr>
          <a:xfrm>
            <a:off x="7886297" y="6053063"/>
            <a:ext cx="430306" cy="430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8714499" y="5664295"/>
            <a:ext cx="430306" cy="430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8047271" y="5110877"/>
            <a:ext cx="430306" cy="430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8463728" y="3882559"/>
            <a:ext cx="430306" cy="430306"/>
          </a:xfrm>
          <a:prstGeom prst="ellipse">
            <a:avLst/>
          </a:prstGeom>
          <a:solidFill>
            <a:schemeClr val="tx2">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8692730" y="3027328"/>
            <a:ext cx="430306" cy="430306"/>
          </a:xfrm>
          <a:prstGeom prst="ellipse">
            <a:avLst/>
          </a:prstGeom>
          <a:solidFill>
            <a:schemeClr val="tx2">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p:nvSpPr>
        <p:spPr>
          <a:xfrm>
            <a:off x="9561262" y="4194954"/>
            <a:ext cx="430306" cy="430306"/>
          </a:xfrm>
          <a:prstGeom prst="ellipse">
            <a:avLst/>
          </a:prstGeom>
          <a:solidFill>
            <a:schemeClr val="tx2">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p:cNvSpPr/>
          <p:nvPr/>
        </p:nvSpPr>
        <p:spPr>
          <a:xfrm>
            <a:off x="10025438" y="3313895"/>
            <a:ext cx="430306" cy="430306"/>
          </a:xfrm>
          <a:prstGeom prst="ellipse">
            <a:avLst/>
          </a:prstGeom>
          <a:solidFill>
            <a:schemeClr val="tx2">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Arrow Connector 13"/>
          <p:cNvCxnSpPr>
            <a:stCxn id="10" idx="4"/>
            <a:endCxn id="8" idx="0"/>
          </p:cNvCxnSpPr>
          <p:nvPr/>
        </p:nvCxnSpPr>
        <p:spPr>
          <a:xfrm flipH="1">
            <a:off x="8678881" y="3457634"/>
            <a:ext cx="229002" cy="424925"/>
          </a:xfrm>
          <a:prstGeom prst="straightConnector1">
            <a:avLst/>
          </a:prstGeom>
          <a:ln w="19050">
            <a:solidFill>
              <a:schemeClr val="tx1"/>
            </a:solidFill>
            <a:tailEnd type="stealth" w="lg" len="lg"/>
          </a:ln>
        </p:spPr>
        <p:style>
          <a:lnRef idx="2">
            <a:schemeClr val="dk1"/>
          </a:lnRef>
          <a:fillRef idx="0">
            <a:schemeClr val="dk1"/>
          </a:fillRef>
          <a:effectRef idx="1">
            <a:schemeClr val="dk1"/>
          </a:effectRef>
          <a:fontRef idx="minor">
            <a:schemeClr val="tx1"/>
          </a:fontRef>
        </p:style>
      </p:cxnSp>
      <p:cxnSp>
        <p:nvCxnSpPr>
          <p:cNvPr id="16" name="Straight Arrow Connector 15"/>
          <p:cNvCxnSpPr>
            <a:stCxn id="12" idx="3"/>
            <a:endCxn id="11" idx="7"/>
          </p:cNvCxnSpPr>
          <p:nvPr/>
        </p:nvCxnSpPr>
        <p:spPr>
          <a:xfrm flipH="1">
            <a:off x="9928551" y="3681184"/>
            <a:ext cx="159904" cy="576787"/>
          </a:xfrm>
          <a:prstGeom prst="straightConnector1">
            <a:avLst/>
          </a:prstGeom>
          <a:ln w="19050">
            <a:solidFill>
              <a:schemeClr val="tx1"/>
            </a:solidFill>
            <a:tailEnd type="stealth" w="lg" len="lg"/>
          </a:ln>
        </p:spPr>
        <p:style>
          <a:lnRef idx="2">
            <a:schemeClr val="dk1"/>
          </a:lnRef>
          <a:fillRef idx="0">
            <a:schemeClr val="dk1"/>
          </a:fillRef>
          <a:effectRef idx="1">
            <a:schemeClr val="dk1"/>
          </a:effectRef>
          <a:fontRef idx="minor">
            <a:schemeClr val="tx1"/>
          </a:fontRef>
        </p:style>
      </p:cxnSp>
      <p:cxnSp>
        <p:nvCxnSpPr>
          <p:cNvPr id="18" name="Straight Arrow Connector 17"/>
          <p:cNvCxnSpPr>
            <a:stCxn id="8" idx="5"/>
            <a:endCxn id="11" idx="2"/>
          </p:cNvCxnSpPr>
          <p:nvPr/>
        </p:nvCxnSpPr>
        <p:spPr>
          <a:xfrm>
            <a:off x="8831017" y="4249848"/>
            <a:ext cx="730245" cy="160259"/>
          </a:xfrm>
          <a:prstGeom prst="straightConnector1">
            <a:avLst/>
          </a:prstGeom>
          <a:ln w="19050">
            <a:solidFill>
              <a:schemeClr val="tx1"/>
            </a:solidFill>
            <a:tailEnd type="stealth" w="lg" len="lg"/>
          </a:ln>
        </p:spPr>
        <p:style>
          <a:lnRef idx="2">
            <a:schemeClr val="dk1"/>
          </a:lnRef>
          <a:fillRef idx="0">
            <a:schemeClr val="dk1"/>
          </a:fillRef>
          <a:effectRef idx="1">
            <a:schemeClr val="dk1"/>
          </a:effectRef>
          <a:fontRef idx="minor">
            <a:schemeClr val="tx1"/>
          </a:fontRef>
        </p:style>
      </p:cxnSp>
      <p:cxnSp>
        <p:nvCxnSpPr>
          <p:cNvPr id="20" name="Straight Arrow Connector 19"/>
          <p:cNvCxnSpPr>
            <a:stCxn id="8" idx="4"/>
            <a:endCxn id="7" idx="0"/>
          </p:cNvCxnSpPr>
          <p:nvPr/>
        </p:nvCxnSpPr>
        <p:spPr>
          <a:xfrm flipH="1">
            <a:off x="8262424" y="4312865"/>
            <a:ext cx="416457" cy="798012"/>
          </a:xfrm>
          <a:prstGeom prst="straightConnector1">
            <a:avLst/>
          </a:prstGeom>
          <a:ln w="19050">
            <a:solidFill>
              <a:schemeClr val="tx1"/>
            </a:solidFill>
            <a:tailEnd type="stealth" w="lg" len="lg"/>
          </a:ln>
        </p:spPr>
        <p:style>
          <a:lnRef idx="2">
            <a:schemeClr val="dk1"/>
          </a:lnRef>
          <a:fillRef idx="0">
            <a:schemeClr val="dk1"/>
          </a:fillRef>
          <a:effectRef idx="1">
            <a:schemeClr val="dk1"/>
          </a:effectRef>
          <a:fontRef idx="minor">
            <a:schemeClr val="tx1"/>
          </a:fontRef>
        </p:style>
      </p:cxnSp>
      <p:cxnSp>
        <p:nvCxnSpPr>
          <p:cNvPr id="21" name="Straight Arrow Connector 20"/>
          <p:cNvCxnSpPr>
            <a:endCxn id="5" idx="0"/>
          </p:cNvCxnSpPr>
          <p:nvPr/>
        </p:nvCxnSpPr>
        <p:spPr>
          <a:xfrm flipH="1">
            <a:off x="8101450" y="5541183"/>
            <a:ext cx="126733" cy="511880"/>
          </a:xfrm>
          <a:prstGeom prst="straightConnector1">
            <a:avLst/>
          </a:prstGeom>
          <a:ln>
            <a:tailEnd type="stealth" w="lg" len="lg"/>
          </a:ln>
        </p:spPr>
        <p:style>
          <a:lnRef idx="2">
            <a:schemeClr val="dk1"/>
          </a:lnRef>
          <a:fillRef idx="0">
            <a:schemeClr val="dk1"/>
          </a:fillRef>
          <a:effectRef idx="1">
            <a:schemeClr val="dk1"/>
          </a:effectRef>
          <a:fontRef idx="minor">
            <a:schemeClr val="tx1"/>
          </a:fontRef>
        </p:style>
      </p:cxnSp>
      <p:cxnSp>
        <p:nvCxnSpPr>
          <p:cNvPr id="24" name="Straight Arrow Connector 23"/>
          <p:cNvCxnSpPr>
            <a:stCxn id="7" idx="2"/>
            <a:endCxn id="4" idx="6"/>
          </p:cNvCxnSpPr>
          <p:nvPr/>
        </p:nvCxnSpPr>
        <p:spPr>
          <a:xfrm flipH="1">
            <a:off x="7556536" y="5326030"/>
            <a:ext cx="490735" cy="333448"/>
          </a:xfrm>
          <a:prstGeom prst="straightConnector1">
            <a:avLst/>
          </a:prstGeom>
          <a:ln>
            <a:tailEnd type="stealth" w="lg" len="lg"/>
          </a:ln>
        </p:spPr>
        <p:style>
          <a:lnRef idx="2">
            <a:schemeClr val="dk1"/>
          </a:lnRef>
          <a:fillRef idx="0">
            <a:schemeClr val="dk1"/>
          </a:fillRef>
          <a:effectRef idx="1">
            <a:schemeClr val="dk1"/>
          </a:effectRef>
          <a:fontRef idx="minor">
            <a:schemeClr val="tx1"/>
          </a:fontRef>
        </p:style>
      </p:cxnSp>
      <p:cxnSp>
        <p:nvCxnSpPr>
          <p:cNvPr id="28" name="Straight Arrow Connector 27"/>
          <p:cNvCxnSpPr>
            <a:stCxn id="10" idx="6"/>
            <a:endCxn id="12" idx="2"/>
          </p:cNvCxnSpPr>
          <p:nvPr/>
        </p:nvCxnSpPr>
        <p:spPr>
          <a:xfrm>
            <a:off x="9123036" y="3242481"/>
            <a:ext cx="902402" cy="286567"/>
          </a:xfrm>
          <a:prstGeom prst="straightConnector1">
            <a:avLst/>
          </a:prstGeom>
          <a:ln w="19050">
            <a:solidFill>
              <a:schemeClr val="tx1"/>
            </a:solidFill>
            <a:tailEnd type="stealth" w="lg" len="lg"/>
          </a:ln>
        </p:spPr>
        <p:style>
          <a:lnRef idx="2">
            <a:schemeClr val="dk1"/>
          </a:lnRef>
          <a:fillRef idx="0">
            <a:schemeClr val="dk1"/>
          </a:fillRef>
          <a:effectRef idx="1">
            <a:schemeClr val="dk1"/>
          </a:effectRef>
          <a:fontRef idx="minor">
            <a:schemeClr val="tx1"/>
          </a:fontRef>
        </p:style>
      </p:cxnSp>
      <p:cxnSp>
        <p:nvCxnSpPr>
          <p:cNvPr id="30" name="Straight Arrow Connector 29"/>
          <p:cNvCxnSpPr>
            <a:stCxn id="7" idx="6"/>
            <a:endCxn id="6" idx="0"/>
          </p:cNvCxnSpPr>
          <p:nvPr/>
        </p:nvCxnSpPr>
        <p:spPr>
          <a:xfrm>
            <a:off x="8477577" y="5326030"/>
            <a:ext cx="452075" cy="338265"/>
          </a:xfrm>
          <a:prstGeom prst="straightConnector1">
            <a:avLst/>
          </a:prstGeom>
          <a:ln>
            <a:tailEnd type="stealth" w="lg" len="lg"/>
          </a:ln>
        </p:spPr>
        <p:style>
          <a:lnRef idx="2">
            <a:schemeClr val="dk1"/>
          </a:lnRef>
          <a:fillRef idx="0">
            <a:schemeClr val="dk1"/>
          </a:fillRef>
          <a:effectRef idx="1">
            <a:schemeClr val="dk1"/>
          </a:effectRef>
          <a:fontRef idx="minor">
            <a:schemeClr val="tx1"/>
          </a:fontRef>
        </p:style>
      </p:cxnSp>
      <p:cxnSp>
        <p:nvCxnSpPr>
          <p:cNvPr id="43" name="Straight Arrow Connector 42"/>
          <p:cNvCxnSpPr>
            <a:stCxn id="11" idx="3"/>
            <a:endCxn id="6" idx="7"/>
          </p:cNvCxnSpPr>
          <p:nvPr/>
        </p:nvCxnSpPr>
        <p:spPr>
          <a:xfrm flipH="1">
            <a:off x="9081788" y="4562243"/>
            <a:ext cx="542491" cy="1165069"/>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7027763" y="5963545"/>
            <a:ext cx="372218" cy="523220"/>
          </a:xfrm>
          <a:prstGeom prst="rect">
            <a:avLst/>
          </a:prstGeom>
          <a:noFill/>
        </p:spPr>
        <p:txBody>
          <a:bodyPr wrap="none" rtlCol="0">
            <a:spAutoFit/>
          </a:bodyPr>
          <a:lstStyle/>
          <a:p>
            <a:r>
              <a:rPr lang="en-US" sz="2800" dirty="0" smtClean="0">
                <a:solidFill>
                  <a:schemeClr val="accent1">
                    <a:lumMod val="75000"/>
                  </a:schemeClr>
                </a:solidFill>
              </a:rPr>
              <a:t>2</a:t>
            </a:r>
            <a:endParaRPr lang="en-US" sz="2800" dirty="0">
              <a:solidFill>
                <a:schemeClr val="accent1">
                  <a:lumMod val="75000"/>
                </a:schemeClr>
              </a:solidFill>
            </a:endParaRPr>
          </a:p>
        </p:txBody>
      </p:sp>
      <mc:AlternateContent xmlns:mc="http://schemas.openxmlformats.org/markup-compatibility/2006" xmlns:a14="http://schemas.microsoft.com/office/drawing/2010/main">
        <mc:Choice Requires="a14">
          <p:sp>
            <p:nvSpPr>
              <p:cNvPr id="17" name="TextBox 16"/>
              <p:cNvSpPr txBox="1"/>
              <p:nvPr/>
            </p:nvSpPr>
            <p:spPr>
              <a:xfrm>
                <a:off x="9434044" y="2253499"/>
                <a:ext cx="2645853" cy="369332"/>
              </a:xfrm>
              <a:prstGeom prst="rect">
                <a:avLst/>
              </a:prstGeom>
              <a:noFill/>
            </p:spPr>
            <p:txBody>
              <a:bodyPr wrap="none" lIns="0" tIns="0" rIns="0" bIns="0" rtlCol="0">
                <a:spAutoFit/>
              </a:bodyPr>
              <a:lstStyle/>
              <a:p>
                <a14:m>
                  <m:oMath xmlns:m="http://schemas.openxmlformats.org/officeDocument/2006/math">
                    <m:r>
                      <a:rPr lang="en-US" sz="2400" b="0" i="1" smtClean="0">
                        <a:latin typeface="Cambria Math" charset="0"/>
                      </a:rPr>
                      <m:t>𝑛</m:t>
                    </m:r>
                    <m:r>
                      <a:rPr lang="en-US" sz="2400" b="0" i="1" smtClean="0">
                        <a:latin typeface="Cambria Math" charset="0"/>
                      </a:rPr>
                      <m:t>=8</m:t>
                    </m:r>
                  </m:oMath>
                </a14:m>
                <a:r>
                  <a:rPr lang="en-US" sz="2400" dirty="0" smtClean="0"/>
                  <a:t>, </a:t>
                </a:r>
                <a14:m>
                  <m:oMath xmlns:m="http://schemas.openxmlformats.org/officeDocument/2006/math">
                    <m:r>
                      <a:rPr lang="en-US" sz="2400" b="0" i="1" smtClean="0">
                        <a:latin typeface="Cambria Math" charset="0"/>
                      </a:rPr>
                      <m:t>𝑚</m:t>
                    </m:r>
                    <m:r>
                      <a:rPr lang="en-US" sz="2400" b="0" i="1" smtClean="0">
                        <a:latin typeface="Cambria Math" charset="0"/>
                      </a:rPr>
                      <m:t>=9</m:t>
                    </m:r>
                  </m:oMath>
                </a14:m>
                <a:r>
                  <a:rPr lang="en-US" sz="2400" dirty="0" smtClean="0"/>
                  <a:t>, </a:t>
                </a:r>
                <a14:m>
                  <m:oMath xmlns:m="http://schemas.openxmlformats.org/officeDocument/2006/math">
                    <m:r>
                      <a:rPr lang="en-US" sz="2400" b="0" i="1" smtClean="0">
                        <a:latin typeface="Cambria Math" charset="0"/>
                      </a:rPr>
                      <m:t>𝑐</m:t>
                    </m:r>
                    <m:r>
                      <a:rPr lang="en-US" sz="2400" b="0" i="1" smtClean="0">
                        <a:latin typeface="Cambria Math" charset="0"/>
                      </a:rPr>
                      <m:t>=2</m:t>
                    </m:r>
                  </m:oMath>
                </a14:m>
                <a:endParaRPr lang="en-US" sz="2400" dirty="0"/>
              </a:p>
            </p:txBody>
          </p:sp>
        </mc:Choice>
        <mc:Fallback xmlns="">
          <p:sp>
            <p:nvSpPr>
              <p:cNvPr id="17" name="TextBox 16"/>
              <p:cNvSpPr txBox="1">
                <a:spLocks noRot="1" noChangeAspect="1" noMove="1" noResize="1" noEditPoints="1" noAdjustHandles="1" noChangeArrowheads="1" noChangeShapeType="1" noTextEdit="1"/>
              </p:cNvSpPr>
              <p:nvPr/>
            </p:nvSpPr>
            <p:spPr>
              <a:xfrm>
                <a:off x="9434044" y="2253499"/>
                <a:ext cx="2645853" cy="369332"/>
              </a:xfrm>
              <a:prstGeom prst="rect">
                <a:avLst/>
              </a:prstGeom>
              <a:blipFill rotWithShape="0">
                <a:blip r:embed="rId3"/>
                <a:stretch>
                  <a:fillRect l="-2995" t="-26667" r="-2765" b="-50000"/>
                </a:stretch>
              </a:blipFill>
            </p:spPr>
            <p:txBody>
              <a:bodyPr/>
              <a:lstStyle/>
              <a:p>
                <a:r>
                  <a:rPr lang="en-US">
                    <a:noFill/>
                  </a:rPr>
                  <a:t> </a:t>
                </a:r>
              </a:p>
            </p:txBody>
          </p:sp>
        </mc:Fallback>
      </mc:AlternateContent>
    </p:spTree>
    <p:extLst>
      <p:ext uri="{BB962C8B-B14F-4D97-AF65-F5344CB8AC3E}">
        <p14:creationId xmlns:p14="http://schemas.microsoft.com/office/powerpoint/2010/main" val="8986328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val 45"/>
          <p:cNvSpPr/>
          <p:nvPr/>
        </p:nvSpPr>
        <p:spPr>
          <a:xfrm>
            <a:off x="6620694" y="4918042"/>
            <a:ext cx="2961513" cy="1764248"/>
          </a:xfrm>
          <a:prstGeom prst="ellipse">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7984937" y="2676905"/>
            <a:ext cx="2898215" cy="2118026"/>
          </a:xfrm>
          <a:prstGeom prst="ellipse">
            <a:avLst/>
          </a:prstGeom>
          <a:solidFill>
            <a:schemeClr val="tx2">
              <a:lumMod val="40000"/>
              <a:lumOff val="60000"/>
              <a:alpha val="23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3200" dirty="0" smtClean="0">
              <a:solidFill>
                <a:schemeClr val="tx2">
                  <a:lumMod val="75000"/>
                </a:schemeClr>
              </a:solidFill>
            </a:endParaRPr>
          </a:p>
          <a:p>
            <a:pPr algn="r"/>
            <a:endParaRPr lang="en-US" sz="3200" dirty="0">
              <a:solidFill>
                <a:schemeClr val="tx2">
                  <a:lumMod val="75000"/>
                </a:schemeClr>
              </a:solidFill>
            </a:endParaRPr>
          </a:p>
          <a:p>
            <a:pPr algn="r"/>
            <a:r>
              <a:rPr lang="en-US" sz="3200" dirty="0" smtClean="0">
                <a:solidFill>
                  <a:schemeClr val="tx2">
                    <a:lumMod val="75000"/>
                  </a:schemeClr>
                </a:solidFill>
              </a:rPr>
              <a:t>  1</a:t>
            </a:r>
            <a:endParaRPr lang="en-US" sz="3200" dirty="0">
              <a:solidFill>
                <a:schemeClr val="tx2">
                  <a:lumMod val="75000"/>
                </a:schemeClr>
              </a:solidFill>
            </a:endParaRPr>
          </a:p>
        </p:txBody>
      </p:sp>
      <p:sp>
        <p:nvSpPr>
          <p:cNvPr id="2" name="Title 1"/>
          <p:cNvSpPr>
            <a:spLocks noGrp="1"/>
          </p:cNvSpPr>
          <p:nvPr>
            <p:ph type="title"/>
          </p:nvPr>
        </p:nvSpPr>
        <p:spPr/>
        <p:txBody>
          <a:bodyPr/>
          <a:lstStyle/>
          <a:p>
            <a:r>
              <a:rPr lang="en-US" dirty="0" smtClean="0"/>
              <a:t>Evaluation of Clustering: Modularity</a:t>
            </a:r>
            <a:endParaRPr lang="en-US" dirty="0"/>
          </a:p>
        </p:txBody>
      </p:sp>
      <p:sp>
        <p:nvSpPr>
          <p:cNvPr id="3" name="Content Placeholder 2"/>
          <p:cNvSpPr>
            <a:spLocks noGrp="1"/>
          </p:cNvSpPr>
          <p:nvPr>
            <p:ph idx="1"/>
          </p:nvPr>
        </p:nvSpPr>
        <p:spPr>
          <a:xfrm>
            <a:off x="853118" y="2405086"/>
            <a:ext cx="6635375" cy="3091836"/>
          </a:xfrm>
        </p:spPr>
        <p:txBody>
          <a:bodyPr/>
          <a:lstStyle/>
          <a:p>
            <a:r>
              <a:rPr lang="en-US" dirty="0" smtClean="0"/>
              <a:t>n nodes, m edges, c clusters</a:t>
            </a:r>
          </a:p>
          <a:p>
            <a:r>
              <a:rPr lang="en-US" dirty="0"/>
              <a:t>e</a:t>
            </a:r>
            <a:r>
              <a:rPr lang="en-US" dirty="0" smtClean="0"/>
              <a:t>dges from cluster </a:t>
            </a:r>
            <a:r>
              <a:rPr lang="en-US" dirty="0" err="1" smtClean="0"/>
              <a:t>i</a:t>
            </a:r>
            <a:r>
              <a:rPr lang="en-US" dirty="0" smtClean="0"/>
              <a:t> to j</a:t>
            </a:r>
          </a:p>
          <a:p>
            <a:pPr lvl="1"/>
            <a:endParaRPr lang="en-US" dirty="0"/>
          </a:p>
          <a:p>
            <a:pPr lvl="1"/>
            <a:endParaRPr lang="en-US" dirty="0"/>
          </a:p>
        </p:txBody>
      </p:sp>
      <p:sp>
        <p:nvSpPr>
          <p:cNvPr id="4" name="Oval 3"/>
          <p:cNvSpPr/>
          <p:nvPr/>
        </p:nvSpPr>
        <p:spPr>
          <a:xfrm>
            <a:off x="7126230" y="5444325"/>
            <a:ext cx="430306" cy="430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7886297" y="6053063"/>
            <a:ext cx="430306" cy="430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8714499" y="5664295"/>
            <a:ext cx="430306" cy="430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8047271" y="5110877"/>
            <a:ext cx="430306" cy="430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8463728" y="3882559"/>
            <a:ext cx="430306" cy="430306"/>
          </a:xfrm>
          <a:prstGeom prst="ellipse">
            <a:avLst/>
          </a:prstGeom>
          <a:solidFill>
            <a:schemeClr val="tx2">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8692730" y="3027328"/>
            <a:ext cx="430306" cy="430306"/>
          </a:xfrm>
          <a:prstGeom prst="ellipse">
            <a:avLst/>
          </a:prstGeom>
          <a:solidFill>
            <a:schemeClr val="tx2">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9561262" y="4194954"/>
            <a:ext cx="430306" cy="430306"/>
          </a:xfrm>
          <a:prstGeom prst="ellipse">
            <a:avLst/>
          </a:prstGeom>
          <a:solidFill>
            <a:schemeClr val="tx2">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0025438" y="3313895"/>
            <a:ext cx="430306" cy="430306"/>
          </a:xfrm>
          <a:prstGeom prst="ellipse">
            <a:avLst/>
          </a:prstGeom>
          <a:solidFill>
            <a:schemeClr val="tx2">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10" idx="4"/>
            <a:endCxn id="8" idx="0"/>
          </p:cNvCxnSpPr>
          <p:nvPr/>
        </p:nvCxnSpPr>
        <p:spPr>
          <a:xfrm flipH="1">
            <a:off x="8678881" y="3457634"/>
            <a:ext cx="229002" cy="424925"/>
          </a:xfrm>
          <a:prstGeom prst="straightConnector1">
            <a:avLst/>
          </a:prstGeom>
          <a:ln w="50800">
            <a:solidFill>
              <a:schemeClr val="accent2"/>
            </a:solidFill>
            <a:tailEnd type="stealth" w="lg" len="lg"/>
          </a:ln>
        </p:spPr>
        <p:style>
          <a:lnRef idx="2">
            <a:schemeClr val="dk1"/>
          </a:lnRef>
          <a:fillRef idx="0">
            <a:schemeClr val="dk1"/>
          </a:fillRef>
          <a:effectRef idx="1">
            <a:schemeClr val="dk1"/>
          </a:effectRef>
          <a:fontRef idx="minor">
            <a:schemeClr val="tx1"/>
          </a:fontRef>
        </p:style>
      </p:cxnSp>
      <p:cxnSp>
        <p:nvCxnSpPr>
          <p:cNvPr id="16" name="Straight Arrow Connector 15"/>
          <p:cNvCxnSpPr>
            <a:stCxn id="12" idx="3"/>
            <a:endCxn id="11" idx="7"/>
          </p:cNvCxnSpPr>
          <p:nvPr/>
        </p:nvCxnSpPr>
        <p:spPr>
          <a:xfrm flipH="1">
            <a:off x="9928551" y="3681184"/>
            <a:ext cx="159904" cy="576787"/>
          </a:xfrm>
          <a:prstGeom prst="straightConnector1">
            <a:avLst/>
          </a:prstGeom>
          <a:ln w="50800">
            <a:solidFill>
              <a:schemeClr val="accent2"/>
            </a:solidFill>
            <a:tailEnd type="stealth" w="lg" len="lg"/>
          </a:ln>
        </p:spPr>
        <p:style>
          <a:lnRef idx="2">
            <a:schemeClr val="dk1"/>
          </a:lnRef>
          <a:fillRef idx="0">
            <a:schemeClr val="dk1"/>
          </a:fillRef>
          <a:effectRef idx="1">
            <a:schemeClr val="dk1"/>
          </a:effectRef>
          <a:fontRef idx="minor">
            <a:schemeClr val="tx1"/>
          </a:fontRef>
        </p:style>
      </p:cxnSp>
      <p:cxnSp>
        <p:nvCxnSpPr>
          <p:cNvPr id="18" name="Straight Arrow Connector 17"/>
          <p:cNvCxnSpPr>
            <a:stCxn id="8" idx="5"/>
            <a:endCxn id="11" idx="2"/>
          </p:cNvCxnSpPr>
          <p:nvPr/>
        </p:nvCxnSpPr>
        <p:spPr>
          <a:xfrm>
            <a:off x="8831017" y="4249848"/>
            <a:ext cx="730245" cy="160259"/>
          </a:xfrm>
          <a:prstGeom prst="straightConnector1">
            <a:avLst/>
          </a:prstGeom>
          <a:ln w="50800">
            <a:solidFill>
              <a:schemeClr val="accent2"/>
            </a:solidFill>
            <a:tailEnd type="stealth" w="lg" len="lg"/>
          </a:ln>
        </p:spPr>
        <p:style>
          <a:lnRef idx="2">
            <a:schemeClr val="dk1"/>
          </a:lnRef>
          <a:fillRef idx="0">
            <a:schemeClr val="dk1"/>
          </a:fillRef>
          <a:effectRef idx="1">
            <a:schemeClr val="dk1"/>
          </a:effectRef>
          <a:fontRef idx="minor">
            <a:schemeClr val="tx1"/>
          </a:fontRef>
        </p:style>
      </p:cxnSp>
      <p:cxnSp>
        <p:nvCxnSpPr>
          <p:cNvPr id="20" name="Straight Arrow Connector 19"/>
          <p:cNvCxnSpPr>
            <a:stCxn id="8" idx="4"/>
            <a:endCxn id="7" idx="0"/>
          </p:cNvCxnSpPr>
          <p:nvPr/>
        </p:nvCxnSpPr>
        <p:spPr>
          <a:xfrm flipH="1">
            <a:off x="8262424" y="4312865"/>
            <a:ext cx="416457" cy="798012"/>
          </a:xfrm>
          <a:prstGeom prst="straightConnector1">
            <a:avLst/>
          </a:prstGeom>
          <a:ln w="19050">
            <a:solidFill>
              <a:schemeClr val="tx1"/>
            </a:solidFill>
            <a:tailEnd type="stealth" w="lg" len="lg"/>
          </a:ln>
        </p:spPr>
        <p:style>
          <a:lnRef idx="2">
            <a:schemeClr val="dk1"/>
          </a:lnRef>
          <a:fillRef idx="0">
            <a:schemeClr val="dk1"/>
          </a:fillRef>
          <a:effectRef idx="1">
            <a:schemeClr val="dk1"/>
          </a:effectRef>
          <a:fontRef idx="minor">
            <a:schemeClr val="tx1"/>
          </a:fontRef>
        </p:style>
      </p:cxnSp>
      <p:cxnSp>
        <p:nvCxnSpPr>
          <p:cNvPr id="21" name="Straight Arrow Connector 20"/>
          <p:cNvCxnSpPr>
            <a:endCxn id="5" idx="0"/>
          </p:cNvCxnSpPr>
          <p:nvPr/>
        </p:nvCxnSpPr>
        <p:spPr>
          <a:xfrm flipH="1">
            <a:off x="8101450" y="5541183"/>
            <a:ext cx="126733" cy="511880"/>
          </a:xfrm>
          <a:prstGeom prst="straightConnector1">
            <a:avLst/>
          </a:prstGeom>
          <a:ln>
            <a:tailEnd type="stealth" w="lg" len="lg"/>
          </a:ln>
        </p:spPr>
        <p:style>
          <a:lnRef idx="2">
            <a:schemeClr val="dk1"/>
          </a:lnRef>
          <a:fillRef idx="0">
            <a:schemeClr val="dk1"/>
          </a:fillRef>
          <a:effectRef idx="1">
            <a:schemeClr val="dk1"/>
          </a:effectRef>
          <a:fontRef idx="minor">
            <a:schemeClr val="tx1"/>
          </a:fontRef>
        </p:style>
      </p:cxnSp>
      <p:cxnSp>
        <p:nvCxnSpPr>
          <p:cNvPr id="24" name="Straight Arrow Connector 23"/>
          <p:cNvCxnSpPr>
            <a:stCxn id="7" idx="2"/>
            <a:endCxn id="4" idx="6"/>
          </p:cNvCxnSpPr>
          <p:nvPr/>
        </p:nvCxnSpPr>
        <p:spPr>
          <a:xfrm flipH="1">
            <a:off x="7556536" y="5326030"/>
            <a:ext cx="490735" cy="333448"/>
          </a:xfrm>
          <a:prstGeom prst="straightConnector1">
            <a:avLst/>
          </a:prstGeom>
          <a:ln>
            <a:tailEnd type="stealth" w="lg" len="lg"/>
          </a:ln>
        </p:spPr>
        <p:style>
          <a:lnRef idx="2">
            <a:schemeClr val="dk1"/>
          </a:lnRef>
          <a:fillRef idx="0">
            <a:schemeClr val="dk1"/>
          </a:fillRef>
          <a:effectRef idx="1">
            <a:schemeClr val="dk1"/>
          </a:effectRef>
          <a:fontRef idx="minor">
            <a:schemeClr val="tx1"/>
          </a:fontRef>
        </p:style>
      </p:cxnSp>
      <p:cxnSp>
        <p:nvCxnSpPr>
          <p:cNvPr id="28" name="Straight Arrow Connector 27"/>
          <p:cNvCxnSpPr>
            <a:stCxn id="10" idx="6"/>
            <a:endCxn id="12" idx="2"/>
          </p:cNvCxnSpPr>
          <p:nvPr/>
        </p:nvCxnSpPr>
        <p:spPr>
          <a:xfrm>
            <a:off x="9123036" y="3242481"/>
            <a:ext cx="902402" cy="286567"/>
          </a:xfrm>
          <a:prstGeom prst="straightConnector1">
            <a:avLst/>
          </a:prstGeom>
          <a:ln w="50800">
            <a:solidFill>
              <a:schemeClr val="accent2"/>
            </a:solidFill>
            <a:tailEnd type="stealth" w="lg" len="lg"/>
          </a:ln>
        </p:spPr>
        <p:style>
          <a:lnRef idx="2">
            <a:schemeClr val="dk1"/>
          </a:lnRef>
          <a:fillRef idx="0">
            <a:schemeClr val="dk1"/>
          </a:fillRef>
          <a:effectRef idx="1">
            <a:schemeClr val="dk1"/>
          </a:effectRef>
          <a:fontRef idx="minor">
            <a:schemeClr val="tx1"/>
          </a:fontRef>
        </p:style>
      </p:cxnSp>
      <p:cxnSp>
        <p:nvCxnSpPr>
          <p:cNvPr id="30" name="Straight Arrow Connector 29"/>
          <p:cNvCxnSpPr>
            <a:stCxn id="7" idx="6"/>
            <a:endCxn id="6" idx="0"/>
          </p:cNvCxnSpPr>
          <p:nvPr/>
        </p:nvCxnSpPr>
        <p:spPr>
          <a:xfrm>
            <a:off x="8477577" y="5326030"/>
            <a:ext cx="452075" cy="338265"/>
          </a:xfrm>
          <a:prstGeom prst="straightConnector1">
            <a:avLst/>
          </a:prstGeom>
          <a:ln>
            <a:tailEnd type="stealth" w="lg" len="lg"/>
          </a:ln>
        </p:spPr>
        <p:style>
          <a:lnRef idx="2">
            <a:schemeClr val="dk1"/>
          </a:lnRef>
          <a:fillRef idx="0">
            <a:schemeClr val="dk1"/>
          </a:fillRef>
          <a:effectRef idx="1">
            <a:schemeClr val="dk1"/>
          </a:effectRef>
          <a:fontRef idx="minor">
            <a:schemeClr val="tx1"/>
          </a:fontRef>
        </p:style>
      </p:cxnSp>
      <p:cxnSp>
        <p:nvCxnSpPr>
          <p:cNvPr id="43" name="Straight Arrow Connector 42"/>
          <p:cNvCxnSpPr>
            <a:stCxn id="11" idx="3"/>
            <a:endCxn id="6" idx="7"/>
          </p:cNvCxnSpPr>
          <p:nvPr/>
        </p:nvCxnSpPr>
        <p:spPr>
          <a:xfrm flipH="1">
            <a:off x="9081788" y="4562243"/>
            <a:ext cx="542491" cy="1165069"/>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7027763" y="5963545"/>
            <a:ext cx="372218" cy="523220"/>
          </a:xfrm>
          <a:prstGeom prst="rect">
            <a:avLst/>
          </a:prstGeom>
          <a:noFill/>
        </p:spPr>
        <p:txBody>
          <a:bodyPr wrap="none" rtlCol="0">
            <a:spAutoFit/>
          </a:bodyPr>
          <a:lstStyle/>
          <a:p>
            <a:r>
              <a:rPr lang="en-US" sz="2800" smtClean="0">
                <a:solidFill>
                  <a:schemeClr val="accent1">
                    <a:lumMod val="75000"/>
                  </a:schemeClr>
                </a:solidFill>
              </a:rPr>
              <a:t>2</a:t>
            </a:r>
            <a:endParaRPr lang="en-US" sz="2800">
              <a:solidFill>
                <a:schemeClr val="accent1">
                  <a:lumMod val="75000"/>
                </a:schemeClr>
              </a:solidFill>
            </a:endParaRPr>
          </a:p>
        </p:txBody>
      </p:sp>
      <mc:AlternateContent xmlns:mc="http://schemas.openxmlformats.org/markup-compatibility/2006" xmlns:a14="http://schemas.microsoft.com/office/drawing/2010/main">
        <mc:Choice Requires="a14">
          <p:sp>
            <p:nvSpPr>
              <p:cNvPr id="17" name="TextBox 16"/>
              <p:cNvSpPr txBox="1"/>
              <p:nvPr/>
            </p:nvSpPr>
            <p:spPr>
              <a:xfrm>
                <a:off x="9434044" y="2253499"/>
                <a:ext cx="2645853" cy="369332"/>
              </a:xfrm>
              <a:prstGeom prst="rect">
                <a:avLst/>
              </a:prstGeom>
              <a:noFill/>
            </p:spPr>
            <p:txBody>
              <a:bodyPr wrap="none" lIns="0" tIns="0" rIns="0" bIns="0" rtlCol="0">
                <a:spAutoFit/>
              </a:bodyPr>
              <a:lstStyle/>
              <a:p>
                <a14:m>
                  <m:oMath xmlns:m="http://schemas.openxmlformats.org/officeDocument/2006/math">
                    <m:r>
                      <a:rPr lang="en-US" sz="2400" b="0" i="1" smtClean="0">
                        <a:latin typeface="Cambria Math" charset="0"/>
                      </a:rPr>
                      <m:t>𝑛</m:t>
                    </m:r>
                    <m:r>
                      <a:rPr lang="en-US" sz="2400" b="0" i="1" smtClean="0">
                        <a:latin typeface="Cambria Math" charset="0"/>
                      </a:rPr>
                      <m:t>=8</m:t>
                    </m:r>
                  </m:oMath>
                </a14:m>
                <a:r>
                  <a:rPr lang="en-US" sz="2400" smtClean="0"/>
                  <a:t>, </a:t>
                </a:r>
                <a14:m>
                  <m:oMath xmlns:m="http://schemas.openxmlformats.org/officeDocument/2006/math">
                    <m:r>
                      <a:rPr lang="en-US" sz="2400" b="0" i="1" smtClean="0">
                        <a:latin typeface="Cambria Math" charset="0"/>
                      </a:rPr>
                      <m:t>𝑚</m:t>
                    </m:r>
                    <m:r>
                      <a:rPr lang="en-US" sz="2400" b="0" i="1" smtClean="0">
                        <a:latin typeface="Cambria Math" charset="0"/>
                      </a:rPr>
                      <m:t>=9</m:t>
                    </m:r>
                  </m:oMath>
                </a14:m>
                <a:r>
                  <a:rPr lang="en-US" sz="2400" smtClean="0"/>
                  <a:t>, </a:t>
                </a:r>
                <a14:m>
                  <m:oMath xmlns:m="http://schemas.openxmlformats.org/officeDocument/2006/math">
                    <m:r>
                      <a:rPr lang="en-US" sz="2400" b="0" i="1" smtClean="0">
                        <a:latin typeface="Cambria Math" charset="0"/>
                      </a:rPr>
                      <m:t>𝑐</m:t>
                    </m:r>
                    <m:r>
                      <a:rPr lang="en-US" sz="2400" b="0" i="1" smtClean="0">
                        <a:latin typeface="Cambria Math" charset="0"/>
                      </a:rPr>
                      <m:t>=2</m:t>
                    </m:r>
                  </m:oMath>
                </a14:m>
                <a:endParaRPr lang="en-US" sz="2400"/>
              </a:p>
            </p:txBody>
          </p:sp>
        </mc:Choice>
        <mc:Fallback xmlns="">
          <p:sp>
            <p:nvSpPr>
              <p:cNvPr id="17" name="TextBox 16"/>
              <p:cNvSpPr txBox="1">
                <a:spLocks noRot="1" noChangeAspect="1" noMove="1" noResize="1" noEditPoints="1" noAdjustHandles="1" noChangeArrowheads="1" noChangeShapeType="1" noTextEdit="1"/>
              </p:cNvSpPr>
              <p:nvPr/>
            </p:nvSpPr>
            <p:spPr>
              <a:xfrm>
                <a:off x="9434044" y="2253499"/>
                <a:ext cx="2645853" cy="369332"/>
              </a:xfrm>
              <a:prstGeom prst="rect">
                <a:avLst/>
              </a:prstGeom>
              <a:blipFill rotWithShape="0">
                <a:blip r:embed="rId3"/>
                <a:stretch>
                  <a:fillRect l="-2995" t="-26667" r="-2765"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3836675" y="3310859"/>
                <a:ext cx="4175852" cy="70141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charset="0"/>
                            </a:rPr>
                          </m:ctrlPr>
                        </m:sSubPr>
                        <m:e>
                          <m:r>
                            <a:rPr lang="en-US" sz="2400" b="0" i="1" smtClean="0">
                              <a:latin typeface="Cambria Math" charset="0"/>
                            </a:rPr>
                            <m:t>𝑒</m:t>
                          </m:r>
                        </m:e>
                        <m:sub>
                          <m:r>
                            <a:rPr lang="en-US" sz="2400" b="0" i="1" smtClean="0">
                              <a:latin typeface="Cambria Math" charset="0"/>
                            </a:rPr>
                            <m:t>𝑖𝑗</m:t>
                          </m:r>
                        </m:sub>
                      </m:sSub>
                      <m:r>
                        <a:rPr lang="en-US" sz="2400" b="0" i="1" smtClean="0">
                          <a:latin typeface="Cambria Math" charset="0"/>
                        </a:rPr>
                        <m:t>=</m:t>
                      </m:r>
                      <m:f>
                        <m:fPr>
                          <m:ctrlPr>
                            <a:rPr lang="mr-IN" sz="2400" b="0" i="1" smtClean="0">
                              <a:latin typeface="Cambria Math" charset="0"/>
                            </a:rPr>
                          </m:ctrlPr>
                        </m:fPr>
                        <m:num>
                          <m:r>
                            <a:rPr lang="en-US" sz="2400" b="0" i="1" smtClean="0">
                              <a:latin typeface="Cambria Math" charset="0"/>
                            </a:rPr>
                            <m:t># </m:t>
                          </m:r>
                          <m:r>
                            <m:rPr>
                              <m:nor/>
                            </m:rPr>
                            <a:rPr lang="en-US" sz="2400" b="0" i="0" smtClean="0">
                              <a:latin typeface="Cambria Math" charset="0"/>
                            </a:rPr>
                            <m:t>edges</m:t>
                          </m:r>
                          <m:r>
                            <a:rPr lang="en-US" sz="2400" b="0" i="1" smtClean="0">
                              <a:latin typeface="Cambria Math" charset="0"/>
                            </a:rPr>
                            <m:t> </m:t>
                          </m:r>
                          <m:r>
                            <a:rPr lang="en-US" sz="2400" b="0" i="1" smtClean="0">
                              <a:latin typeface="Cambria Math" charset="0"/>
                            </a:rPr>
                            <m:t>𝑖</m:t>
                          </m:r>
                          <m:r>
                            <a:rPr lang="is-IS" sz="2400" b="0" i="1" smtClean="0">
                              <a:latin typeface="Cambria Math" charset="0"/>
                              <a:ea typeface="Cambria Math" charset="0"/>
                              <a:cs typeface="Cambria Math" charset="0"/>
                            </a:rPr>
                            <m:t>→</m:t>
                          </m:r>
                          <m:r>
                            <a:rPr lang="en-US" sz="2400" b="0" i="1" smtClean="0">
                              <a:latin typeface="Cambria Math" charset="0"/>
                              <a:ea typeface="Cambria Math" charset="0"/>
                              <a:cs typeface="Cambria Math" charset="0"/>
                            </a:rPr>
                            <m:t>𝑗</m:t>
                          </m:r>
                        </m:num>
                        <m:den>
                          <m:r>
                            <a:rPr lang="en-US" sz="2400" b="0" i="1" smtClean="0">
                              <a:latin typeface="Cambria Math" charset="0"/>
                            </a:rPr>
                            <m:t>𝑚</m:t>
                          </m:r>
                        </m:den>
                      </m:f>
                    </m:oMath>
                  </m:oMathPara>
                </a14:m>
                <a:endParaRPr lang="en-US" sz="2400"/>
              </a:p>
            </p:txBody>
          </p:sp>
        </mc:Choice>
        <mc:Fallback xmlns="">
          <p:sp>
            <p:nvSpPr>
              <p:cNvPr id="19" name="TextBox 18"/>
              <p:cNvSpPr txBox="1">
                <a:spLocks noRot="1" noChangeAspect="1" noMove="1" noResize="1" noEditPoints="1" noAdjustHandles="1" noChangeArrowheads="1" noChangeShapeType="1" noTextEdit="1"/>
              </p:cNvSpPr>
              <p:nvPr/>
            </p:nvSpPr>
            <p:spPr>
              <a:xfrm>
                <a:off x="3836675" y="3310859"/>
                <a:ext cx="4175852" cy="701410"/>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10756970" y="4249848"/>
                <a:ext cx="138422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charset="0"/>
                            </a:rPr>
                          </m:ctrlPr>
                        </m:sSubPr>
                        <m:e>
                          <m:r>
                            <a:rPr lang="en-US" sz="2400" b="0" i="1" smtClean="0">
                              <a:latin typeface="Cambria Math" charset="0"/>
                            </a:rPr>
                            <m:t>𝑒</m:t>
                          </m:r>
                        </m:e>
                        <m:sub>
                          <m:r>
                            <a:rPr lang="en-US" sz="2400" b="0" i="1" smtClean="0">
                              <a:latin typeface="Cambria Math" charset="0"/>
                            </a:rPr>
                            <m:t>11</m:t>
                          </m:r>
                        </m:sub>
                      </m:sSub>
                      <m:r>
                        <a:rPr lang="en-US" sz="2400" b="0" i="1" smtClean="0">
                          <a:latin typeface="Cambria Math" charset="0"/>
                        </a:rPr>
                        <m:t>=4/9</m:t>
                      </m:r>
                    </m:oMath>
                  </m:oMathPara>
                </a14:m>
                <a:endParaRPr lang="en-US"/>
              </a:p>
            </p:txBody>
          </p:sp>
        </mc:Choice>
        <mc:Fallback xmlns="">
          <p:sp>
            <p:nvSpPr>
              <p:cNvPr id="32" name="TextBox 31"/>
              <p:cNvSpPr txBox="1">
                <a:spLocks noRot="1" noChangeAspect="1" noMove="1" noResize="1" noEditPoints="1" noAdjustHandles="1" noChangeArrowheads="1" noChangeShapeType="1" noTextEdit="1"/>
              </p:cNvSpPr>
              <p:nvPr/>
            </p:nvSpPr>
            <p:spPr>
              <a:xfrm>
                <a:off x="10756970" y="4249848"/>
                <a:ext cx="1384225" cy="369332"/>
              </a:xfrm>
              <a:prstGeom prst="rect">
                <a:avLst/>
              </a:prstGeom>
              <a:blipFill rotWithShape="0">
                <a:blip r:embed="rId5"/>
                <a:stretch>
                  <a:fillRect l="-2203" r="-4405" b="-34426"/>
                </a:stretch>
              </a:blipFill>
            </p:spPr>
            <p:txBody>
              <a:bodyPr/>
              <a:lstStyle/>
              <a:p>
                <a:r>
                  <a:rPr lang="en-US">
                    <a:noFill/>
                  </a:rPr>
                  <a:t> </a:t>
                </a:r>
              </a:p>
            </p:txBody>
          </p:sp>
        </mc:Fallback>
      </mc:AlternateContent>
    </p:spTree>
    <p:extLst>
      <p:ext uri="{BB962C8B-B14F-4D97-AF65-F5344CB8AC3E}">
        <p14:creationId xmlns:p14="http://schemas.microsoft.com/office/powerpoint/2010/main" val="7745706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val 45"/>
          <p:cNvSpPr/>
          <p:nvPr/>
        </p:nvSpPr>
        <p:spPr>
          <a:xfrm>
            <a:off x="6620694" y="4918042"/>
            <a:ext cx="2961513" cy="1764248"/>
          </a:xfrm>
          <a:prstGeom prst="ellipse">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7984937" y="2676905"/>
            <a:ext cx="2898215" cy="2118026"/>
          </a:xfrm>
          <a:prstGeom prst="ellipse">
            <a:avLst/>
          </a:prstGeom>
          <a:solidFill>
            <a:schemeClr val="tx2">
              <a:lumMod val="40000"/>
              <a:lumOff val="60000"/>
              <a:alpha val="23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3200" smtClean="0">
              <a:solidFill>
                <a:schemeClr val="tx2">
                  <a:lumMod val="75000"/>
                </a:schemeClr>
              </a:solidFill>
            </a:endParaRPr>
          </a:p>
          <a:p>
            <a:pPr algn="r"/>
            <a:endParaRPr lang="en-US" sz="3200">
              <a:solidFill>
                <a:schemeClr val="tx2">
                  <a:lumMod val="75000"/>
                </a:schemeClr>
              </a:solidFill>
            </a:endParaRPr>
          </a:p>
          <a:p>
            <a:pPr algn="r"/>
            <a:r>
              <a:rPr lang="en-US" sz="3200" smtClean="0">
                <a:solidFill>
                  <a:schemeClr val="tx2">
                    <a:lumMod val="75000"/>
                  </a:schemeClr>
                </a:solidFill>
              </a:rPr>
              <a:t>  1</a:t>
            </a:r>
            <a:endParaRPr lang="en-US" sz="3200">
              <a:solidFill>
                <a:schemeClr val="tx2">
                  <a:lumMod val="75000"/>
                </a:schemeClr>
              </a:solidFill>
            </a:endParaRPr>
          </a:p>
        </p:txBody>
      </p:sp>
      <p:sp>
        <p:nvSpPr>
          <p:cNvPr id="2" name="Title 1"/>
          <p:cNvSpPr>
            <a:spLocks noGrp="1"/>
          </p:cNvSpPr>
          <p:nvPr>
            <p:ph type="title"/>
          </p:nvPr>
        </p:nvSpPr>
        <p:spPr/>
        <p:txBody>
          <a:bodyPr/>
          <a:lstStyle/>
          <a:p>
            <a:r>
              <a:rPr lang="en-US" smtClean="0"/>
              <a:t>Evaluation of Clustering: Modularity</a:t>
            </a:r>
            <a:endParaRPr lang="en-US"/>
          </a:p>
        </p:txBody>
      </p:sp>
      <p:sp>
        <p:nvSpPr>
          <p:cNvPr id="3" name="Content Placeholder 2"/>
          <p:cNvSpPr>
            <a:spLocks noGrp="1"/>
          </p:cNvSpPr>
          <p:nvPr>
            <p:ph idx="1"/>
          </p:nvPr>
        </p:nvSpPr>
        <p:spPr>
          <a:xfrm>
            <a:off x="853118" y="2405086"/>
            <a:ext cx="6635375" cy="3091836"/>
          </a:xfrm>
        </p:spPr>
        <p:txBody>
          <a:bodyPr/>
          <a:lstStyle/>
          <a:p>
            <a:r>
              <a:rPr lang="en-US" smtClean="0"/>
              <a:t>n nodes, m edges, c clusters</a:t>
            </a:r>
          </a:p>
          <a:p>
            <a:r>
              <a:rPr lang="en-US"/>
              <a:t>e</a:t>
            </a:r>
            <a:r>
              <a:rPr lang="en-US" smtClean="0"/>
              <a:t>dges from cluster </a:t>
            </a:r>
            <a:r>
              <a:rPr lang="en-US" err="1" smtClean="0"/>
              <a:t>i</a:t>
            </a:r>
            <a:r>
              <a:rPr lang="en-US" smtClean="0"/>
              <a:t> to j</a:t>
            </a:r>
          </a:p>
          <a:p>
            <a:pPr lvl="1"/>
            <a:endParaRPr lang="en-US"/>
          </a:p>
          <a:p>
            <a:pPr lvl="1"/>
            <a:endParaRPr lang="en-US"/>
          </a:p>
        </p:txBody>
      </p:sp>
      <p:sp>
        <p:nvSpPr>
          <p:cNvPr id="4" name="Oval 3"/>
          <p:cNvSpPr/>
          <p:nvPr/>
        </p:nvSpPr>
        <p:spPr>
          <a:xfrm>
            <a:off x="7126230" y="5444325"/>
            <a:ext cx="430306" cy="430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7886297" y="6053063"/>
            <a:ext cx="430306" cy="430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8714499" y="5664295"/>
            <a:ext cx="430306" cy="430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8047271" y="5110877"/>
            <a:ext cx="430306" cy="430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8463728" y="3882559"/>
            <a:ext cx="430306" cy="430306"/>
          </a:xfrm>
          <a:prstGeom prst="ellipse">
            <a:avLst/>
          </a:prstGeom>
          <a:solidFill>
            <a:schemeClr val="tx2">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8692730" y="3027328"/>
            <a:ext cx="430306" cy="430306"/>
          </a:xfrm>
          <a:prstGeom prst="ellipse">
            <a:avLst/>
          </a:prstGeom>
          <a:solidFill>
            <a:schemeClr val="tx2">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9561262" y="4194954"/>
            <a:ext cx="430306" cy="430306"/>
          </a:xfrm>
          <a:prstGeom prst="ellipse">
            <a:avLst/>
          </a:prstGeom>
          <a:solidFill>
            <a:schemeClr val="tx2">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0025438" y="3313895"/>
            <a:ext cx="430306" cy="430306"/>
          </a:xfrm>
          <a:prstGeom prst="ellipse">
            <a:avLst/>
          </a:prstGeom>
          <a:solidFill>
            <a:schemeClr val="tx2">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10" idx="4"/>
            <a:endCxn id="8" idx="0"/>
          </p:cNvCxnSpPr>
          <p:nvPr/>
        </p:nvCxnSpPr>
        <p:spPr>
          <a:xfrm flipH="1">
            <a:off x="8678881" y="3457634"/>
            <a:ext cx="229002" cy="424925"/>
          </a:xfrm>
          <a:prstGeom prst="straightConnector1">
            <a:avLst/>
          </a:prstGeom>
          <a:ln w="19050">
            <a:solidFill>
              <a:schemeClr val="tx1"/>
            </a:solidFill>
            <a:tailEnd type="stealth" w="lg" len="lg"/>
          </a:ln>
        </p:spPr>
        <p:style>
          <a:lnRef idx="2">
            <a:schemeClr val="dk1"/>
          </a:lnRef>
          <a:fillRef idx="0">
            <a:schemeClr val="dk1"/>
          </a:fillRef>
          <a:effectRef idx="1">
            <a:schemeClr val="dk1"/>
          </a:effectRef>
          <a:fontRef idx="minor">
            <a:schemeClr val="tx1"/>
          </a:fontRef>
        </p:style>
      </p:cxnSp>
      <p:cxnSp>
        <p:nvCxnSpPr>
          <p:cNvPr id="16" name="Straight Arrow Connector 15"/>
          <p:cNvCxnSpPr>
            <a:stCxn id="12" idx="3"/>
            <a:endCxn id="11" idx="7"/>
          </p:cNvCxnSpPr>
          <p:nvPr/>
        </p:nvCxnSpPr>
        <p:spPr>
          <a:xfrm flipH="1">
            <a:off x="9928551" y="3681184"/>
            <a:ext cx="159904" cy="576787"/>
          </a:xfrm>
          <a:prstGeom prst="straightConnector1">
            <a:avLst/>
          </a:prstGeom>
          <a:ln w="19050">
            <a:solidFill>
              <a:schemeClr val="tx1"/>
            </a:solidFill>
            <a:tailEnd type="stealth" w="lg" len="lg"/>
          </a:ln>
        </p:spPr>
        <p:style>
          <a:lnRef idx="2">
            <a:schemeClr val="dk1"/>
          </a:lnRef>
          <a:fillRef idx="0">
            <a:schemeClr val="dk1"/>
          </a:fillRef>
          <a:effectRef idx="1">
            <a:schemeClr val="dk1"/>
          </a:effectRef>
          <a:fontRef idx="minor">
            <a:schemeClr val="tx1"/>
          </a:fontRef>
        </p:style>
      </p:cxnSp>
      <p:cxnSp>
        <p:nvCxnSpPr>
          <p:cNvPr id="18" name="Straight Arrow Connector 17"/>
          <p:cNvCxnSpPr>
            <a:stCxn id="8" idx="5"/>
            <a:endCxn id="11" idx="2"/>
          </p:cNvCxnSpPr>
          <p:nvPr/>
        </p:nvCxnSpPr>
        <p:spPr>
          <a:xfrm>
            <a:off x="8831017" y="4249848"/>
            <a:ext cx="730245" cy="160259"/>
          </a:xfrm>
          <a:prstGeom prst="straightConnector1">
            <a:avLst/>
          </a:prstGeom>
          <a:ln w="19050">
            <a:solidFill>
              <a:schemeClr val="tx1"/>
            </a:solidFill>
            <a:tailEnd type="stealth" w="lg" len="lg"/>
          </a:ln>
        </p:spPr>
        <p:style>
          <a:lnRef idx="2">
            <a:schemeClr val="dk1"/>
          </a:lnRef>
          <a:fillRef idx="0">
            <a:schemeClr val="dk1"/>
          </a:fillRef>
          <a:effectRef idx="1">
            <a:schemeClr val="dk1"/>
          </a:effectRef>
          <a:fontRef idx="minor">
            <a:schemeClr val="tx1"/>
          </a:fontRef>
        </p:style>
      </p:cxnSp>
      <p:cxnSp>
        <p:nvCxnSpPr>
          <p:cNvPr id="20" name="Straight Arrow Connector 19"/>
          <p:cNvCxnSpPr>
            <a:stCxn id="8" idx="4"/>
            <a:endCxn id="7" idx="0"/>
          </p:cNvCxnSpPr>
          <p:nvPr/>
        </p:nvCxnSpPr>
        <p:spPr>
          <a:xfrm flipH="1">
            <a:off x="8262424" y="4312865"/>
            <a:ext cx="416457" cy="798012"/>
          </a:xfrm>
          <a:prstGeom prst="straightConnector1">
            <a:avLst/>
          </a:prstGeom>
          <a:ln w="57150">
            <a:solidFill>
              <a:schemeClr val="accent2"/>
            </a:solidFill>
            <a:tailEnd type="stealth" w="lg" len="lg"/>
          </a:ln>
        </p:spPr>
        <p:style>
          <a:lnRef idx="2">
            <a:schemeClr val="dk1"/>
          </a:lnRef>
          <a:fillRef idx="0">
            <a:schemeClr val="dk1"/>
          </a:fillRef>
          <a:effectRef idx="1">
            <a:schemeClr val="dk1"/>
          </a:effectRef>
          <a:fontRef idx="minor">
            <a:schemeClr val="tx1"/>
          </a:fontRef>
        </p:style>
      </p:cxnSp>
      <p:cxnSp>
        <p:nvCxnSpPr>
          <p:cNvPr id="21" name="Straight Arrow Connector 20"/>
          <p:cNvCxnSpPr>
            <a:endCxn id="5" idx="0"/>
          </p:cNvCxnSpPr>
          <p:nvPr/>
        </p:nvCxnSpPr>
        <p:spPr>
          <a:xfrm flipH="1">
            <a:off x="8101450" y="5541183"/>
            <a:ext cx="126733" cy="511880"/>
          </a:xfrm>
          <a:prstGeom prst="straightConnector1">
            <a:avLst/>
          </a:prstGeom>
          <a:ln>
            <a:tailEnd type="stealth" w="lg" len="lg"/>
          </a:ln>
        </p:spPr>
        <p:style>
          <a:lnRef idx="2">
            <a:schemeClr val="dk1"/>
          </a:lnRef>
          <a:fillRef idx="0">
            <a:schemeClr val="dk1"/>
          </a:fillRef>
          <a:effectRef idx="1">
            <a:schemeClr val="dk1"/>
          </a:effectRef>
          <a:fontRef idx="minor">
            <a:schemeClr val="tx1"/>
          </a:fontRef>
        </p:style>
      </p:cxnSp>
      <p:cxnSp>
        <p:nvCxnSpPr>
          <p:cNvPr id="24" name="Straight Arrow Connector 23"/>
          <p:cNvCxnSpPr>
            <a:stCxn id="7" idx="2"/>
            <a:endCxn id="4" idx="6"/>
          </p:cNvCxnSpPr>
          <p:nvPr/>
        </p:nvCxnSpPr>
        <p:spPr>
          <a:xfrm flipH="1">
            <a:off x="7556536" y="5326030"/>
            <a:ext cx="490735" cy="333448"/>
          </a:xfrm>
          <a:prstGeom prst="straightConnector1">
            <a:avLst/>
          </a:prstGeom>
          <a:ln>
            <a:tailEnd type="stealth" w="lg" len="lg"/>
          </a:ln>
        </p:spPr>
        <p:style>
          <a:lnRef idx="2">
            <a:schemeClr val="dk1"/>
          </a:lnRef>
          <a:fillRef idx="0">
            <a:schemeClr val="dk1"/>
          </a:fillRef>
          <a:effectRef idx="1">
            <a:schemeClr val="dk1"/>
          </a:effectRef>
          <a:fontRef idx="minor">
            <a:schemeClr val="tx1"/>
          </a:fontRef>
        </p:style>
      </p:cxnSp>
      <p:cxnSp>
        <p:nvCxnSpPr>
          <p:cNvPr id="28" name="Straight Arrow Connector 27"/>
          <p:cNvCxnSpPr>
            <a:stCxn id="10" idx="6"/>
            <a:endCxn id="12" idx="2"/>
          </p:cNvCxnSpPr>
          <p:nvPr/>
        </p:nvCxnSpPr>
        <p:spPr>
          <a:xfrm>
            <a:off x="9123036" y="3242481"/>
            <a:ext cx="902402" cy="286567"/>
          </a:xfrm>
          <a:prstGeom prst="straightConnector1">
            <a:avLst/>
          </a:prstGeom>
          <a:ln w="19050">
            <a:solidFill>
              <a:schemeClr val="tx1"/>
            </a:solidFill>
            <a:tailEnd type="stealth" w="lg" len="lg"/>
          </a:ln>
        </p:spPr>
        <p:style>
          <a:lnRef idx="2">
            <a:schemeClr val="dk1"/>
          </a:lnRef>
          <a:fillRef idx="0">
            <a:schemeClr val="dk1"/>
          </a:fillRef>
          <a:effectRef idx="1">
            <a:schemeClr val="dk1"/>
          </a:effectRef>
          <a:fontRef idx="minor">
            <a:schemeClr val="tx1"/>
          </a:fontRef>
        </p:style>
      </p:cxnSp>
      <p:cxnSp>
        <p:nvCxnSpPr>
          <p:cNvPr id="30" name="Straight Arrow Connector 29"/>
          <p:cNvCxnSpPr>
            <a:stCxn id="7" idx="6"/>
            <a:endCxn id="6" idx="0"/>
          </p:cNvCxnSpPr>
          <p:nvPr/>
        </p:nvCxnSpPr>
        <p:spPr>
          <a:xfrm>
            <a:off x="8477577" y="5326030"/>
            <a:ext cx="452075" cy="338265"/>
          </a:xfrm>
          <a:prstGeom prst="straightConnector1">
            <a:avLst/>
          </a:prstGeom>
          <a:ln>
            <a:tailEnd type="stealth" w="lg" len="lg"/>
          </a:ln>
        </p:spPr>
        <p:style>
          <a:lnRef idx="2">
            <a:schemeClr val="dk1"/>
          </a:lnRef>
          <a:fillRef idx="0">
            <a:schemeClr val="dk1"/>
          </a:fillRef>
          <a:effectRef idx="1">
            <a:schemeClr val="dk1"/>
          </a:effectRef>
          <a:fontRef idx="minor">
            <a:schemeClr val="tx1"/>
          </a:fontRef>
        </p:style>
      </p:cxnSp>
      <p:cxnSp>
        <p:nvCxnSpPr>
          <p:cNvPr id="43" name="Straight Arrow Connector 42"/>
          <p:cNvCxnSpPr>
            <a:stCxn id="11" idx="3"/>
            <a:endCxn id="6" idx="7"/>
          </p:cNvCxnSpPr>
          <p:nvPr/>
        </p:nvCxnSpPr>
        <p:spPr>
          <a:xfrm flipH="1">
            <a:off x="9081788" y="4562243"/>
            <a:ext cx="542491" cy="1165069"/>
          </a:xfrm>
          <a:prstGeom prst="straightConnector1">
            <a:avLst/>
          </a:prstGeom>
          <a:ln w="5715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7027763" y="5963545"/>
            <a:ext cx="372218" cy="523220"/>
          </a:xfrm>
          <a:prstGeom prst="rect">
            <a:avLst/>
          </a:prstGeom>
          <a:noFill/>
        </p:spPr>
        <p:txBody>
          <a:bodyPr wrap="none" rtlCol="0">
            <a:spAutoFit/>
          </a:bodyPr>
          <a:lstStyle/>
          <a:p>
            <a:r>
              <a:rPr lang="en-US" sz="2800" smtClean="0">
                <a:solidFill>
                  <a:schemeClr val="accent1">
                    <a:lumMod val="75000"/>
                  </a:schemeClr>
                </a:solidFill>
              </a:rPr>
              <a:t>2</a:t>
            </a:r>
            <a:endParaRPr lang="en-US" sz="2800">
              <a:solidFill>
                <a:schemeClr val="accent1">
                  <a:lumMod val="75000"/>
                </a:schemeClr>
              </a:solidFill>
            </a:endParaRPr>
          </a:p>
        </p:txBody>
      </p:sp>
      <mc:AlternateContent xmlns:mc="http://schemas.openxmlformats.org/markup-compatibility/2006" xmlns:a14="http://schemas.microsoft.com/office/drawing/2010/main">
        <mc:Choice Requires="a14">
          <p:sp>
            <p:nvSpPr>
              <p:cNvPr id="17" name="TextBox 16"/>
              <p:cNvSpPr txBox="1"/>
              <p:nvPr/>
            </p:nvSpPr>
            <p:spPr>
              <a:xfrm>
                <a:off x="9434044" y="2253499"/>
                <a:ext cx="2645853" cy="369332"/>
              </a:xfrm>
              <a:prstGeom prst="rect">
                <a:avLst/>
              </a:prstGeom>
              <a:noFill/>
            </p:spPr>
            <p:txBody>
              <a:bodyPr wrap="none" lIns="0" tIns="0" rIns="0" bIns="0" rtlCol="0">
                <a:spAutoFit/>
              </a:bodyPr>
              <a:lstStyle/>
              <a:p>
                <a14:m>
                  <m:oMath xmlns:m="http://schemas.openxmlformats.org/officeDocument/2006/math">
                    <m:r>
                      <a:rPr lang="en-US" sz="2400" b="0" i="1" smtClean="0">
                        <a:latin typeface="Cambria Math" charset="0"/>
                      </a:rPr>
                      <m:t>𝑛</m:t>
                    </m:r>
                    <m:r>
                      <a:rPr lang="en-US" sz="2400" b="0" i="1" smtClean="0">
                        <a:latin typeface="Cambria Math" charset="0"/>
                      </a:rPr>
                      <m:t>=8</m:t>
                    </m:r>
                  </m:oMath>
                </a14:m>
                <a:r>
                  <a:rPr lang="en-US" sz="2400" smtClean="0"/>
                  <a:t>, </a:t>
                </a:r>
                <a14:m>
                  <m:oMath xmlns:m="http://schemas.openxmlformats.org/officeDocument/2006/math">
                    <m:r>
                      <a:rPr lang="en-US" sz="2400" b="0" i="1" smtClean="0">
                        <a:latin typeface="Cambria Math" charset="0"/>
                      </a:rPr>
                      <m:t>𝑚</m:t>
                    </m:r>
                    <m:r>
                      <a:rPr lang="en-US" sz="2400" b="0" i="1" smtClean="0">
                        <a:latin typeface="Cambria Math" charset="0"/>
                      </a:rPr>
                      <m:t>=9</m:t>
                    </m:r>
                  </m:oMath>
                </a14:m>
                <a:r>
                  <a:rPr lang="en-US" sz="2400" smtClean="0"/>
                  <a:t>, </a:t>
                </a:r>
                <a14:m>
                  <m:oMath xmlns:m="http://schemas.openxmlformats.org/officeDocument/2006/math">
                    <m:r>
                      <a:rPr lang="en-US" sz="2400" b="0" i="1" smtClean="0">
                        <a:latin typeface="Cambria Math" charset="0"/>
                      </a:rPr>
                      <m:t>𝑐</m:t>
                    </m:r>
                    <m:r>
                      <a:rPr lang="en-US" sz="2400" b="0" i="1" smtClean="0">
                        <a:latin typeface="Cambria Math" charset="0"/>
                      </a:rPr>
                      <m:t>=2</m:t>
                    </m:r>
                  </m:oMath>
                </a14:m>
                <a:endParaRPr lang="en-US" sz="2400"/>
              </a:p>
            </p:txBody>
          </p:sp>
        </mc:Choice>
        <mc:Fallback xmlns="">
          <p:sp>
            <p:nvSpPr>
              <p:cNvPr id="17" name="TextBox 16"/>
              <p:cNvSpPr txBox="1">
                <a:spLocks noRot="1" noChangeAspect="1" noMove="1" noResize="1" noEditPoints="1" noAdjustHandles="1" noChangeArrowheads="1" noChangeShapeType="1" noTextEdit="1"/>
              </p:cNvSpPr>
              <p:nvPr/>
            </p:nvSpPr>
            <p:spPr>
              <a:xfrm>
                <a:off x="9434044" y="2253499"/>
                <a:ext cx="2645853" cy="369332"/>
              </a:xfrm>
              <a:prstGeom prst="rect">
                <a:avLst/>
              </a:prstGeom>
              <a:blipFill rotWithShape="0">
                <a:blip r:embed="rId3"/>
                <a:stretch>
                  <a:fillRect l="-2995" t="-26667" r="-2765"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3836675" y="3310859"/>
                <a:ext cx="4175852" cy="70141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charset="0"/>
                            </a:rPr>
                          </m:ctrlPr>
                        </m:sSubPr>
                        <m:e>
                          <m:r>
                            <a:rPr lang="en-US" sz="2400" b="0" i="1" smtClean="0">
                              <a:latin typeface="Cambria Math" charset="0"/>
                            </a:rPr>
                            <m:t>𝑒</m:t>
                          </m:r>
                        </m:e>
                        <m:sub>
                          <m:r>
                            <a:rPr lang="en-US" sz="2400" b="0" i="1" smtClean="0">
                              <a:latin typeface="Cambria Math" charset="0"/>
                            </a:rPr>
                            <m:t>𝑖𝑗</m:t>
                          </m:r>
                        </m:sub>
                      </m:sSub>
                      <m:r>
                        <a:rPr lang="en-US" sz="2400" b="0" i="1" smtClean="0">
                          <a:latin typeface="Cambria Math" charset="0"/>
                        </a:rPr>
                        <m:t>=</m:t>
                      </m:r>
                      <m:f>
                        <m:fPr>
                          <m:ctrlPr>
                            <a:rPr lang="mr-IN" sz="2400" b="0" i="1" smtClean="0">
                              <a:latin typeface="Cambria Math" charset="0"/>
                            </a:rPr>
                          </m:ctrlPr>
                        </m:fPr>
                        <m:num>
                          <m:r>
                            <a:rPr lang="en-US" sz="2400" b="0" i="1" smtClean="0">
                              <a:latin typeface="Cambria Math" charset="0"/>
                            </a:rPr>
                            <m:t># </m:t>
                          </m:r>
                          <m:r>
                            <m:rPr>
                              <m:nor/>
                            </m:rPr>
                            <a:rPr lang="en-US" sz="2400" b="0" i="0" smtClean="0">
                              <a:latin typeface="Cambria Math" charset="0"/>
                            </a:rPr>
                            <m:t>edges</m:t>
                          </m:r>
                          <m:r>
                            <a:rPr lang="en-US" sz="2400" b="0" i="1" smtClean="0">
                              <a:latin typeface="Cambria Math" charset="0"/>
                            </a:rPr>
                            <m:t> </m:t>
                          </m:r>
                          <m:r>
                            <a:rPr lang="en-US" sz="2400" b="0" i="1" smtClean="0">
                              <a:latin typeface="Cambria Math" charset="0"/>
                            </a:rPr>
                            <m:t>𝑖</m:t>
                          </m:r>
                          <m:r>
                            <a:rPr lang="is-IS" sz="2400" b="0" i="1" smtClean="0">
                              <a:latin typeface="Cambria Math" charset="0"/>
                              <a:ea typeface="Cambria Math" charset="0"/>
                              <a:cs typeface="Cambria Math" charset="0"/>
                            </a:rPr>
                            <m:t>→</m:t>
                          </m:r>
                          <m:r>
                            <a:rPr lang="en-US" sz="2400" b="0" i="1" smtClean="0">
                              <a:latin typeface="Cambria Math" charset="0"/>
                              <a:ea typeface="Cambria Math" charset="0"/>
                              <a:cs typeface="Cambria Math" charset="0"/>
                            </a:rPr>
                            <m:t>𝑗</m:t>
                          </m:r>
                        </m:num>
                        <m:den>
                          <m:r>
                            <a:rPr lang="en-US" sz="2400" b="0" i="1" smtClean="0">
                              <a:latin typeface="Cambria Math" charset="0"/>
                            </a:rPr>
                            <m:t>𝑚</m:t>
                          </m:r>
                        </m:den>
                      </m:f>
                    </m:oMath>
                  </m:oMathPara>
                </a14:m>
                <a:endParaRPr lang="en-US" sz="2400"/>
              </a:p>
            </p:txBody>
          </p:sp>
        </mc:Choice>
        <mc:Fallback xmlns="">
          <p:sp>
            <p:nvSpPr>
              <p:cNvPr id="19" name="TextBox 18"/>
              <p:cNvSpPr txBox="1">
                <a:spLocks noRot="1" noChangeAspect="1" noMove="1" noResize="1" noEditPoints="1" noAdjustHandles="1" noChangeArrowheads="1" noChangeShapeType="1" noTextEdit="1"/>
              </p:cNvSpPr>
              <p:nvPr/>
            </p:nvSpPr>
            <p:spPr>
              <a:xfrm>
                <a:off x="3836675" y="3310859"/>
                <a:ext cx="4175852" cy="701410"/>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10756970" y="4249848"/>
                <a:ext cx="138422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charset="0"/>
                            </a:rPr>
                          </m:ctrlPr>
                        </m:sSubPr>
                        <m:e>
                          <m:r>
                            <a:rPr lang="en-US" sz="2400" b="0" i="1" smtClean="0">
                              <a:latin typeface="Cambria Math" charset="0"/>
                            </a:rPr>
                            <m:t>𝑒</m:t>
                          </m:r>
                        </m:e>
                        <m:sub>
                          <m:r>
                            <a:rPr lang="en-US" sz="2400" b="0" i="1" smtClean="0">
                              <a:latin typeface="Cambria Math" charset="0"/>
                            </a:rPr>
                            <m:t>11</m:t>
                          </m:r>
                        </m:sub>
                      </m:sSub>
                      <m:r>
                        <a:rPr lang="en-US" sz="2400" b="0" i="1" smtClean="0">
                          <a:latin typeface="Cambria Math" charset="0"/>
                        </a:rPr>
                        <m:t>=4/9</m:t>
                      </m:r>
                    </m:oMath>
                  </m:oMathPara>
                </a14:m>
                <a:endParaRPr lang="en-US"/>
              </a:p>
            </p:txBody>
          </p:sp>
        </mc:Choice>
        <mc:Fallback xmlns="">
          <p:sp>
            <p:nvSpPr>
              <p:cNvPr id="32" name="TextBox 31"/>
              <p:cNvSpPr txBox="1">
                <a:spLocks noRot="1" noChangeAspect="1" noMove="1" noResize="1" noEditPoints="1" noAdjustHandles="1" noChangeArrowheads="1" noChangeShapeType="1" noTextEdit="1"/>
              </p:cNvSpPr>
              <p:nvPr/>
            </p:nvSpPr>
            <p:spPr>
              <a:xfrm>
                <a:off x="10756970" y="4249848"/>
                <a:ext cx="1384225" cy="369332"/>
              </a:xfrm>
              <a:prstGeom prst="rect">
                <a:avLst/>
              </a:prstGeom>
              <a:blipFill rotWithShape="0">
                <a:blip r:embed="rId5"/>
                <a:stretch>
                  <a:fillRect l="-2203" r="-4405" b="-344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10025438" y="4926211"/>
                <a:ext cx="138422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charset="0"/>
                            </a:rPr>
                          </m:ctrlPr>
                        </m:sSubPr>
                        <m:e>
                          <m:r>
                            <a:rPr lang="en-US" sz="2400" b="0" i="1" smtClean="0">
                              <a:latin typeface="Cambria Math" charset="0"/>
                            </a:rPr>
                            <m:t>𝑒</m:t>
                          </m:r>
                        </m:e>
                        <m:sub>
                          <m:r>
                            <a:rPr lang="en-US" sz="2400" b="0" i="1" smtClean="0">
                              <a:latin typeface="Cambria Math" charset="0"/>
                            </a:rPr>
                            <m:t>12</m:t>
                          </m:r>
                        </m:sub>
                      </m:sSub>
                      <m:r>
                        <a:rPr lang="en-US" sz="2400" b="0" i="1" smtClean="0">
                          <a:latin typeface="Cambria Math" charset="0"/>
                        </a:rPr>
                        <m:t>=2/9</m:t>
                      </m:r>
                    </m:oMath>
                  </m:oMathPara>
                </a14:m>
                <a:endParaRPr lang="en-US"/>
              </a:p>
            </p:txBody>
          </p:sp>
        </mc:Choice>
        <mc:Fallback xmlns="">
          <p:sp>
            <p:nvSpPr>
              <p:cNvPr id="27" name="TextBox 26"/>
              <p:cNvSpPr txBox="1">
                <a:spLocks noRot="1" noChangeAspect="1" noMove="1" noResize="1" noEditPoints="1" noAdjustHandles="1" noChangeArrowheads="1" noChangeShapeType="1" noTextEdit="1"/>
              </p:cNvSpPr>
              <p:nvPr/>
            </p:nvSpPr>
            <p:spPr>
              <a:xfrm>
                <a:off x="10025438" y="4926211"/>
                <a:ext cx="1384225" cy="369332"/>
              </a:xfrm>
              <a:prstGeom prst="rect">
                <a:avLst/>
              </a:prstGeom>
              <a:blipFill rotWithShape="0">
                <a:blip r:embed="rId6"/>
                <a:stretch>
                  <a:fillRect l="-2203" r="-4405" b="-34426"/>
                </a:stretch>
              </a:blipFill>
            </p:spPr>
            <p:txBody>
              <a:bodyPr/>
              <a:lstStyle/>
              <a:p>
                <a:r>
                  <a:rPr lang="en-US">
                    <a:noFill/>
                  </a:rPr>
                  <a:t> </a:t>
                </a:r>
              </a:p>
            </p:txBody>
          </p:sp>
        </mc:Fallback>
      </mc:AlternateContent>
    </p:spTree>
    <p:extLst>
      <p:ext uri="{BB962C8B-B14F-4D97-AF65-F5344CB8AC3E}">
        <p14:creationId xmlns:p14="http://schemas.microsoft.com/office/powerpoint/2010/main" val="11664999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val 45"/>
          <p:cNvSpPr/>
          <p:nvPr/>
        </p:nvSpPr>
        <p:spPr>
          <a:xfrm>
            <a:off x="6620694" y="4918042"/>
            <a:ext cx="2961513" cy="1764248"/>
          </a:xfrm>
          <a:prstGeom prst="ellipse">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7984937" y="2676905"/>
            <a:ext cx="2898215" cy="2118026"/>
          </a:xfrm>
          <a:prstGeom prst="ellipse">
            <a:avLst/>
          </a:prstGeom>
          <a:solidFill>
            <a:schemeClr val="tx2">
              <a:lumMod val="40000"/>
              <a:lumOff val="60000"/>
              <a:alpha val="23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3200" smtClean="0">
              <a:solidFill>
                <a:schemeClr val="tx2">
                  <a:lumMod val="75000"/>
                </a:schemeClr>
              </a:solidFill>
            </a:endParaRPr>
          </a:p>
          <a:p>
            <a:pPr algn="r"/>
            <a:endParaRPr lang="en-US" sz="3200">
              <a:solidFill>
                <a:schemeClr val="tx2">
                  <a:lumMod val="75000"/>
                </a:schemeClr>
              </a:solidFill>
            </a:endParaRPr>
          </a:p>
          <a:p>
            <a:pPr algn="r"/>
            <a:r>
              <a:rPr lang="en-US" sz="3200" smtClean="0">
                <a:solidFill>
                  <a:schemeClr val="tx2">
                    <a:lumMod val="75000"/>
                  </a:schemeClr>
                </a:solidFill>
              </a:rPr>
              <a:t>  1</a:t>
            </a:r>
            <a:endParaRPr lang="en-US" sz="3200">
              <a:solidFill>
                <a:schemeClr val="tx2">
                  <a:lumMod val="75000"/>
                </a:schemeClr>
              </a:solidFill>
            </a:endParaRPr>
          </a:p>
        </p:txBody>
      </p:sp>
      <p:sp>
        <p:nvSpPr>
          <p:cNvPr id="2" name="Title 1"/>
          <p:cNvSpPr>
            <a:spLocks noGrp="1"/>
          </p:cNvSpPr>
          <p:nvPr>
            <p:ph type="title"/>
          </p:nvPr>
        </p:nvSpPr>
        <p:spPr/>
        <p:txBody>
          <a:bodyPr/>
          <a:lstStyle/>
          <a:p>
            <a:r>
              <a:rPr lang="en-US" smtClean="0"/>
              <a:t>Evaluation of Clustering: Modularity</a:t>
            </a:r>
            <a:endParaRPr lang="en-US"/>
          </a:p>
        </p:txBody>
      </p:sp>
      <p:sp>
        <p:nvSpPr>
          <p:cNvPr id="3" name="Content Placeholder 2"/>
          <p:cNvSpPr>
            <a:spLocks noGrp="1"/>
          </p:cNvSpPr>
          <p:nvPr>
            <p:ph idx="1"/>
          </p:nvPr>
        </p:nvSpPr>
        <p:spPr>
          <a:xfrm>
            <a:off x="853118" y="2405086"/>
            <a:ext cx="6635375" cy="3091836"/>
          </a:xfrm>
        </p:spPr>
        <p:txBody>
          <a:bodyPr/>
          <a:lstStyle/>
          <a:p>
            <a:r>
              <a:rPr lang="en-US" smtClean="0"/>
              <a:t>n nodes, m edges, c clusters</a:t>
            </a:r>
          </a:p>
          <a:p>
            <a:r>
              <a:rPr lang="en-US"/>
              <a:t>e</a:t>
            </a:r>
            <a:r>
              <a:rPr lang="en-US" smtClean="0"/>
              <a:t>dges from cluster </a:t>
            </a:r>
            <a:r>
              <a:rPr lang="en-US" err="1" smtClean="0"/>
              <a:t>i</a:t>
            </a:r>
            <a:r>
              <a:rPr lang="en-US" smtClean="0"/>
              <a:t> to j</a:t>
            </a:r>
          </a:p>
          <a:p>
            <a:pPr lvl="1"/>
            <a:endParaRPr lang="en-US"/>
          </a:p>
          <a:p>
            <a:r>
              <a:rPr lang="en-US"/>
              <a:t>a</a:t>
            </a:r>
            <a:r>
              <a:rPr lang="en-US" smtClean="0"/>
              <a:t>ll edges start from cluster </a:t>
            </a:r>
            <a:r>
              <a:rPr lang="en-US" err="1" smtClean="0"/>
              <a:t>i</a:t>
            </a:r>
            <a:endParaRPr lang="en-US" smtClean="0"/>
          </a:p>
          <a:p>
            <a:pPr lvl="1"/>
            <a:endParaRPr lang="en-US"/>
          </a:p>
        </p:txBody>
      </p:sp>
      <p:sp>
        <p:nvSpPr>
          <p:cNvPr id="4" name="Oval 3"/>
          <p:cNvSpPr/>
          <p:nvPr/>
        </p:nvSpPr>
        <p:spPr>
          <a:xfrm>
            <a:off x="7126230" y="5444325"/>
            <a:ext cx="430306" cy="430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7886297" y="6053063"/>
            <a:ext cx="430306" cy="430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8714499" y="5664295"/>
            <a:ext cx="430306" cy="430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8047271" y="5110877"/>
            <a:ext cx="430306" cy="430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8463728" y="3882559"/>
            <a:ext cx="430306" cy="430306"/>
          </a:xfrm>
          <a:prstGeom prst="ellipse">
            <a:avLst/>
          </a:prstGeom>
          <a:solidFill>
            <a:schemeClr val="tx2">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8692730" y="3027328"/>
            <a:ext cx="430306" cy="430306"/>
          </a:xfrm>
          <a:prstGeom prst="ellipse">
            <a:avLst/>
          </a:prstGeom>
          <a:solidFill>
            <a:schemeClr val="tx2">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9561262" y="4194954"/>
            <a:ext cx="430306" cy="430306"/>
          </a:xfrm>
          <a:prstGeom prst="ellipse">
            <a:avLst/>
          </a:prstGeom>
          <a:solidFill>
            <a:schemeClr val="tx2">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0025438" y="3313895"/>
            <a:ext cx="430306" cy="430306"/>
          </a:xfrm>
          <a:prstGeom prst="ellipse">
            <a:avLst/>
          </a:prstGeom>
          <a:solidFill>
            <a:schemeClr val="tx2">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10" idx="4"/>
            <a:endCxn id="8" idx="0"/>
          </p:cNvCxnSpPr>
          <p:nvPr/>
        </p:nvCxnSpPr>
        <p:spPr>
          <a:xfrm flipH="1">
            <a:off x="8678881" y="3457634"/>
            <a:ext cx="229002" cy="424925"/>
          </a:xfrm>
          <a:prstGeom prst="straightConnector1">
            <a:avLst/>
          </a:prstGeom>
          <a:ln w="57150">
            <a:solidFill>
              <a:schemeClr val="accent2"/>
            </a:solidFill>
            <a:tailEnd type="stealth" w="lg" len="lg"/>
          </a:ln>
        </p:spPr>
        <p:style>
          <a:lnRef idx="2">
            <a:schemeClr val="dk1"/>
          </a:lnRef>
          <a:fillRef idx="0">
            <a:schemeClr val="dk1"/>
          </a:fillRef>
          <a:effectRef idx="1">
            <a:schemeClr val="dk1"/>
          </a:effectRef>
          <a:fontRef idx="minor">
            <a:schemeClr val="tx1"/>
          </a:fontRef>
        </p:style>
      </p:cxnSp>
      <p:cxnSp>
        <p:nvCxnSpPr>
          <p:cNvPr id="16" name="Straight Arrow Connector 15"/>
          <p:cNvCxnSpPr>
            <a:stCxn id="12" idx="3"/>
            <a:endCxn id="11" idx="7"/>
          </p:cNvCxnSpPr>
          <p:nvPr/>
        </p:nvCxnSpPr>
        <p:spPr>
          <a:xfrm flipH="1">
            <a:off x="9928551" y="3681184"/>
            <a:ext cx="159904" cy="576787"/>
          </a:xfrm>
          <a:prstGeom prst="straightConnector1">
            <a:avLst/>
          </a:prstGeom>
          <a:ln w="57150">
            <a:solidFill>
              <a:schemeClr val="accent2"/>
            </a:solidFill>
            <a:tailEnd type="stealth" w="lg" len="lg"/>
          </a:ln>
        </p:spPr>
        <p:style>
          <a:lnRef idx="2">
            <a:schemeClr val="dk1"/>
          </a:lnRef>
          <a:fillRef idx="0">
            <a:schemeClr val="dk1"/>
          </a:fillRef>
          <a:effectRef idx="1">
            <a:schemeClr val="dk1"/>
          </a:effectRef>
          <a:fontRef idx="minor">
            <a:schemeClr val="tx1"/>
          </a:fontRef>
        </p:style>
      </p:cxnSp>
      <p:cxnSp>
        <p:nvCxnSpPr>
          <p:cNvPr id="18" name="Straight Arrow Connector 17"/>
          <p:cNvCxnSpPr>
            <a:stCxn id="8" idx="5"/>
            <a:endCxn id="11" idx="2"/>
          </p:cNvCxnSpPr>
          <p:nvPr/>
        </p:nvCxnSpPr>
        <p:spPr>
          <a:xfrm>
            <a:off x="8831017" y="4249848"/>
            <a:ext cx="730245" cy="160259"/>
          </a:xfrm>
          <a:prstGeom prst="straightConnector1">
            <a:avLst/>
          </a:prstGeom>
          <a:ln w="57150">
            <a:solidFill>
              <a:schemeClr val="accent2"/>
            </a:solidFill>
            <a:tailEnd type="stealth" w="lg" len="lg"/>
          </a:ln>
        </p:spPr>
        <p:style>
          <a:lnRef idx="2">
            <a:schemeClr val="dk1"/>
          </a:lnRef>
          <a:fillRef idx="0">
            <a:schemeClr val="dk1"/>
          </a:fillRef>
          <a:effectRef idx="1">
            <a:schemeClr val="dk1"/>
          </a:effectRef>
          <a:fontRef idx="minor">
            <a:schemeClr val="tx1"/>
          </a:fontRef>
        </p:style>
      </p:cxnSp>
      <p:cxnSp>
        <p:nvCxnSpPr>
          <p:cNvPr id="20" name="Straight Arrow Connector 19"/>
          <p:cNvCxnSpPr>
            <a:stCxn id="8" idx="4"/>
            <a:endCxn id="7" idx="0"/>
          </p:cNvCxnSpPr>
          <p:nvPr/>
        </p:nvCxnSpPr>
        <p:spPr>
          <a:xfrm flipH="1">
            <a:off x="8262424" y="4312865"/>
            <a:ext cx="416457" cy="798012"/>
          </a:xfrm>
          <a:prstGeom prst="straightConnector1">
            <a:avLst/>
          </a:prstGeom>
          <a:ln w="57150">
            <a:solidFill>
              <a:schemeClr val="accent2"/>
            </a:solidFill>
            <a:tailEnd type="stealth" w="lg" len="lg"/>
          </a:ln>
        </p:spPr>
        <p:style>
          <a:lnRef idx="2">
            <a:schemeClr val="dk1"/>
          </a:lnRef>
          <a:fillRef idx="0">
            <a:schemeClr val="dk1"/>
          </a:fillRef>
          <a:effectRef idx="1">
            <a:schemeClr val="dk1"/>
          </a:effectRef>
          <a:fontRef idx="minor">
            <a:schemeClr val="tx1"/>
          </a:fontRef>
        </p:style>
      </p:cxnSp>
      <p:cxnSp>
        <p:nvCxnSpPr>
          <p:cNvPr id="21" name="Straight Arrow Connector 20"/>
          <p:cNvCxnSpPr>
            <a:endCxn id="5" idx="0"/>
          </p:cNvCxnSpPr>
          <p:nvPr/>
        </p:nvCxnSpPr>
        <p:spPr>
          <a:xfrm flipH="1">
            <a:off x="8101450" y="5541183"/>
            <a:ext cx="126733" cy="511880"/>
          </a:xfrm>
          <a:prstGeom prst="straightConnector1">
            <a:avLst/>
          </a:prstGeom>
          <a:ln>
            <a:tailEnd type="stealth" w="lg" len="lg"/>
          </a:ln>
        </p:spPr>
        <p:style>
          <a:lnRef idx="2">
            <a:schemeClr val="dk1"/>
          </a:lnRef>
          <a:fillRef idx="0">
            <a:schemeClr val="dk1"/>
          </a:fillRef>
          <a:effectRef idx="1">
            <a:schemeClr val="dk1"/>
          </a:effectRef>
          <a:fontRef idx="minor">
            <a:schemeClr val="tx1"/>
          </a:fontRef>
        </p:style>
      </p:cxnSp>
      <p:cxnSp>
        <p:nvCxnSpPr>
          <p:cNvPr id="24" name="Straight Arrow Connector 23"/>
          <p:cNvCxnSpPr>
            <a:stCxn id="7" idx="2"/>
            <a:endCxn id="4" idx="6"/>
          </p:cNvCxnSpPr>
          <p:nvPr/>
        </p:nvCxnSpPr>
        <p:spPr>
          <a:xfrm flipH="1">
            <a:off x="7556536" y="5326030"/>
            <a:ext cx="490735" cy="333448"/>
          </a:xfrm>
          <a:prstGeom prst="straightConnector1">
            <a:avLst/>
          </a:prstGeom>
          <a:ln>
            <a:tailEnd type="stealth" w="lg" len="lg"/>
          </a:ln>
        </p:spPr>
        <p:style>
          <a:lnRef idx="2">
            <a:schemeClr val="dk1"/>
          </a:lnRef>
          <a:fillRef idx="0">
            <a:schemeClr val="dk1"/>
          </a:fillRef>
          <a:effectRef idx="1">
            <a:schemeClr val="dk1"/>
          </a:effectRef>
          <a:fontRef idx="minor">
            <a:schemeClr val="tx1"/>
          </a:fontRef>
        </p:style>
      </p:cxnSp>
      <p:cxnSp>
        <p:nvCxnSpPr>
          <p:cNvPr id="28" name="Straight Arrow Connector 27"/>
          <p:cNvCxnSpPr>
            <a:stCxn id="10" idx="6"/>
            <a:endCxn id="12" idx="2"/>
          </p:cNvCxnSpPr>
          <p:nvPr/>
        </p:nvCxnSpPr>
        <p:spPr>
          <a:xfrm>
            <a:off x="9123036" y="3242481"/>
            <a:ext cx="902402" cy="286567"/>
          </a:xfrm>
          <a:prstGeom prst="straightConnector1">
            <a:avLst/>
          </a:prstGeom>
          <a:ln w="57150">
            <a:solidFill>
              <a:schemeClr val="accent2"/>
            </a:solidFill>
            <a:tailEnd type="stealth" w="lg" len="lg"/>
          </a:ln>
        </p:spPr>
        <p:style>
          <a:lnRef idx="2">
            <a:schemeClr val="dk1"/>
          </a:lnRef>
          <a:fillRef idx="0">
            <a:schemeClr val="dk1"/>
          </a:fillRef>
          <a:effectRef idx="1">
            <a:schemeClr val="dk1"/>
          </a:effectRef>
          <a:fontRef idx="minor">
            <a:schemeClr val="tx1"/>
          </a:fontRef>
        </p:style>
      </p:cxnSp>
      <p:cxnSp>
        <p:nvCxnSpPr>
          <p:cNvPr id="30" name="Straight Arrow Connector 29"/>
          <p:cNvCxnSpPr>
            <a:stCxn id="7" idx="6"/>
            <a:endCxn id="6" idx="0"/>
          </p:cNvCxnSpPr>
          <p:nvPr/>
        </p:nvCxnSpPr>
        <p:spPr>
          <a:xfrm>
            <a:off x="8477577" y="5326030"/>
            <a:ext cx="452075" cy="338265"/>
          </a:xfrm>
          <a:prstGeom prst="straightConnector1">
            <a:avLst/>
          </a:prstGeom>
          <a:ln>
            <a:tailEnd type="stealth" w="lg" len="lg"/>
          </a:ln>
        </p:spPr>
        <p:style>
          <a:lnRef idx="2">
            <a:schemeClr val="dk1"/>
          </a:lnRef>
          <a:fillRef idx="0">
            <a:schemeClr val="dk1"/>
          </a:fillRef>
          <a:effectRef idx="1">
            <a:schemeClr val="dk1"/>
          </a:effectRef>
          <a:fontRef idx="minor">
            <a:schemeClr val="tx1"/>
          </a:fontRef>
        </p:style>
      </p:cxnSp>
      <p:cxnSp>
        <p:nvCxnSpPr>
          <p:cNvPr id="43" name="Straight Arrow Connector 42"/>
          <p:cNvCxnSpPr>
            <a:stCxn id="11" idx="3"/>
            <a:endCxn id="6" idx="7"/>
          </p:cNvCxnSpPr>
          <p:nvPr/>
        </p:nvCxnSpPr>
        <p:spPr>
          <a:xfrm flipH="1">
            <a:off x="9081788" y="4562243"/>
            <a:ext cx="542491" cy="1165069"/>
          </a:xfrm>
          <a:prstGeom prst="straightConnector1">
            <a:avLst/>
          </a:prstGeom>
          <a:ln w="5715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7027763" y="5963545"/>
            <a:ext cx="372218" cy="523220"/>
          </a:xfrm>
          <a:prstGeom prst="rect">
            <a:avLst/>
          </a:prstGeom>
          <a:noFill/>
        </p:spPr>
        <p:txBody>
          <a:bodyPr wrap="none" rtlCol="0">
            <a:spAutoFit/>
          </a:bodyPr>
          <a:lstStyle/>
          <a:p>
            <a:r>
              <a:rPr lang="en-US" sz="2800" smtClean="0">
                <a:solidFill>
                  <a:schemeClr val="accent1">
                    <a:lumMod val="75000"/>
                  </a:schemeClr>
                </a:solidFill>
              </a:rPr>
              <a:t>2</a:t>
            </a:r>
            <a:endParaRPr lang="en-US" sz="2800">
              <a:solidFill>
                <a:schemeClr val="accent1">
                  <a:lumMod val="75000"/>
                </a:schemeClr>
              </a:solidFill>
            </a:endParaRPr>
          </a:p>
        </p:txBody>
      </p:sp>
      <mc:AlternateContent xmlns:mc="http://schemas.openxmlformats.org/markup-compatibility/2006" xmlns:a14="http://schemas.microsoft.com/office/drawing/2010/main">
        <mc:Choice Requires="a14">
          <p:sp>
            <p:nvSpPr>
              <p:cNvPr id="17" name="TextBox 16"/>
              <p:cNvSpPr txBox="1"/>
              <p:nvPr/>
            </p:nvSpPr>
            <p:spPr>
              <a:xfrm>
                <a:off x="9434044" y="2253499"/>
                <a:ext cx="2645853" cy="369332"/>
              </a:xfrm>
              <a:prstGeom prst="rect">
                <a:avLst/>
              </a:prstGeom>
              <a:noFill/>
            </p:spPr>
            <p:txBody>
              <a:bodyPr wrap="none" lIns="0" tIns="0" rIns="0" bIns="0" rtlCol="0">
                <a:spAutoFit/>
              </a:bodyPr>
              <a:lstStyle/>
              <a:p>
                <a14:m>
                  <m:oMath xmlns:m="http://schemas.openxmlformats.org/officeDocument/2006/math">
                    <m:r>
                      <a:rPr lang="en-US" sz="2400" b="0" i="1" smtClean="0">
                        <a:latin typeface="Cambria Math" charset="0"/>
                      </a:rPr>
                      <m:t>𝑛</m:t>
                    </m:r>
                    <m:r>
                      <a:rPr lang="en-US" sz="2400" b="0" i="1" smtClean="0">
                        <a:latin typeface="Cambria Math" charset="0"/>
                      </a:rPr>
                      <m:t>=8</m:t>
                    </m:r>
                  </m:oMath>
                </a14:m>
                <a:r>
                  <a:rPr lang="en-US" sz="2400" smtClean="0"/>
                  <a:t>, </a:t>
                </a:r>
                <a14:m>
                  <m:oMath xmlns:m="http://schemas.openxmlformats.org/officeDocument/2006/math">
                    <m:r>
                      <a:rPr lang="en-US" sz="2400" b="0" i="1" smtClean="0">
                        <a:latin typeface="Cambria Math" charset="0"/>
                      </a:rPr>
                      <m:t>𝑚</m:t>
                    </m:r>
                    <m:r>
                      <a:rPr lang="en-US" sz="2400" b="0" i="1" smtClean="0">
                        <a:latin typeface="Cambria Math" charset="0"/>
                      </a:rPr>
                      <m:t>=9</m:t>
                    </m:r>
                  </m:oMath>
                </a14:m>
                <a:r>
                  <a:rPr lang="en-US" sz="2400" smtClean="0"/>
                  <a:t>, </a:t>
                </a:r>
                <a14:m>
                  <m:oMath xmlns:m="http://schemas.openxmlformats.org/officeDocument/2006/math">
                    <m:r>
                      <a:rPr lang="en-US" sz="2400" b="0" i="1" smtClean="0">
                        <a:latin typeface="Cambria Math" charset="0"/>
                      </a:rPr>
                      <m:t>𝑐</m:t>
                    </m:r>
                    <m:r>
                      <a:rPr lang="en-US" sz="2400" b="0" i="1" smtClean="0">
                        <a:latin typeface="Cambria Math" charset="0"/>
                      </a:rPr>
                      <m:t>=2</m:t>
                    </m:r>
                  </m:oMath>
                </a14:m>
                <a:endParaRPr lang="en-US" sz="2400"/>
              </a:p>
            </p:txBody>
          </p:sp>
        </mc:Choice>
        <mc:Fallback xmlns="">
          <p:sp>
            <p:nvSpPr>
              <p:cNvPr id="17" name="TextBox 16"/>
              <p:cNvSpPr txBox="1">
                <a:spLocks noRot="1" noChangeAspect="1" noMove="1" noResize="1" noEditPoints="1" noAdjustHandles="1" noChangeArrowheads="1" noChangeShapeType="1" noTextEdit="1"/>
              </p:cNvSpPr>
              <p:nvPr/>
            </p:nvSpPr>
            <p:spPr>
              <a:xfrm>
                <a:off x="9434044" y="2253499"/>
                <a:ext cx="2645853" cy="369332"/>
              </a:xfrm>
              <a:prstGeom prst="rect">
                <a:avLst/>
              </a:prstGeom>
              <a:blipFill rotWithShape="0">
                <a:blip r:embed="rId3"/>
                <a:stretch>
                  <a:fillRect l="-2995" t="-26667" r="-2765"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3836675" y="3310859"/>
                <a:ext cx="4175852" cy="70141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charset="0"/>
                            </a:rPr>
                          </m:ctrlPr>
                        </m:sSubPr>
                        <m:e>
                          <m:r>
                            <a:rPr lang="en-US" sz="2400" b="0" i="1" smtClean="0">
                              <a:latin typeface="Cambria Math" charset="0"/>
                            </a:rPr>
                            <m:t>𝑒</m:t>
                          </m:r>
                        </m:e>
                        <m:sub>
                          <m:r>
                            <a:rPr lang="en-US" sz="2400" b="0" i="1" smtClean="0">
                              <a:latin typeface="Cambria Math" charset="0"/>
                            </a:rPr>
                            <m:t>𝑖𝑗</m:t>
                          </m:r>
                        </m:sub>
                      </m:sSub>
                      <m:r>
                        <a:rPr lang="en-US" sz="2400" b="0" i="1" smtClean="0">
                          <a:latin typeface="Cambria Math" charset="0"/>
                        </a:rPr>
                        <m:t>=</m:t>
                      </m:r>
                      <m:f>
                        <m:fPr>
                          <m:ctrlPr>
                            <a:rPr lang="mr-IN" sz="2400" b="0" i="1" smtClean="0">
                              <a:latin typeface="Cambria Math" charset="0"/>
                            </a:rPr>
                          </m:ctrlPr>
                        </m:fPr>
                        <m:num>
                          <m:r>
                            <a:rPr lang="en-US" sz="2400" b="0" i="1" smtClean="0">
                              <a:latin typeface="Cambria Math" charset="0"/>
                            </a:rPr>
                            <m:t># </m:t>
                          </m:r>
                          <m:r>
                            <m:rPr>
                              <m:nor/>
                            </m:rPr>
                            <a:rPr lang="en-US" sz="2400" b="0" i="0" smtClean="0">
                              <a:latin typeface="Cambria Math" charset="0"/>
                            </a:rPr>
                            <m:t>edges</m:t>
                          </m:r>
                          <m:r>
                            <a:rPr lang="en-US" sz="2400" b="0" i="1" smtClean="0">
                              <a:latin typeface="Cambria Math" charset="0"/>
                            </a:rPr>
                            <m:t> </m:t>
                          </m:r>
                          <m:r>
                            <a:rPr lang="en-US" sz="2400" b="0" i="1" smtClean="0">
                              <a:latin typeface="Cambria Math" charset="0"/>
                            </a:rPr>
                            <m:t>𝑖</m:t>
                          </m:r>
                          <m:r>
                            <a:rPr lang="is-IS" sz="2400" b="0" i="1" smtClean="0">
                              <a:latin typeface="Cambria Math" charset="0"/>
                              <a:ea typeface="Cambria Math" charset="0"/>
                              <a:cs typeface="Cambria Math" charset="0"/>
                            </a:rPr>
                            <m:t>→</m:t>
                          </m:r>
                          <m:r>
                            <a:rPr lang="en-US" sz="2400" b="0" i="1" smtClean="0">
                              <a:latin typeface="Cambria Math" charset="0"/>
                              <a:ea typeface="Cambria Math" charset="0"/>
                              <a:cs typeface="Cambria Math" charset="0"/>
                            </a:rPr>
                            <m:t>𝑗</m:t>
                          </m:r>
                        </m:num>
                        <m:den>
                          <m:r>
                            <a:rPr lang="en-US" sz="2400" b="0" i="1" smtClean="0">
                              <a:latin typeface="Cambria Math" charset="0"/>
                            </a:rPr>
                            <m:t>𝑚</m:t>
                          </m:r>
                        </m:den>
                      </m:f>
                    </m:oMath>
                  </m:oMathPara>
                </a14:m>
                <a:endParaRPr lang="en-US" sz="2400"/>
              </a:p>
            </p:txBody>
          </p:sp>
        </mc:Choice>
        <mc:Fallback xmlns="">
          <p:sp>
            <p:nvSpPr>
              <p:cNvPr id="19" name="TextBox 18"/>
              <p:cNvSpPr txBox="1">
                <a:spLocks noRot="1" noChangeAspect="1" noMove="1" noResize="1" noEditPoints="1" noAdjustHandles="1" noChangeArrowheads="1" noChangeShapeType="1" noTextEdit="1"/>
              </p:cNvSpPr>
              <p:nvPr/>
            </p:nvSpPr>
            <p:spPr>
              <a:xfrm>
                <a:off x="3836675" y="3310859"/>
                <a:ext cx="4175852" cy="701410"/>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10025438" y="4926211"/>
                <a:ext cx="138422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charset="0"/>
                            </a:rPr>
                          </m:ctrlPr>
                        </m:sSubPr>
                        <m:e>
                          <m:r>
                            <a:rPr lang="en-US" sz="2400" b="0" i="1" smtClean="0">
                              <a:latin typeface="Cambria Math" charset="0"/>
                            </a:rPr>
                            <m:t>𝑒</m:t>
                          </m:r>
                        </m:e>
                        <m:sub>
                          <m:r>
                            <a:rPr lang="en-US" sz="2400" b="0" i="1" smtClean="0">
                              <a:latin typeface="Cambria Math" charset="0"/>
                            </a:rPr>
                            <m:t>12</m:t>
                          </m:r>
                        </m:sub>
                      </m:sSub>
                      <m:r>
                        <a:rPr lang="en-US" sz="2400" b="0" i="1" smtClean="0">
                          <a:latin typeface="Cambria Math" charset="0"/>
                        </a:rPr>
                        <m:t>=2/9</m:t>
                      </m:r>
                    </m:oMath>
                  </m:oMathPara>
                </a14:m>
                <a:endParaRPr lang="en-US"/>
              </a:p>
            </p:txBody>
          </p:sp>
        </mc:Choice>
        <mc:Fallback xmlns="">
          <p:sp>
            <p:nvSpPr>
              <p:cNvPr id="22" name="TextBox 21"/>
              <p:cNvSpPr txBox="1">
                <a:spLocks noRot="1" noChangeAspect="1" noMove="1" noResize="1" noEditPoints="1" noAdjustHandles="1" noChangeArrowheads="1" noChangeShapeType="1" noTextEdit="1"/>
              </p:cNvSpPr>
              <p:nvPr/>
            </p:nvSpPr>
            <p:spPr>
              <a:xfrm>
                <a:off x="10025438" y="4926211"/>
                <a:ext cx="1384225" cy="369332"/>
              </a:xfrm>
              <a:prstGeom prst="rect">
                <a:avLst/>
              </a:prstGeom>
              <a:blipFill rotWithShape="0">
                <a:blip r:embed="rId5"/>
                <a:stretch>
                  <a:fillRect l="-2203" r="-4405" b="-344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10756970" y="4249848"/>
                <a:ext cx="138422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charset="0"/>
                            </a:rPr>
                          </m:ctrlPr>
                        </m:sSubPr>
                        <m:e>
                          <m:r>
                            <a:rPr lang="en-US" sz="2400" b="0" i="1" smtClean="0">
                              <a:latin typeface="Cambria Math" charset="0"/>
                            </a:rPr>
                            <m:t>𝑒</m:t>
                          </m:r>
                        </m:e>
                        <m:sub>
                          <m:r>
                            <a:rPr lang="en-US" sz="2400" b="0" i="1" smtClean="0">
                              <a:latin typeface="Cambria Math" charset="0"/>
                            </a:rPr>
                            <m:t>11</m:t>
                          </m:r>
                        </m:sub>
                      </m:sSub>
                      <m:r>
                        <a:rPr lang="en-US" sz="2400" b="0" i="1" smtClean="0">
                          <a:latin typeface="Cambria Math" charset="0"/>
                        </a:rPr>
                        <m:t>=4/9</m:t>
                      </m:r>
                    </m:oMath>
                  </m:oMathPara>
                </a14:m>
                <a:endParaRPr lang="en-US"/>
              </a:p>
            </p:txBody>
          </p:sp>
        </mc:Choice>
        <mc:Fallback xmlns="">
          <p:sp>
            <p:nvSpPr>
              <p:cNvPr id="32" name="TextBox 31"/>
              <p:cNvSpPr txBox="1">
                <a:spLocks noRot="1" noChangeAspect="1" noMove="1" noResize="1" noEditPoints="1" noAdjustHandles="1" noChangeArrowheads="1" noChangeShapeType="1" noTextEdit="1"/>
              </p:cNvSpPr>
              <p:nvPr/>
            </p:nvSpPr>
            <p:spPr>
              <a:xfrm>
                <a:off x="10756970" y="4249848"/>
                <a:ext cx="1384225" cy="369332"/>
              </a:xfrm>
              <a:prstGeom prst="rect">
                <a:avLst/>
              </a:prstGeom>
              <a:blipFill rotWithShape="0">
                <a:blip r:embed="rId6"/>
                <a:stretch>
                  <a:fillRect l="-2203" r="-4405" b="-344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10591800" y="5683731"/>
                <a:ext cx="128265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charset="0"/>
                            </a:rPr>
                          </m:ctrlPr>
                        </m:sSubPr>
                        <m:e>
                          <m:r>
                            <a:rPr lang="en-US" sz="2400" b="0" i="1" smtClean="0">
                              <a:latin typeface="Cambria Math" charset="0"/>
                            </a:rPr>
                            <m:t>𝑎</m:t>
                          </m:r>
                        </m:e>
                        <m:sub>
                          <m:r>
                            <a:rPr lang="en-US" sz="2400" b="0" i="1" smtClean="0">
                              <a:latin typeface="Cambria Math" charset="0"/>
                            </a:rPr>
                            <m:t>1</m:t>
                          </m:r>
                        </m:sub>
                      </m:sSub>
                      <m:r>
                        <a:rPr lang="en-US" sz="2400" b="0" i="1" smtClean="0">
                          <a:latin typeface="Cambria Math" charset="0"/>
                        </a:rPr>
                        <m:t>=6/9</m:t>
                      </m:r>
                    </m:oMath>
                  </m:oMathPara>
                </a14:m>
                <a:endParaRPr lang="en-US"/>
              </a:p>
            </p:txBody>
          </p:sp>
        </mc:Choice>
        <mc:Fallback xmlns="">
          <p:sp>
            <p:nvSpPr>
              <p:cNvPr id="23" name="TextBox 22"/>
              <p:cNvSpPr txBox="1">
                <a:spLocks noRot="1" noChangeAspect="1" noMove="1" noResize="1" noEditPoints="1" noAdjustHandles="1" noChangeArrowheads="1" noChangeShapeType="1" noTextEdit="1"/>
              </p:cNvSpPr>
              <p:nvPr/>
            </p:nvSpPr>
            <p:spPr>
              <a:xfrm>
                <a:off x="10591800" y="5683731"/>
                <a:ext cx="1282659" cy="369332"/>
              </a:xfrm>
              <a:prstGeom prst="rect">
                <a:avLst/>
              </a:prstGeom>
              <a:blipFill rotWithShape="0">
                <a:blip r:embed="rId7"/>
                <a:stretch>
                  <a:fillRect l="-2381" r="-4762" b="-344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3313941" y="4636666"/>
                <a:ext cx="4175852" cy="70141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charset="0"/>
                            </a:rPr>
                          </m:ctrlPr>
                        </m:sSubPr>
                        <m:e>
                          <m:r>
                            <a:rPr lang="en-US" sz="2400" b="0" i="1" smtClean="0">
                              <a:latin typeface="Cambria Math" charset="0"/>
                            </a:rPr>
                            <m:t>𝑎</m:t>
                          </m:r>
                        </m:e>
                        <m:sub>
                          <m:r>
                            <a:rPr lang="en-US" sz="2400" b="0" i="1" smtClean="0">
                              <a:latin typeface="Cambria Math" charset="0"/>
                            </a:rPr>
                            <m:t>𝑖</m:t>
                          </m:r>
                        </m:sub>
                      </m:sSub>
                      <m:r>
                        <a:rPr lang="en-US" sz="2400" b="0" i="1" smtClean="0">
                          <a:latin typeface="Cambria Math" charset="0"/>
                        </a:rPr>
                        <m:t>=</m:t>
                      </m:r>
                      <m:f>
                        <m:fPr>
                          <m:ctrlPr>
                            <a:rPr lang="mr-IN" sz="2400" b="0" i="1" smtClean="0">
                              <a:latin typeface="Cambria Math" charset="0"/>
                            </a:rPr>
                          </m:ctrlPr>
                        </m:fPr>
                        <m:num>
                          <m:r>
                            <a:rPr lang="en-US" sz="2400" b="0" i="1" smtClean="0">
                              <a:latin typeface="Cambria Math" charset="0"/>
                            </a:rPr>
                            <m:t># </m:t>
                          </m:r>
                          <m:r>
                            <m:rPr>
                              <m:nor/>
                            </m:rPr>
                            <a:rPr lang="en-US" sz="2400" b="0" i="0" smtClean="0">
                              <a:latin typeface="Cambria Math" charset="0"/>
                            </a:rPr>
                            <m:t>edges</m:t>
                          </m:r>
                          <m:r>
                            <m:rPr>
                              <m:nor/>
                            </m:rPr>
                            <a:rPr lang="en-US" sz="2400" b="0" i="0" smtClean="0">
                              <a:latin typeface="Cambria Math" charset="0"/>
                            </a:rPr>
                            <m:t> </m:t>
                          </m:r>
                          <m:r>
                            <m:rPr>
                              <m:nor/>
                            </m:rPr>
                            <a:rPr lang="en-US" sz="2400" b="0" i="0" smtClean="0">
                              <a:latin typeface="Cambria Math" charset="0"/>
                            </a:rPr>
                            <m:t>from</m:t>
                          </m:r>
                          <m:r>
                            <m:rPr>
                              <m:nor/>
                            </m:rPr>
                            <a:rPr lang="en-US" sz="2400" b="0" i="0" smtClean="0">
                              <a:latin typeface="Cambria Math" charset="0"/>
                            </a:rPr>
                            <m:t> </m:t>
                          </m:r>
                          <m:r>
                            <a:rPr lang="en-US" sz="2400" b="0" i="1" smtClean="0">
                              <a:latin typeface="Cambria Math" charset="0"/>
                            </a:rPr>
                            <m:t>𝑖</m:t>
                          </m:r>
                        </m:num>
                        <m:den>
                          <m:r>
                            <a:rPr lang="en-US" sz="2400" b="0" i="1" smtClean="0">
                              <a:latin typeface="Cambria Math" charset="0"/>
                            </a:rPr>
                            <m:t>𝑚</m:t>
                          </m:r>
                        </m:den>
                      </m:f>
                    </m:oMath>
                  </m:oMathPara>
                </a14:m>
                <a:endParaRPr lang="en-US" sz="2400"/>
              </a:p>
            </p:txBody>
          </p:sp>
        </mc:Choice>
        <mc:Fallback xmlns="">
          <p:sp>
            <p:nvSpPr>
              <p:cNvPr id="34" name="TextBox 33"/>
              <p:cNvSpPr txBox="1">
                <a:spLocks noRot="1" noChangeAspect="1" noMove="1" noResize="1" noEditPoints="1" noAdjustHandles="1" noChangeArrowheads="1" noChangeShapeType="1" noTextEdit="1"/>
              </p:cNvSpPr>
              <p:nvPr/>
            </p:nvSpPr>
            <p:spPr>
              <a:xfrm>
                <a:off x="3313941" y="4636666"/>
                <a:ext cx="4175852" cy="701410"/>
              </a:xfrm>
              <a:prstGeom prst="rect">
                <a:avLst/>
              </a:prstGeom>
              <a:blipFill rotWithShape="0">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1375779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819</TotalTime>
  <Words>1626</Words>
  <Application>Microsoft Macintosh PowerPoint</Application>
  <PresentationFormat>Widescreen</PresentationFormat>
  <Paragraphs>191</Paragraphs>
  <Slides>27</Slides>
  <Notes>16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Calibri</vt:lpstr>
      <vt:lpstr>Cambria Math</vt:lpstr>
      <vt:lpstr>Century Gothic</vt:lpstr>
      <vt:lpstr>Helvetica Neue</vt:lpstr>
      <vt:lpstr>Kohinoor Bangla</vt:lpstr>
      <vt:lpstr>Mangal</vt:lpstr>
      <vt:lpstr>Texta</vt:lpstr>
      <vt:lpstr>Trebuchet MS</vt:lpstr>
      <vt:lpstr>Wingdings 3</vt:lpstr>
      <vt:lpstr>Arial</vt:lpstr>
      <vt:lpstr>Ion Boardroom</vt:lpstr>
      <vt:lpstr>Exploring The Scientific Landscapes With Data Science</vt:lpstr>
      <vt:lpstr>Motivations</vt:lpstr>
      <vt:lpstr>Explicit Connections in Research Papers: Citations</vt:lpstr>
      <vt:lpstr>Outline</vt:lpstr>
      <vt:lpstr>Community Detection</vt:lpstr>
      <vt:lpstr>Evaluation of Clustering: Modularity</vt:lpstr>
      <vt:lpstr>Evaluation of Clustering: Modularity</vt:lpstr>
      <vt:lpstr>Evaluation of Clustering: Modularity</vt:lpstr>
      <vt:lpstr>Evaluation of Clustering: Modularity</vt:lpstr>
      <vt:lpstr>Evaluation of Clustering: Modularity</vt:lpstr>
      <vt:lpstr>Algorithms for Community Detection</vt:lpstr>
      <vt:lpstr>Louvain Algorithm</vt:lpstr>
      <vt:lpstr>Determine the Number of Clusters</vt:lpstr>
      <vt:lpstr>Determine the Number of Clusters</vt:lpstr>
      <vt:lpstr>Results in Physics Articles Citation Network</vt:lpstr>
      <vt:lpstr>Visualize Citation Network:  Force-directed layout</vt:lpstr>
      <vt:lpstr>Visualize Citation Network:  Force-directed layout</vt:lpstr>
      <vt:lpstr>DEMO</vt:lpstr>
      <vt:lpstr>Other algorithms</vt:lpstr>
      <vt:lpstr>Outline</vt:lpstr>
      <vt:lpstr>Recommend Articles</vt:lpstr>
      <vt:lpstr>DEMO</vt:lpstr>
      <vt:lpstr>Infrastructure</vt:lpstr>
      <vt:lpstr>Business Applications</vt:lpstr>
      <vt:lpstr>Backups</vt:lpstr>
      <vt:lpstr>Determine the Number of Clusters</vt:lpstr>
      <vt:lpstr>Determine the Number of Clusters</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Explore The Scientific Landscapes</dc:title>
  <dc:creator>Yuan Huang</dc:creator>
  <cp:lastModifiedBy>Yuan Huang</cp:lastModifiedBy>
  <cp:revision>60</cp:revision>
  <dcterms:created xsi:type="dcterms:W3CDTF">2017-08-02T13:12:26Z</dcterms:created>
  <dcterms:modified xsi:type="dcterms:W3CDTF">2017-08-03T12:33:28Z</dcterms:modified>
</cp:coreProperties>
</file>