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BF189-9D4D-4597-940A-F631F1D61E16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0F216-9ECC-413D-A9B8-68A155241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21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8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简单</a:t>
            </a:r>
            <a:r>
              <a:rPr lang="en-US" altLang="zh-CN"/>
              <a:t>RPC</a:t>
            </a:r>
            <a:r>
              <a:rPr lang="zh-CN" altLang="en-US"/>
              <a:t>调用与 Web API 控制器上的操作最为相似。 gRPC 方法与操作的一个重要区别是，gRPC 方法无法将请求的某些部分绑定到不同的方法参数。 对于传入请求数据，gRPC 方法始终有一个消息参数。 通过在请求消息中设置多个值字段，仍可以将多个值发送到 gRPC 服务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8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https://www.cnblogs.com/mq0036/p/15005839.html</a:t>
            </a:r>
          </a:p>
        </p:txBody>
      </p:sp>
    </p:spTree>
    <p:extLst>
      <p:ext uri="{BB962C8B-B14F-4D97-AF65-F5344CB8AC3E}">
        <p14:creationId xmlns:p14="http://schemas.microsoft.com/office/powerpoint/2010/main" val="336577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4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9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0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7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ED08-2E52-4830-A3EA-8539F5F378B5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3E19-4FF7-417F-98EE-A0C6E3F2E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命名 -1"/>
          <p:cNvPicPr>
            <a:picLocks noChangeAspect="1"/>
          </p:cNvPicPr>
          <p:nvPr/>
        </p:nvPicPr>
        <p:blipFill rotWithShape="1">
          <a:blip r:embed="rId4"/>
          <a:srcRect t="-1" b="2355"/>
          <a:stretch>
            <a:fillRect/>
          </a:stretch>
        </p:blipFill>
        <p:spPr>
          <a:xfrm>
            <a:off x="-4457" y="-10750"/>
            <a:ext cx="12200921" cy="2954215"/>
          </a:xfrm>
          <a:prstGeom prst="rect">
            <a:avLst/>
          </a:prstGeom>
        </p:spPr>
      </p:pic>
      <p:pic>
        <p:nvPicPr>
          <p:cNvPr id="3" name="图片 2" descr="科创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159" y="705626"/>
            <a:ext cx="3139261" cy="557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53923" y="1725758"/>
            <a:ext cx="3204098" cy="455934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693">
                <a:solidFill>
                  <a:schemeClr val="bg1"/>
                </a:solidFill>
              </a:rPr>
              <a:t>全球高效安全储能设备领航者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50614" y="2013385"/>
            <a:ext cx="4285575" cy="367707"/>
          </a:xfrm>
          <a:prstGeom prst="rect">
            <a:avLst/>
          </a:prstGeom>
          <a:noFill/>
        </p:spPr>
        <p:txBody>
          <a:bodyPr wrap="square" lIns="193524" tIns="96762" rIns="193524" bIns="96762" rtlCol="0">
            <a:spAutoFit/>
          </a:bodyPr>
          <a:lstStyle/>
          <a:p>
            <a:pPr algn="r"/>
            <a:r>
              <a:rPr lang="zh-CN" altLang="en-US" sz="1058">
                <a:solidFill>
                  <a:schemeClr val="bg1"/>
                </a:solidFill>
              </a:rPr>
              <a:t>Global leader of efficient and safe energy storage equipment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3689" y="3628258"/>
            <a:ext cx="8191040" cy="104224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sz="5503" b="1" dirty="0">
                <a:solidFill>
                  <a:srgbClr val="1E3A6A"/>
                </a:solidFill>
                <a:latin typeface="+mn-ea"/>
              </a:rPr>
              <a:t>gRPC</a:t>
            </a:r>
            <a:r>
              <a:rPr lang="zh-CN" altLang="en-US" sz="5503" b="1" dirty="0">
                <a:solidFill>
                  <a:srgbClr val="1E3A6A"/>
                </a:solidFill>
                <a:latin typeface="+mn-ea"/>
              </a:rPr>
              <a:t>通信架构简介及应用</a:t>
            </a:r>
          </a:p>
        </p:txBody>
      </p:sp>
      <p:pic>
        <p:nvPicPr>
          <p:cNvPr id="8" name="图片 7" descr="色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581" y="5049585"/>
            <a:ext cx="2598715" cy="417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36650" y="5015312"/>
            <a:ext cx="2213645" cy="471123"/>
          </a:xfrm>
          <a:prstGeom prst="rect">
            <a:avLst/>
          </a:prstGeom>
          <a:noFill/>
        </p:spPr>
        <p:txBody>
          <a:bodyPr wrap="square" lIns="193524" tIns="96762" rIns="193524" bIns="96762" rtlCol="0">
            <a:spAutoFit/>
          </a:bodyPr>
          <a:lstStyle/>
          <a:p>
            <a:r>
              <a:rPr lang="zh-CN" altLang="en-US" sz="1693" b="1" dirty="0">
                <a:solidFill>
                  <a:schemeClr val="bg1"/>
                </a:solidFill>
                <a:latin typeface="+mn-ea"/>
                <a:cs typeface="方正兰亭中黑_GBK" panose="02000000000000000000" charset="-122"/>
              </a:rPr>
              <a:t>  软件部刘海敏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7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2092239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创建客户端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2771" y="1518774"/>
            <a:ext cx="10663669" cy="30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17"/>
              <a:t>1.添加一个.NET Core 控制台应用程序</a:t>
            </a:r>
          </a:p>
          <a:p>
            <a:r>
              <a:rPr lang="zh-CN" altLang="en-US" sz="2117"/>
              <a:t>2.通过nuget添加包：Grpc.Net.Client、Google.Protobuf、Grpc.Tools</a:t>
            </a:r>
          </a:p>
          <a:p>
            <a:r>
              <a:rPr lang="zh-CN" altLang="en-US" sz="2117"/>
              <a:t>3.将服务的 proto 文件复制到客户端</a:t>
            </a:r>
          </a:p>
          <a:p>
            <a:r>
              <a:rPr lang="zh-CN" altLang="en-US" sz="2117"/>
              <a:t>4.编辑客户端项目文件，添加关于proto文件的描述</a:t>
            </a:r>
          </a:p>
          <a:p>
            <a:r>
              <a:rPr lang="zh-CN" altLang="en-US" sz="2117"/>
              <a:t>&lt;ItemGroup&gt;</a:t>
            </a:r>
          </a:p>
          <a:p>
            <a:r>
              <a:rPr lang="zh-CN" altLang="en-US" sz="2117"/>
              <a:t>  &lt;Protobuf Include="Protos\greet.proto" GrpcServices="</a:t>
            </a:r>
            <a:r>
              <a:rPr lang="zh-CN" altLang="en-US" sz="2117">
                <a:solidFill>
                  <a:srgbClr val="FF0000"/>
                </a:solidFill>
              </a:rPr>
              <a:t>Client</a:t>
            </a:r>
            <a:r>
              <a:rPr lang="zh-CN" altLang="en-US" sz="2117"/>
              <a:t>" /&gt;</a:t>
            </a:r>
          </a:p>
          <a:p>
            <a:r>
              <a:rPr lang="zh-CN" altLang="en-US" sz="2117"/>
              <a:t>&lt;/ItemGroup&gt;</a:t>
            </a:r>
          </a:p>
          <a:p>
            <a:r>
              <a:rPr lang="zh-CN" altLang="en-US" sz="2117"/>
              <a:t>5.生成客户端项目可以通过proto文件生成类</a:t>
            </a:r>
          </a:p>
          <a:p>
            <a:r>
              <a:rPr lang="zh-CN" altLang="en-US" sz="2117"/>
              <a:t>6.添加客户端调用代码          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1493480" y="4624866"/>
          <a:ext cx="8239680" cy="154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6" imgW="5036820" imgH="944880" progId="Paint.Picture">
                  <p:embed/>
                </p:oleObj>
              </mc:Choice>
              <mc:Fallback>
                <p:oleObj r:id="rId6" imgW="5036820" imgH="944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3480" y="4624866"/>
                        <a:ext cx="8239680" cy="1545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7307155" y="2284880"/>
          <a:ext cx="2077897" cy="509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8" imgW="1744980" imgH="342900" progId="Paint.Picture">
                  <p:embed/>
                </p:oleObj>
              </mc:Choice>
              <mc:Fallback>
                <p:oleObj r:id="rId8" imgW="1744980" imgH="3429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7155" y="2284880"/>
                        <a:ext cx="2077897" cy="509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183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2855269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代码优先 gRPC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247" y="1657883"/>
            <a:ext cx="10601843" cy="2047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/>
              <a:t>当整个系统使用 .NET 时，代码优先是一个不错的选择：</a:t>
            </a:r>
          </a:p>
          <a:p>
            <a:r>
              <a:rPr lang="en-US" altLang="zh-CN" sz="2117"/>
              <a:t>        </a:t>
            </a:r>
            <a:r>
              <a:rPr lang="zh-CN" altLang="en-US" sz="2117"/>
              <a:t>可以在 .NET 服务器和客户端之间共享 .NET 服务和数据协定类型。</a:t>
            </a:r>
          </a:p>
          <a:p>
            <a:r>
              <a:rPr lang="en-US" altLang="zh-CN" sz="2117"/>
              <a:t>        </a:t>
            </a:r>
            <a:r>
              <a:rPr lang="zh-CN" altLang="en-US" sz="2117"/>
              <a:t>无需在 .proto 文件和代码生成过程中定义协定。</a:t>
            </a:r>
          </a:p>
          <a:p>
            <a:r>
              <a:rPr lang="zh-CN" altLang="en-US" sz="2117">
                <a:solidFill>
                  <a:srgbClr val="FF0000"/>
                </a:solidFill>
              </a:rPr>
              <a:t>注意：</a:t>
            </a:r>
            <a:r>
              <a:rPr lang="zh-CN" altLang="en-US" sz="2117"/>
              <a:t>不建议在具有多种语言的系统中使用代码优先。 .NET 服务和数据协定类型不能与非 .NET 平台一起使用。 其他平台若要调用使用代码优先编写的 gRPC 服务，必须创建一个与该服务匹配的 .proto 协定。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1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3999813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创建代码优先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gRPC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  <a:sym typeface="+mn-ea"/>
              </a:rPr>
              <a:t>协定</a:t>
            </a:r>
            <a:endParaRPr lang="en-US" altLang="zh-CN" sz="2963" b="1" dirty="0">
              <a:solidFill>
                <a:srgbClr val="CC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560" y="1536246"/>
            <a:ext cx="6477635" cy="3024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17"/>
              <a:t>1.</a:t>
            </a:r>
            <a:r>
              <a:rPr lang="zh-CN" altLang="en-US" sz="2117"/>
              <a:t>创建代码优先 gRPC 服务的第一步是定义代码协定：</a:t>
            </a:r>
          </a:p>
          <a:p>
            <a:r>
              <a:rPr lang="en-US" altLang="zh-CN" sz="2117"/>
              <a:t>2.</a:t>
            </a:r>
            <a:r>
              <a:rPr lang="zh-CN" altLang="en-US" sz="2117"/>
              <a:t>创建一个将由服务器和客户端共享的新项目。</a:t>
            </a:r>
          </a:p>
          <a:p>
            <a:r>
              <a:rPr lang="en-US" altLang="zh-CN" sz="2117"/>
              <a:t>       </a:t>
            </a:r>
            <a:r>
              <a:rPr lang="zh-CN" altLang="en-US" sz="2117"/>
              <a:t>添加一个 protobuf-net.Grpc 包引用。</a:t>
            </a:r>
          </a:p>
          <a:p>
            <a:r>
              <a:rPr lang="en-US" altLang="zh-CN" sz="2117"/>
              <a:t>       </a:t>
            </a:r>
            <a:r>
              <a:rPr lang="zh-CN" altLang="en-US" sz="2117"/>
              <a:t>创建服务和数据协定类型。</a:t>
            </a:r>
          </a:p>
          <a:p>
            <a:endParaRPr lang="zh-CN" altLang="en-US" sz="2117"/>
          </a:p>
          <a:p>
            <a:r>
              <a:rPr lang="zh-CN" altLang="en-US" sz="2117"/>
              <a:t>服务协定在服务器上实现并从客户端调用。 在服务接口上定义的方法必须与某些签名匹配，具体取决于它们是一元、服务器流式处理、客户端流式处理还是双向流式处理。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6929478" y="1041637"/>
          <a:ext cx="5068401" cy="525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6" imgW="3520440" imgH="3200400" progId="Paint.Picture">
                  <p:embed/>
                </p:oleObj>
              </mc:Choice>
              <mc:Fallback>
                <p:oleObj r:id="rId6" imgW="3520440" imgH="3200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9478" y="1041637"/>
                        <a:ext cx="5068401" cy="525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218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4381328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创建代码优先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gRPC</a:t>
            </a: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服务端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528" y="1678043"/>
            <a:ext cx="10985568" cy="3024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/>
              <a:t>若要将 gRPC 代码优先服务添加到 ASP.NET Core 应用，请执行以下步骤：</a:t>
            </a:r>
          </a:p>
          <a:p>
            <a:r>
              <a:rPr lang="zh-CN" altLang="en-US" sz="2117"/>
              <a:t>添加一个 protobuf-net.Grpc.AspNetCore 包引用。</a:t>
            </a:r>
          </a:p>
          <a:p>
            <a:r>
              <a:rPr lang="zh-CN" altLang="en-US" sz="2117"/>
              <a:t>添加一个对共享代码协定项目的引用。</a:t>
            </a:r>
          </a:p>
          <a:p>
            <a:r>
              <a:rPr lang="zh-CN" altLang="en-US" sz="2117"/>
              <a:t>创建一个新的 GreeterService.cs 文件并实现 IGreeterService 服务接口：</a:t>
            </a:r>
          </a:p>
          <a:p>
            <a:r>
              <a:rPr lang="zh-CN" altLang="en-US" sz="2117"/>
              <a:t>更新 Startup.cs 文件：</a:t>
            </a:r>
          </a:p>
          <a:p>
            <a:r>
              <a:rPr lang="zh-CN" altLang="en-US" sz="2117"/>
              <a:t>public void ConfigureServices(IServiceCollection services)</a:t>
            </a:r>
          </a:p>
          <a:p>
            <a:r>
              <a:rPr lang="zh-CN" altLang="en-US" sz="2117"/>
              <a:t>{</a:t>
            </a:r>
          </a:p>
          <a:p>
            <a:r>
              <a:rPr lang="zh-CN" altLang="en-US" sz="2117"/>
              <a:t>    services.</a:t>
            </a:r>
            <a:r>
              <a:rPr lang="zh-CN" altLang="en-US" sz="2117">
                <a:solidFill>
                  <a:srgbClr val="FF0000"/>
                </a:solidFill>
              </a:rPr>
              <a:t>AddCodeFirstGrpc()</a:t>
            </a:r>
            <a:r>
              <a:rPr lang="zh-CN" altLang="en-US" sz="2117"/>
              <a:t>;</a:t>
            </a:r>
          </a:p>
          <a:p>
            <a:r>
              <a:rPr lang="zh-CN" altLang="en-US" sz="2117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4381328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创建代码优先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gRPC</a:t>
            </a: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客户端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528" y="1678044"/>
            <a:ext cx="10985568" cy="3676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/>
              <a:t>代码优先 gRPC 客户端使用服务协定来调用 gRPC 服务。 若要使用代码优先客户端调用 gRPC 服务，请执行以下步骤：</a:t>
            </a:r>
          </a:p>
          <a:p>
            <a:r>
              <a:rPr lang="en-US" altLang="zh-CN" sz="2117"/>
              <a:t>     </a:t>
            </a:r>
            <a:r>
              <a:rPr lang="zh-CN" altLang="en-US" sz="2117"/>
              <a:t>添加一个 protobuf-net.Grpc 包引用。</a:t>
            </a:r>
          </a:p>
          <a:p>
            <a:r>
              <a:rPr lang="en-US" altLang="zh-CN" sz="2117"/>
              <a:t>     </a:t>
            </a:r>
            <a:r>
              <a:rPr lang="zh-CN" altLang="en-US" sz="2117"/>
              <a:t>添加一个对共享代码协定项目的引用。</a:t>
            </a:r>
          </a:p>
          <a:p>
            <a:r>
              <a:rPr lang="en-US" altLang="zh-CN" sz="2117"/>
              <a:t>     </a:t>
            </a:r>
            <a:r>
              <a:rPr lang="zh-CN" altLang="en-US" sz="2117"/>
              <a:t>添加 Grpc.Net.Client 包引用。</a:t>
            </a:r>
          </a:p>
          <a:p>
            <a:r>
              <a:rPr lang="zh-CN" altLang="en-US" sz="2117"/>
              <a:t>调用服务代码：</a:t>
            </a:r>
          </a:p>
          <a:p>
            <a:r>
              <a:rPr lang="zh-CN" altLang="en-US" sz="2117"/>
              <a:t>using var channel = GrpcChannel.ForAddress("https://localhost:5001");</a:t>
            </a:r>
          </a:p>
          <a:p>
            <a:r>
              <a:rPr lang="zh-CN" altLang="en-US" sz="2117"/>
              <a:t>var client = channel.CreateGrpcService&lt;IGreeterService&gt;();</a:t>
            </a:r>
          </a:p>
          <a:p>
            <a:r>
              <a:rPr lang="zh-CN" altLang="en-US" sz="2117"/>
              <a:t>var reply = await client.SayHelloAsync(</a:t>
            </a:r>
          </a:p>
          <a:p>
            <a:r>
              <a:rPr lang="zh-CN" altLang="en-US" sz="2117"/>
              <a:t>    new HelloRequest { Name = "GreeterClient" });</a:t>
            </a:r>
          </a:p>
          <a:p>
            <a:r>
              <a:rPr lang="zh-CN" altLang="en-US" sz="2117"/>
              <a:t>Console.WriteLine($"Greeting: {reply.Message}");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0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4251661" y="2693472"/>
            <a:ext cx="4451860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sz="2963" b="1" dirty="0">
                <a:solidFill>
                  <a:srgbClr val="CC0000"/>
                </a:solidFill>
                <a:latin typeface="+mn-ea"/>
              </a:rPr>
              <a:t>gRPC四种模式服务</a:t>
            </a: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演示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0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命名 -1"/>
          <p:cNvPicPr>
            <a:picLocks noChangeAspect="1"/>
          </p:cNvPicPr>
          <p:nvPr/>
        </p:nvPicPr>
        <p:blipFill rotWithShape="1">
          <a:blip r:embed="rId4"/>
          <a:srcRect t="-1" b="2355"/>
          <a:stretch>
            <a:fillRect/>
          </a:stretch>
        </p:blipFill>
        <p:spPr>
          <a:xfrm>
            <a:off x="-4457" y="-10750"/>
            <a:ext cx="12200921" cy="2954215"/>
          </a:xfrm>
          <a:prstGeom prst="rect">
            <a:avLst/>
          </a:prstGeom>
        </p:spPr>
      </p:pic>
      <p:pic>
        <p:nvPicPr>
          <p:cNvPr id="3" name="图片 2" descr="科创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085" y="584662"/>
            <a:ext cx="2170336" cy="3857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4163" y="1725758"/>
            <a:ext cx="3204098" cy="455934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693">
                <a:solidFill>
                  <a:schemeClr val="bg1"/>
                </a:solidFill>
              </a:rPr>
              <a:t>全球高效安全储能设备领航者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20372" y="2014056"/>
            <a:ext cx="4285575" cy="367707"/>
          </a:xfrm>
          <a:prstGeom prst="rect">
            <a:avLst/>
          </a:prstGeom>
          <a:noFill/>
        </p:spPr>
        <p:txBody>
          <a:bodyPr wrap="square" lIns="193524" tIns="96762" rIns="193524" bIns="96762" rtlCol="0">
            <a:spAutoFit/>
          </a:bodyPr>
          <a:lstStyle/>
          <a:p>
            <a:pPr algn="r"/>
            <a:r>
              <a:rPr lang="zh-CN" altLang="en-US" sz="1058" dirty="0">
                <a:solidFill>
                  <a:schemeClr val="bg1"/>
                </a:solidFill>
              </a:rPr>
              <a:t>Global leader of efficient and safe energy storage equipment</a:t>
            </a:r>
          </a:p>
        </p:txBody>
      </p:sp>
      <p:pic>
        <p:nvPicPr>
          <p:cNvPr id="10" name="图片 9" descr="未命名 -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311" y="3690082"/>
            <a:ext cx="6469351" cy="9744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1788" y="5279417"/>
            <a:ext cx="3641718" cy="52120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2117" b="1" dirty="0">
                <a:latin typeface="方正兰亭中黑_GBK" panose="02000000000000000000" charset="-122"/>
                <a:ea typeface="方正兰亭中黑_GBK" panose="02000000000000000000" charset="-122"/>
              </a:rPr>
              <a:t>珠海科创电力电子有限公司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9418" y="5703464"/>
            <a:ext cx="4186739" cy="423490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482" dirty="0"/>
              <a:t>ADD：珠海市南屏科技园屏东四路11号A区5楼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95498" y="6000502"/>
            <a:ext cx="1823912" cy="423490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482" dirty="0"/>
              <a:t>TEL:0756-6256588</a:t>
            </a:r>
          </a:p>
        </p:txBody>
      </p:sp>
      <p:pic>
        <p:nvPicPr>
          <p:cNvPr id="6" name="图片 5" descr="二维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18" y="4213589"/>
            <a:ext cx="2207597" cy="22075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913" y="4031470"/>
            <a:ext cx="19912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70"/>
              <a:t>请扫二维码进行课程评价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383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50081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9" name="文本框 5"/>
          <p:cNvSpPr txBox="1"/>
          <p:nvPr/>
        </p:nvSpPr>
        <p:spPr>
          <a:xfrm>
            <a:off x="1030765" y="827944"/>
            <a:ext cx="1807882" cy="104224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5503" b="1" dirty="0">
                <a:solidFill>
                  <a:srgbClr val="1E3A6A"/>
                </a:solidFill>
                <a:latin typeface="+mn-ea"/>
              </a:rPr>
              <a:t>目录</a:t>
            </a:r>
            <a:endParaRPr lang="zh-CN" altLang="en-US" sz="5503" b="1" dirty="0">
              <a:solidFill>
                <a:srgbClr val="1E3A6A"/>
              </a:solidFill>
              <a:latin typeface="+mn-ea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-2939723" y="2715076"/>
            <a:ext cx="5882619" cy="540204"/>
          </a:xfrm>
          <a:prstGeom prst="rect">
            <a:avLst/>
          </a:prstGeom>
          <a:noFill/>
        </p:spPr>
        <p:txBody>
          <a:bodyPr wrap="square" lIns="193524" tIns="96762" rIns="193524" bIns="96762" rtlCol="0">
            <a:spAutoFit/>
          </a:bodyPr>
          <a:lstStyle/>
          <a:p>
            <a:r>
              <a:rPr lang="en-US" altLang="zh-CN" sz="2117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2117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3034" y="1870243"/>
            <a:ext cx="7118073" cy="302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【1</a:t>
            </a:r>
            <a:r>
              <a:rPr lang="en-US" altLang="zh-CN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】</a:t>
            </a:r>
            <a:r>
              <a:rPr lang="zh-CN" altLang="en-US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什么是</a:t>
            </a:r>
            <a:r>
              <a:rPr lang="en-US" altLang="zh-CN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gRPC</a:t>
            </a:r>
            <a:endParaRPr lang="en-US" altLang="zh-CN" sz="2540" b="1" u="sng" dirty="0">
              <a:solidFill>
                <a:srgbClr val="CC0000"/>
              </a:solidFill>
              <a:latin typeface="+mn-ea"/>
              <a:hlinkClick r:id="rId5" action="ppaction://hlinksldjump">
                <a:extLst>
                  <a:ext uri="{DAF060AB-1E55-43B9-8AAB-6FB025537F2F}">
                    <wpsdc:hlinkClr xmlns="" xmlns:wpsdc="http://www.wps.cn/officeDocument/2017/drawingmlCustomData" val="000000"/>
                    <wpsdc:folHlinkClr xmlns="" xmlns:wpsdc="http://www.wps.cn/officeDocument/2017/drawingmlCustomData" val="954F72"/>
                    <wpsdc:hlinkUnderline xmlns=""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002060"/>
                </a:solidFill>
                <a:latin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【2】</a:t>
            </a:r>
            <a:r>
              <a:rPr lang="en-US" altLang="zh-CN" sz="2540" b="1" u="sng" dirty="0">
                <a:solidFill>
                  <a:srgbClr val="002060"/>
                </a:solidFill>
                <a:latin typeface="+mn-ea"/>
                <a:sym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gRPC优点及应用场景</a:t>
            </a:r>
            <a:endParaRPr lang="en-US" altLang="zh-CN" sz="2540" b="1" u="sng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CC0000"/>
                </a:solidFill>
                <a:latin typeface="+mn-ea"/>
                <a:hlinkClick r:id="rId7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【3】</a:t>
            </a:r>
            <a:r>
              <a:rPr sz="2540" b="1" u="sng" dirty="0">
                <a:solidFill>
                  <a:srgbClr val="CC0000"/>
                </a:solidFill>
                <a:latin typeface="+mn-ea"/>
                <a:hlinkClick r:id="rId7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使用 ASP.NET Core 创建 gRPC 服务</a:t>
            </a:r>
            <a:endParaRPr sz="2540" b="1" u="sng" dirty="0">
              <a:solidFill>
                <a:srgbClr val="CC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002060"/>
                </a:solidFill>
                <a:latin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【4】</a:t>
            </a:r>
            <a:r>
              <a:rPr lang="zh-CN" altLang="en-US" sz="2540" b="1" dirty="0">
                <a:solidFill>
                  <a:srgbClr val="CC0000"/>
                </a:solidFill>
                <a:latin typeface="+mn-ea"/>
                <a:sym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创建</a:t>
            </a:r>
            <a:r>
              <a:rPr lang="en-US" altLang="zh-CN" sz="2540" b="1" dirty="0">
                <a:solidFill>
                  <a:srgbClr val="CC0000"/>
                </a:solidFill>
                <a:latin typeface="+mn-ea"/>
                <a:sym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代码优先 gRPC </a:t>
            </a:r>
            <a:r>
              <a:rPr lang="en-US" altLang="zh-CN" sz="2540" b="1" u="sng" dirty="0">
                <a:solidFill>
                  <a:srgbClr val="002060"/>
                </a:solidFill>
                <a:latin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            </a:t>
            </a:r>
            <a:endParaRPr lang="en-US" altLang="zh-CN" sz="2540" b="1" u="sng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CC0000"/>
                </a:solidFill>
                <a:latin typeface="+mn-ea"/>
                <a:hlinkClick r:id="rId8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【5】</a:t>
            </a:r>
            <a:r>
              <a:rPr sz="2540" b="1" dirty="0">
                <a:solidFill>
                  <a:srgbClr val="CC0000"/>
                </a:solidFill>
                <a:latin typeface="+mn-ea"/>
                <a:sym typeface="+mn-ea"/>
                <a:hlinkClick r:id="rId8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gRPC四种模式服务</a:t>
            </a:r>
            <a:r>
              <a:rPr lang="zh-CN" altLang="en-US" sz="2540" b="1" dirty="0">
                <a:solidFill>
                  <a:srgbClr val="CC0000"/>
                </a:solidFill>
                <a:latin typeface="+mn-ea"/>
                <a:sym typeface="+mn-ea"/>
                <a:hlinkClick r:id="rId8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演示</a:t>
            </a:r>
            <a:endParaRPr lang="en-US" altLang="zh-CN" sz="2540" b="1" u="sng" dirty="0">
              <a:solidFill>
                <a:srgbClr val="002060"/>
              </a:solidFill>
              <a:latin typeface="+mn-ea"/>
              <a:hlinkClick r:id="rId8" action="ppaction://hlinksldjump">
                <a:extLst>
                  <a:ext uri="{DAF060AB-1E55-43B9-8AAB-6FB025537F2F}">
                    <wpsdc:hlinkClr xmlns="" xmlns:wpsdc="http://www.wps.cn/officeDocument/2017/drawingmlCustomData" val="000000"/>
                    <wpsdc:folHlinkClr xmlns="" xmlns:wpsdc="http://www.wps.cn/officeDocument/2017/drawingmlCustomData" val="954F72"/>
                    <wpsdc:hlinkUnderline xmlns="" xmlns:wpsdc="http://www.wps.cn/officeDocument/2017/drawingmlCustomData" val="1"/>
                  </a:ext>
                </a:extLst>
              </a:hlinkClick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5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任意多边形 94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96" name="矩形 95"/>
          <p:cNvSpPr/>
          <p:nvPr/>
        </p:nvSpPr>
        <p:spPr>
          <a:xfrm>
            <a:off x="902969" y="756029"/>
            <a:ext cx="2092239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什么是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gRPC</a:t>
            </a:r>
          </a:p>
        </p:txBody>
      </p:sp>
      <p:pic>
        <p:nvPicPr>
          <p:cNvPr id="97" name="图片 96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98" name="图片 97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99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9527" y="1621593"/>
            <a:ext cx="10519856" cy="1851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905"/>
              <a:t>gRPC 是一个由Google开源的，跨语言的，高性能的远程过程调用（RPC）框架。 gRPC使客户端和服务端应用程序可以透明地进行通信，并简化了连接系统的构建。它使用HTTP/2作为通信协议，使用 </a:t>
            </a:r>
            <a:r>
              <a:rPr lang="en-US" altLang="zh-CN" sz="1905"/>
              <a:t>p</a:t>
            </a:r>
            <a:r>
              <a:rPr lang="zh-CN" altLang="en-US" sz="1905"/>
              <a:t>roto</a:t>
            </a:r>
            <a:r>
              <a:rPr lang="en-US" altLang="zh-CN" sz="1905"/>
              <a:t>b</a:t>
            </a:r>
            <a:r>
              <a:rPr lang="zh-CN" altLang="en-US" sz="1905"/>
              <a:t>uff 作为序列化协议。跟其他 RPC 系统类似，gRPC 也是基于以下理念：首先定义一个服务，定义能够被远程调用的方法（包含参数和返回类型）。在服务端实现这个方法，并运行一个 gRPC 服务器来处理客户端调用。在客户端拥有一个存根，这个存根就是长得像服务端一样的方法（但是没有具体实现），客户端通过这个存根调用服务端的方法。</a:t>
            </a:r>
          </a:p>
        </p:txBody>
      </p:sp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2766292" y="3477050"/>
            <a:ext cx="5876846" cy="2864164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41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8" y="756029"/>
            <a:ext cx="3618298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gRPC</a:t>
            </a: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优点及应用场景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53026" y="1477108"/>
            <a:ext cx="10159652" cy="49792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gRPC 的主要优点是</a:t>
            </a:r>
            <a:r>
              <a:rPr lang="zh-CN" altLang="en-US" sz="2117"/>
              <a:t>：</a:t>
            </a:r>
          </a:p>
          <a:p>
            <a:pPr marL="362891" indent="-362891">
              <a:buFont typeface="Wingdings" panose="05000000000000000000" charset="0"/>
              <a:buChar char="Ø"/>
            </a:pPr>
            <a:r>
              <a:rPr lang="zh-CN" altLang="en-US" sz="2117"/>
              <a:t>现代高性能轻量级 RPC 框架。</a:t>
            </a:r>
          </a:p>
          <a:p>
            <a:pPr marL="362891" indent="-362891">
              <a:buFont typeface="Wingdings" panose="05000000000000000000" charset="0"/>
              <a:buChar char="Ø"/>
            </a:pPr>
            <a:r>
              <a:rPr lang="zh-CN" altLang="en-US" sz="2117">
                <a:sym typeface="+mn-ea"/>
              </a:rPr>
              <a:t>协定优先 API 开发，默认使用</a:t>
            </a:r>
            <a:r>
              <a:rPr lang="en-US" altLang="zh-CN" sz="2117">
                <a:sym typeface="+mn-ea"/>
              </a:rPr>
              <a:t>protobuf</a:t>
            </a:r>
            <a:r>
              <a:rPr lang="zh-CN" altLang="en-US" sz="2117">
                <a:sym typeface="+mn-ea"/>
              </a:rPr>
              <a:t>，允许与语言无关的实现。</a:t>
            </a:r>
          </a:p>
          <a:p>
            <a:pPr marL="362891" indent="-362891">
              <a:buFont typeface="Wingdings" panose="05000000000000000000" charset="0"/>
              <a:buChar char="Ø"/>
            </a:pPr>
            <a:r>
              <a:rPr lang="zh-CN" altLang="en-US" sz="2117">
                <a:sym typeface="+mn-ea"/>
              </a:rPr>
              <a:t>可用于多种语言的工具，以生成强类型服务器和客户端。</a:t>
            </a:r>
          </a:p>
          <a:p>
            <a:pPr marL="362891" indent="-362891">
              <a:buFont typeface="Wingdings" panose="05000000000000000000" charset="0"/>
              <a:buChar char="Ø"/>
            </a:pPr>
            <a:r>
              <a:rPr lang="zh-CN" altLang="en-US" sz="2117">
                <a:sym typeface="+mn-ea"/>
              </a:rPr>
              <a:t>支持客户端、服务器和双向流式处理调用。</a:t>
            </a:r>
          </a:p>
          <a:p>
            <a:pPr marL="362891" indent="-362891">
              <a:buFont typeface="Wingdings" panose="05000000000000000000" charset="0"/>
              <a:buChar char="Ø"/>
            </a:pPr>
            <a:r>
              <a:rPr lang="zh-CN" altLang="en-US" sz="2117">
                <a:sym typeface="+mn-ea"/>
              </a:rPr>
              <a:t>使用 </a:t>
            </a:r>
            <a:r>
              <a:rPr lang="en-US" altLang="zh-CN" sz="2117">
                <a:sym typeface="+mn-ea"/>
              </a:rPr>
              <a:t>p</a:t>
            </a:r>
            <a:r>
              <a:rPr lang="zh-CN" altLang="en-US" sz="2117">
                <a:sym typeface="+mn-ea"/>
              </a:rPr>
              <a:t>rotobuf 二进制序列化减少对网络的使用。</a:t>
            </a:r>
            <a:endParaRPr lang="zh-CN" altLang="en-US" sz="2117"/>
          </a:p>
          <a:p>
            <a:r>
              <a:rPr lang="zh-CN" altLang="en-US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这些优点使 gRPC 适用于</a:t>
            </a:r>
            <a:r>
              <a:rPr lang="zh-CN" altLang="en-US" sz="2117"/>
              <a:t>：</a:t>
            </a:r>
          </a:p>
          <a:p>
            <a:pPr marL="362891" indent="-362891">
              <a:buFont typeface="Arial" panose="020B0604020202020204" pitchFamily="34" charset="0"/>
              <a:buChar char="•"/>
            </a:pPr>
            <a:r>
              <a:rPr lang="zh-CN" altLang="en-US" sz="2117"/>
              <a:t>高性能轻量级微服务 - gRPC设计为低延迟和高吞吐量通信，非常适合需要高性能的轻量级微服务。</a:t>
            </a:r>
          </a:p>
          <a:p>
            <a:pPr marL="362891" indent="-362891">
              <a:buFont typeface="Arial" panose="020B0604020202020204" pitchFamily="34" charset="0"/>
              <a:buChar char="•"/>
            </a:pPr>
            <a:r>
              <a:rPr lang="zh-CN" altLang="en-US" sz="2117">
                <a:sym typeface="+mn-ea"/>
              </a:rPr>
              <a:t>多语言混合开发 - gRPC工具支持所有流行的开发语言，使gRPC成为多语言开发环境的理想选择。需要处理流式处理请求或响应的点对点实时服务</a:t>
            </a:r>
          </a:p>
          <a:p>
            <a:pPr marL="362891" indent="-362891">
              <a:buFont typeface="Arial" panose="020B0604020202020204" pitchFamily="34" charset="0"/>
              <a:buChar char="•"/>
            </a:pPr>
            <a:r>
              <a:rPr lang="zh-CN" altLang="en-US" sz="2117"/>
              <a:t>点对点实时通信 - gRPC对双向流调用提供出色的支持。gRPC服务可以实时推送消息而无需轮询。</a:t>
            </a:r>
          </a:p>
          <a:p>
            <a:pPr marL="362891" indent="-362891">
              <a:buFont typeface="Arial" panose="020B0604020202020204" pitchFamily="34" charset="0"/>
              <a:buChar char="•"/>
            </a:pPr>
            <a:r>
              <a:rPr lang="zh-CN" altLang="en-US" sz="2117"/>
              <a:t>网络受限环境 - 使用 Protocol Buffers二进制序列化消息，该序列化始终小于等效的JSON消息，对网络带宽需求比JSON小。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9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8" y="756029"/>
            <a:ext cx="2664512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gRPC 方法类型</a:t>
            </a: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902771" y="1536246"/>
          <a:ext cx="10817563" cy="475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570"/>
                <a:gridCol w="8236992"/>
              </a:tblGrid>
              <a:tr h="6007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服务类型</a:t>
                      </a:r>
                    </a:p>
                  </a:txBody>
                  <a:tcPr marL="96771" marR="96771" marT="48386" marB="4838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特点</a:t>
                      </a:r>
                    </a:p>
                  </a:txBody>
                  <a:tcPr marL="96771" marR="96771" marT="48386" marB="48386"/>
                </a:tc>
              </a:tr>
              <a:tr h="9677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简单 RPC</a:t>
                      </a:r>
                    </a:p>
                  </a:txBody>
                  <a:tcPr marL="96771" marR="96771" marT="48386" marB="4838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一般的rpc调用，传入一个请求对象，返回一个返回对象，客户端发起一次请求，服务端响应一个数据，即标准RPC通信。这种模式，每一次都是发起一个独立的tcp连接。</a:t>
                      </a:r>
                    </a:p>
                  </a:txBody>
                  <a:tcPr marL="96771" marR="96771" marT="48386" marB="48386"/>
                </a:tc>
              </a:tr>
              <a:tr h="1548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服务端流式 RPC</a:t>
                      </a:r>
                    </a:p>
                  </a:txBody>
                  <a:tcPr marL="96771" marR="96771" marT="48386" marB="4838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客户端发出一个请求，但不会立即得到一个响应，而是在服务端与客户端之间建立一个单向的流，服务端可以随时向流中写入多个响应消息，最后主动关闭流，而客户端需要监听这个流，不断获取响应直到流关闭。典型的例子是客户端向服务端发送一个股票代码，服务端就把该股票的实时数据源源不断的返回给客户端。</a:t>
                      </a:r>
                    </a:p>
                  </a:txBody>
                  <a:tcPr marL="96771" marR="96771" marT="48386" marB="48386"/>
                </a:tc>
              </a:tr>
              <a:tr h="809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客户端流式 RPC</a:t>
                      </a:r>
                    </a:p>
                  </a:txBody>
                  <a:tcPr marL="96771" marR="96771" marT="48386" marB="4838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客户端流，和服务端流一样的道理，只不过流的方向变为从客户端到服务端，可以发送多条响应，服务端只会响应一次，但何时响应取决于服务端的逻辑。</a:t>
                      </a:r>
                    </a:p>
                  </a:txBody>
                  <a:tcPr marL="96771" marR="96771" marT="48386" marB="48386"/>
                </a:tc>
              </a:tr>
              <a:tr h="9677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双向流式 RPC</a:t>
                      </a:r>
                    </a:p>
                  </a:txBody>
                  <a:tcPr marL="96771" marR="96771" marT="48386" marB="4838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900"/>
                        <a:t>由客户端发起调用后，将建立起双向的流，在这之后，通信将完全基于双方的应用逻辑，流的操作完全独立，客户端和服务端可以按照任意顺序进行读取和写入。</a:t>
                      </a:r>
                    </a:p>
                  </a:txBody>
                  <a:tcPr marL="96771" marR="96771" marT="48386" marB="48386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838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50081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10" name="文本框 5"/>
          <p:cNvSpPr txBox="1"/>
          <p:nvPr/>
        </p:nvSpPr>
        <p:spPr>
          <a:xfrm>
            <a:off x="-2939723" y="2715076"/>
            <a:ext cx="5882619" cy="540204"/>
          </a:xfrm>
          <a:prstGeom prst="rect">
            <a:avLst/>
          </a:prstGeom>
          <a:noFill/>
        </p:spPr>
        <p:txBody>
          <a:bodyPr wrap="square" lIns="193524" tIns="96762" rIns="193524" bIns="96762" rtlCol="0">
            <a:spAutoFit/>
          </a:bodyPr>
          <a:lstStyle/>
          <a:p>
            <a:r>
              <a:rPr lang="en-US" altLang="zh-CN" sz="2117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2117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6288901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使用 ASP.NET Core 创建 gRPC 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3717877" y="2208270"/>
            <a:ext cx="5157108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【1</a:t>
            </a:r>
            <a:r>
              <a:rPr lang="en-US" altLang="zh-CN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】</a:t>
            </a:r>
            <a:r>
              <a:rPr lang="zh-CN" altLang="en-US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创建</a:t>
            </a:r>
            <a:r>
              <a:rPr lang="en-US" altLang="zh-CN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proto</a:t>
            </a:r>
            <a:r>
              <a:rPr lang="zh-CN" altLang="en-US" sz="2540" b="1" u="sng" dirty="0">
                <a:solidFill>
                  <a:srgbClr val="FF0000"/>
                </a:solidFill>
                <a:latin typeface="+mn-ea"/>
                <a:hlinkClick r:id="rId5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文件</a:t>
            </a:r>
            <a:endParaRPr lang="en-US" altLang="zh-CN" sz="2540" b="1" u="sng" dirty="0">
              <a:solidFill>
                <a:srgbClr val="CC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002060"/>
                </a:solidFill>
                <a:latin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【2】</a:t>
            </a:r>
            <a:r>
              <a:rPr lang="zh-CN" altLang="en-US" sz="2540" b="1" u="sng" dirty="0">
                <a:solidFill>
                  <a:srgbClr val="002060"/>
                </a:solidFill>
                <a:latin typeface="+mn-ea"/>
                <a:sym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00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创建服务端</a:t>
            </a:r>
            <a:endParaRPr lang="en-US" altLang="zh-CN" sz="2540" b="1" u="sng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40" b="1" u="sng" dirty="0">
                <a:solidFill>
                  <a:srgbClr val="CC0000"/>
                </a:solidFill>
                <a:latin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【3】</a:t>
            </a:r>
            <a:r>
              <a:rPr lang="zh-CN" altLang="en-US" sz="2540" b="1" u="sng" dirty="0">
                <a:solidFill>
                  <a:srgbClr val="CC0000"/>
                </a:solidFill>
                <a:latin typeface="+mn-ea"/>
                <a:hlinkClick r:id="rId6" action="ppaction://hlinksldjump">
                  <a:extLst>
                    <a:ext uri="{DAF060AB-1E55-43B9-8AAB-6FB025537F2F}">
                      <wpsdc:hlinkClr xmlns="" xmlns:wpsdc="http://www.wps.cn/officeDocument/2017/drawingmlCustomData" val="CC0000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创建客户端</a:t>
            </a:r>
            <a:endParaRPr sz="2540" b="1" u="sng" dirty="0">
              <a:solidFill>
                <a:srgbClr val="CC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540" b="1" u="sng" dirty="0">
              <a:solidFill>
                <a:srgbClr val="002060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6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50081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pPr algn="l"/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10" name="文本框 5"/>
          <p:cNvSpPr txBox="1"/>
          <p:nvPr/>
        </p:nvSpPr>
        <p:spPr>
          <a:xfrm>
            <a:off x="-2939723" y="2715076"/>
            <a:ext cx="5882619" cy="540204"/>
          </a:xfrm>
          <a:prstGeom prst="rect">
            <a:avLst/>
          </a:prstGeom>
          <a:noFill/>
        </p:spPr>
        <p:txBody>
          <a:bodyPr wrap="square" lIns="193524" tIns="96762" rIns="193524" bIns="96762" rtlCol="0">
            <a:spAutoFit/>
          </a:bodyPr>
          <a:lstStyle/>
          <a:p>
            <a:r>
              <a:rPr lang="en-US" altLang="zh-CN" sz="2117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2117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1710725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标准步骤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2771" y="2121579"/>
            <a:ext cx="10701302" cy="2437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540"/>
              <a:t>1.</a:t>
            </a:r>
            <a:r>
              <a:rPr lang="zh-CN" altLang="en-US" sz="2540"/>
              <a:t>定义 proto 文件，包含服务、方法、消息对象的定义</a:t>
            </a:r>
          </a:p>
          <a:p>
            <a:r>
              <a:rPr lang="en-US" altLang="zh-CN" sz="2540"/>
              <a:t>2.</a:t>
            </a:r>
            <a:r>
              <a:rPr lang="zh-CN" altLang="en-US" sz="2540"/>
              <a:t>引入 Grpc.Tools Nuget 包并添加指定 proto 路径和生成模式</a:t>
            </a:r>
          </a:p>
          <a:p>
            <a:r>
              <a:rPr lang="en-US" altLang="zh-CN" sz="2540"/>
              <a:t>3.</a:t>
            </a:r>
            <a:r>
              <a:rPr lang="zh-CN" altLang="en-US" sz="2540"/>
              <a:t>生成项目，得到服务端的抽象类或客户端的调用客户端组件</a:t>
            </a:r>
          </a:p>
          <a:p>
            <a:r>
              <a:rPr lang="en-US" altLang="zh-CN" sz="2540"/>
              <a:t>4.</a:t>
            </a:r>
            <a:r>
              <a:rPr lang="zh-CN" altLang="en-US" sz="2540"/>
              <a:t>实现服务端抽象类，并在 ASP.NET Core 注册这个服务的路由端点</a:t>
            </a:r>
          </a:p>
          <a:p>
            <a:r>
              <a:rPr lang="zh-CN" altLang="en-US" sz="2540"/>
              <a:t>DI 注册 gRPC 服务。</a:t>
            </a:r>
          </a:p>
          <a:p>
            <a:r>
              <a:rPr lang="en-US" altLang="zh-CN" sz="2540"/>
              <a:t>5.</a:t>
            </a:r>
            <a:r>
              <a:rPr lang="zh-CN" altLang="en-US" sz="2540"/>
              <a:t>客户端用 Grpc.Net.ClientFactory Nuget 包进行统一配置和依赖注入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3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8" y="756029"/>
            <a:ext cx="2664512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创建</a:t>
            </a:r>
            <a:r>
              <a:rPr lang="en-US" altLang="zh-CN" sz="2963" b="1" dirty="0">
                <a:solidFill>
                  <a:srgbClr val="CC0000"/>
                </a:solidFill>
                <a:latin typeface="+mn-ea"/>
              </a:rPr>
              <a:t>proto</a:t>
            </a: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文件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1906774" y="1427379"/>
            <a:ext cx="9314246" cy="499918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4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 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" y="6426560"/>
            <a:ext cx="12198234" cy="400526"/>
          </a:xfrm>
          <a:prstGeom prst="rect">
            <a:avLst/>
          </a:prstGeom>
        </p:spPr>
      </p:pic>
      <p:pic>
        <p:nvPicPr>
          <p:cNvPr id="6" name="图片 5" descr="未命名 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0" y="6518629"/>
            <a:ext cx="1448683" cy="259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131" y="6459743"/>
            <a:ext cx="2740830" cy="407139"/>
          </a:xfrm>
          <a:prstGeom prst="rect">
            <a:avLst/>
          </a:prstGeom>
          <a:noFill/>
        </p:spPr>
        <p:txBody>
          <a:bodyPr wrap="none" lIns="193524" tIns="96762" rIns="193524" bIns="96762" rtlCol="0">
            <a:spAutoFit/>
          </a:bodyPr>
          <a:lstStyle/>
          <a:p>
            <a:r>
              <a:rPr lang="zh-CN" altLang="en-US" sz="1376" dirty="0">
                <a:solidFill>
                  <a:schemeClr val="bg1"/>
                </a:solidFill>
              </a:rPr>
              <a:t>全球高效安全储能设备领航者!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79384" y="435136"/>
            <a:ext cx="913952" cy="91395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CC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/>
          </a:p>
        </p:txBody>
      </p:sp>
      <p:sp>
        <p:nvSpPr>
          <p:cNvPr id="2" name="矩形 1"/>
          <p:cNvSpPr/>
          <p:nvPr/>
        </p:nvSpPr>
        <p:spPr>
          <a:xfrm>
            <a:off x="902969" y="756029"/>
            <a:ext cx="2092239" cy="77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63" b="1" dirty="0">
                <a:solidFill>
                  <a:srgbClr val="CC0000"/>
                </a:solidFill>
                <a:latin typeface="+mn-ea"/>
              </a:rPr>
              <a:t>创建服务端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3443" y="1568503"/>
            <a:ext cx="9857241" cy="418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/>
              <a:t>通过 Visual Studio 2019 提供的模板，可以快速创建 gRPC 服务。</a:t>
            </a: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2418856" y="2099402"/>
            <a:ext cx="6602631" cy="997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03442" y="3206225"/>
            <a:ext cx="10682486" cy="2047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/>
              <a:t>项目文件：</a:t>
            </a:r>
          </a:p>
          <a:p>
            <a:r>
              <a:rPr lang="zh-CN" altLang="en-US" sz="2117"/>
              <a:t>greet.proto：Protos/greet.proto 文件定义 Greeter gRPC，且用于生成 gRPC 服务器文件</a:t>
            </a:r>
          </a:p>
          <a:p>
            <a:r>
              <a:rPr lang="zh-CN" altLang="en-US" sz="2117"/>
              <a:t>Services 文件夹：包含 Greeter 服务的实现。</a:t>
            </a:r>
          </a:p>
          <a:p>
            <a:r>
              <a:rPr lang="zh-CN" altLang="en-US" sz="2117"/>
              <a:t>appSettings.json：包含配置数据，如 Kestrel 使用的协议。</a:t>
            </a:r>
          </a:p>
          <a:p>
            <a:r>
              <a:rPr lang="zh-CN" altLang="en-US" sz="2117"/>
              <a:t>Program.cs:包含 gRPC 服务的入口点。</a:t>
            </a:r>
          </a:p>
          <a:p>
            <a:r>
              <a:rPr lang="zh-CN" altLang="en-US" sz="2117"/>
              <a:t>Startup.cs：包含配置应用行为的代码。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02771" y="5366108"/>
            <a:ext cx="10547409" cy="7439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服务类 GreeterService ，服务类继承的 Greeter.GreeterBase 来自于根据proto文件自动生成的，生成的类在 obj\Debug\net</a:t>
            </a:r>
            <a:r>
              <a:rPr lang="en-US" altLang="zh-CN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.0</a:t>
            </a:r>
            <a:r>
              <a:rPr lang="en-US" altLang="zh-CN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\Protos</a:t>
            </a:r>
            <a:r>
              <a:rPr lang="zh-CN" altLang="en-US" sz="2117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de47c6-e705-4573-b6e5-5b213ce3706b}"/>
  <p:tag name="TABLE_ENDDRAG_ORIGIN_RECT" val="804*347"/>
  <p:tag name="TABLE_ENDDRAG_RECT" val="67*114*804*3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宽屏</PresentationFormat>
  <Paragraphs>127</Paragraphs>
  <Slides>16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方正兰亭中黑_GBK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2022-08-13T03:37:59Z</dcterms:created>
  <dcterms:modified xsi:type="dcterms:W3CDTF">2022-08-13T03:38:25Z</dcterms:modified>
</cp:coreProperties>
</file>