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goodreads.com/author/show/120948.Kelly_Braffet" TargetMode="External"/><Relationship Id="rId4" Type="http://schemas.openxmlformats.org/officeDocument/2006/relationships/hyperlink" Target="http://www.goodreads.com/work/quotes/141529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Managing the ML Lifecycle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Giulio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Ex: Data Dependencies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Underutilized data dependencies: Legacy features, bundled features, epsilon-features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Features could be removed with little to no reduction in accuracy, but the model assigns them non-negative weight since they’re present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unintentionally learns correlations between features, what happens if those features suddenly diverge (perhaps because of some “improvement”)?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Infeasible to support static analysis of data dependencies at large scales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Ex: Unspecified Consumers (Font size feedback)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3750" y="1229875"/>
            <a:ext cx="3497400" cy="318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“intelligent” font size module takes in CTR (click-through rate) as an input signal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Larger font size make ads more noticeable but also susceptible to unintentional clicking, increasing CTR but creating an undesired feedback loop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79125" y="2822425"/>
            <a:ext cx="2536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Font size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523925" y="2029525"/>
            <a:ext cx="2536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Font size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575950" y="1445100"/>
            <a:ext cx="2536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Font size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Ex: Correction Policy Cascade</a:t>
            </a:r>
          </a:p>
        </p:txBody>
      </p:sp>
      <p:sp>
        <p:nvSpPr>
          <p:cNvPr id="164" name="Shape 164"/>
          <p:cNvSpPr/>
          <p:nvPr/>
        </p:nvSpPr>
        <p:spPr>
          <a:xfrm>
            <a:off x="247775" y="1191675"/>
            <a:ext cx="979200" cy="790500"/>
          </a:xfrm>
          <a:prstGeom prst="bevel">
            <a:avLst>
              <a:gd fmla="val 125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165" name="Shape 165"/>
          <p:cNvCxnSpPr>
            <a:stCxn id="164" idx="0"/>
            <a:endCxn id="166" idx="1"/>
          </p:cNvCxnSpPr>
          <p:nvPr/>
        </p:nvCxnSpPr>
        <p:spPr>
          <a:xfrm>
            <a:off x="1226975" y="1586925"/>
            <a:ext cx="6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/>
          <p:nvPr/>
        </p:nvSpPr>
        <p:spPr>
          <a:xfrm>
            <a:off x="1887875" y="1190475"/>
            <a:ext cx="660900" cy="7929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a</a:t>
            </a:r>
          </a:p>
        </p:txBody>
      </p:sp>
      <p:cxnSp>
        <p:nvCxnSpPr>
          <p:cNvPr id="168" name="Shape 168"/>
          <p:cNvCxnSpPr>
            <a:stCxn id="167" idx="4"/>
            <a:endCxn id="169" idx="1"/>
          </p:cNvCxnSpPr>
          <p:nvPr/>
        </p:nvCxnSpPr>
        <p:spPr>
          <a:xfrm>
            <a:off x="2548775" y="1586925"/>
            <a:ext cx="660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/>
          <p:nvPr/>
        </p:nvSpPr>
        <p:spPr>
          <a:xfrm>
            <a:off x="3209675" y="1193175"/>
            <a:ext cx="719700" cy="790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A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2890675" y="1592825"/>
            <a:ext cx="0" cy="10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2890675" y="2642900"/>
            <a:ext cx="6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" name="Shape 172"/>
          <p:cNvSpPr/>
          <p:nvPr/>
        </p:nvSpPr>
        <p:spPr>
          <a:xfrm>
            <a:off x="3574975" y="2246450"/>
            <a:ext cx="660900" cy="7929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a’</a:t>
            </a:r>
          </a:p>
        </p:txBody>
      </p:sp>
      <p:cxnSp>
        <p:nvCxnSpPr>
          <p:cNvPr id="173" name="Shape 173"/>
          <p:cNvCxnSpPr>
            <a:endCxn id="174" idx="1"/>
          </p:cNvCxnSpPr>
          <p:nvPr/>
        </p:nvCxnSpPr>
        <p:spPr>
          <a:xfrm>
            <a:off x="4235875" y="2641400"/>
            <a:ext cx="660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/>
          <p:nvPr/>
        </p:nvSpPr>
        <p:spPr>
          <a:xfrm>
            <a:off x="4896775" y="2247650"/>
            <a:ext cx="719700" cy="790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A’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4576900" y="2641400"/>
            <a:ext cx="0" cy="10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4576900" y="3691475"/>
            <a:ext cx="6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5261200" y="3295025"/>
            <a:ext cx="660900" cy="7929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a’’</a:t>
            </a:r>
          </a:p>
        </p:txBody>
      </p:sp>
      <p:cxnSp>
        <p:nvCxnSpPr>
          <p:cNvPr id="178" name="Shape 178"/>
          <p:cNvCxnSpPr>
            <a:endCxn id="179" idx="1"/>
          </p:cNvCxnSpPr>
          <p:nvPr/>
        </p:nvCxnSpPr>
        <p:spPr>
          <a:xfrm>
            <a:off x="5922100" y="3689975"/>
            <a:ext cx="660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/>
          <p:nvPr/>
        </p:nvSpPr>
        <p:spPr>
          <a:xfrm>
            <a:off x="6583000" y="3296225"/>
            <a:ext cx="719700" cy="790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A’’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Ex: Correction Policy Cascade (cont.)</a:t>
            </a:r>
          </a:p>
        </p:txBody>
      </p:sp>
      <p:sp>
        <p:nvSpPr>
          <p:cNvPr id="185" name="Shape 185"/>
          <p:cNvSpPr/>
          <p:nvPr/>
        </p:nvSpPr>
        <p:spPr>
          <a:xfrm>
            <a:off x="247775" y="1191675"/>
            <a:ext cx="979200" cy="790500"/>
          </a:xfrm>
          <a:prstGeom prst="bevel">
            <a:avLst>
              <a:gd fmla="val 125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186" name="Shape 186"/>
          <p:cNvCxnSpPr>
            <a:stCxn id="185" idx="0"/>
            <a:endCxn id="187" idx="1"/>
          </p:cNvCxnSpPr>
          <p:nvPr/>
        </p:nvCxnSpPr>
        <p:spPr>
          <a:xfrm>
            <a:off x="1226975" y="1586925"/>
            <a:ext cx="6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/>
          <p:nvPr/>
        </p:nvSpPr>
        <p:spPr>
          <a:xfrm>
            <a:off x="1887875" y="1190475"/>
            <a:ext cx="660900" cy="7929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</a:t>
            </a:r>
          </a:p>
        </p:txBody>
      </p:sp>
      <p:cxnSp>
        <p:nvCxnSpPr>
          <p:cNvPr id="189" name="Shape 189"/>
          <p:cNvCxnSpPr>
            <a:stCxn id="188" idx="4"/>
            <a:endCxn id="190" idx="1"/>
          </p:cNvCxnSpPr>
          <p:nvPr/>
        </p:nvCxnSpPr>
        <p:spPr>
          <a:xfrm>
            <a:off x="2548775" y="1586925"/>
            <a:ext cx="660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" name="Shape 190"/>
          <p:cNvSpPr/>
          <p:nvPr/>
        </p:nvSpPr>
        <p:spPr>
          <a:xfrm>
            <a:off x="3209675" y="1193175"/>
            <a:ext cx="719700" cy="790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2890675" y="1592825"/>
            <a:ext cx="0" cy="10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2890675" y="2642900"/>
            <a:ext cx="6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" name="Shape 193"/>
          <p:cNvSpPr/>
          <p:nvPr/>
        </p:nvSpPr>
        <p:spPr>
          <a:xfrm>
            <a:off x="3574975" y="2246450"/>
            <a:ext cx="660900" cy="7929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a’</a:t>
            </a:r>
          </a:p>
        </p:txBody>
      </p:sp>
      <p:cxnSp>
        <p:nvCxnSpPr>
          <p:cNvPr id="194" name="Shape 194"/>
          <p:cNvCxnSpPr>
            <a:endCxn id="195" idx="1"/>
          </p:cNvCxnSpPr>
          <p:nvPr/>
        </p:nvCxnSpPr>
        <p:spPr>
          <a:xfrm>
            <a:off x="4235875" y="2641400"/>
            <a:ext cx="660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/>
          <p:nvPr/>
        </p:nvSpPr>
        <p:spPr>
          <a:xfrm>
            <a:off x="4896775" y="2247650"/>
            <a:ext cx="719700" cy="790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A’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4576900" y="2641400"/>
            <a:ext cx="0" cy="10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4576900" y="3691475"/>
            <a:ext cx="6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5261200" y="3295025"/>
            <a:ext cx="660900" cy="7929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a’’</a:t>
            </a:r>
          </a:p>
        </p:txBody>
      </p:sp>
      <p:cxnSp>
        <p:nvCxnSpPr>
          <p:cNvPr id="199" name="Shape 199"/>
          <p:cNvCxnSpPr>
            <a:endCxn id="200" idx="1"/>
          </p:cNvCxnSpPr>
          <p:nvPr/>
        </p:nvCxnSpPr>
        <p:spPr>
          <a:xfrm>
            <a:off x="5922100" y="3689975"/>
            <a:ext cx="660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6583000" y="3296225"/>
            <a:ext cx="719700" cy="790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A’’</a:t>
            </a:r>
          </a:p>
        </p:txBody>
      </p:sp>
      <p:sp>
        <p:nvSpPr>
          <p:cNvPr id="201" name="Shape 201"/>
          <p:cNvSpPr/>
          <p:nvPr/>
        </p:nvSpPr>
        <p:spPr>
          <a:xfrm>
            <a:off x="4105950" y="1203475"/>
            <a:ext cx="401100" cy="401100"/>
          </a:xfrm>
          <a:prstGeom prst="smileyFace">
            <a:avLst>
              <a:gd fmla="val 4653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734175" y="2246450"/>
            <a:ext cx="401100" cy="401100"/>
          </a:xfrm>
          <a:prstGeom prst="noSmoking">
            <a:avLst>
              <a:gd fmla="val 1875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7420400" y="3296225"/>
            <a:ext cx="401100" cy="401100"/>
          </a:xfrm>
          <a:prstGeom prst="noSmoking">
            <a:avLst>
              <a:gd fmla="val 1875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8900" y="3164850"/>
            <a:ext cx="34440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Instead, from the beginning, encode the necessary features to distinguish between use cases A, A’ and A’’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Ex: Glue Code/Pipeline Jungles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build upon existing ML frameworks and ensure interoperability between systems all written in different languages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of the code goes into formatting data and outputs into intermediate forms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Freezes the system to the peculiarities of specific ML packages, stifling innovation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mentioned previously, data comes in a multitude of forms and must be wrangled into a usable 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“Pipeline jungles” can emerge from too much black-boxing, and the resulting decoupling of production/consumption of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result is an endless array of scrapes, joins, resampling steps, is failure-prone and must be maintained with expensive end-to-end integration tests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Ex: Dead codepaths, Knight Capital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5386325" y="1229875"/>
            <a:ext cx="37101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Technician forgets </a:t>
            </a:r>
            <a:r>
              <a:rPr lang="en"/>
              <a:t>to copy the new Retail Liquidity Program (RLP) code to one of servers, execution with repurposed flag</a:t>
            </a:r>
            <a:r>
              <a:rPr lang="en"/>
              <a:t> leads to cascade of unusual stock moves at NYSE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just 45 minutes, Knight Capital lost $465 million</a:t>
            </a:r>
          </a:p>
        </p:txBody>
      </p:sp>
      <p:pic>
        <p:nvPicPr>
          <p:cNvPr descr="knight-capital.jp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87" y="1189625"/>
            <a:ext cx="51149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c</a:t>
            </a:r>
            <a:r>
              <a:rPr lang="en"/>
              <a:t>ounter-argument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“All he would say was that sometimes you have to burn it down and start over.” - </a:t>
            </a:r>
            <a:r>
              <a:rPr lang="en">
                <a:solidFill>
                  <a:srgbClr val="000000"/>
                </a:solidFill>
                <a:hlinkClick r:id="rId3"/>
              </a:rPr>
              <a:t>Kelly Braffet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hlinkClick r:id="rId4"/>
              </a:rPr>
              <a:t>Last Seen Leaving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Many of the previously mentioned points apply to large, mature systems (typical of those found at Google)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Only doable if (1) you can hire entire teams of teams dedicated to this task or (2) if the system is sufficiently small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Static analysis of data dependencies is potentially feasible in smaller settings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if you can’t afford to reimplement a ML system from scratch?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(Somewhat) Successful Solutions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Online learning algorithms (streaming per-coordinate descent, learning rates) to more quickly adapt to feedback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Facebook and Google ad serving systems discuss this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metadata index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Internal tool for tracking and maintaining signals, earmark old signals for deprecation or vet new ones for 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Eliminate unimportant and redundant features using L1 regularization, boosting to get sparse solutions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 model monitoring and data visualization tools to track behavior and uncover data dependencies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Ex: Understanding through Visualization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Visualize beyond aggregate metrics via per-country or per-topic slicing</a:t>
            </a:r>
          </a:p>
        </p:txBody>
      </p:sp>
      <p:pic>
        <p:nvPicPr>
          <p:cNvPr descr="Screen Shot 2016-10-02 at 10.03.03 AM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49" y="1749373"/>
            <a:ext cx="7903149" cy="28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Lessons/How to better innovate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Design principles: what are some takeaways when designing scalable machine learning systems?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Important to move fast, but keep in mind the tradeoff between quick wins and long-term maintainability of the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It’s impossible to build a perfect system from the beginning; you should try anyway, and then proceed with these lessons in mind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Lessons for Clipper and RISE system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Lightweight online layer for correction and personalization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Monitoring and visualization modules for tracking model performance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(Joey) Any other ways we’re connecting this with our new RISE projects?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and Context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197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the past few decades, we’ve seen an explosion of ML applications - generating untold quantities of data - with real-time demands for scalable serving and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of the attention/hype goes to the ML algorithms themselves (decision trees, logistic regression, deep neural networks, etc) rather than ML systems design and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2012, Google’s ad networks served 29,741,270,774 ads per 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Technical Debt paper lists some problems of interest, does not discuss potential solutions in great detail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defines a “good” ML system?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Good question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good ML system </a:t>
            </a:r>
            <a:r>
              <a:rPr i="1" lang="en"/>
              <a:t>should</a:t>
            </a:r>
            <a:r>
              <a:rPr lang="en"/>
              <a:t>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 predictions quickly and correctly across all levels of 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Utilize the right combination of contextual and historical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Rapidly incorporate feedback into models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 flexible and easy to extend to new machine learning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Definition may vary for companies and machine learning algorithms at different scales (i.e. MapReduce is great for Google, but only if you’re Google, Facebook, Amazon, etc)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Ideal ML Pipeline</a:t>
            </a:r>
          </a:p>
        </p:txBody>
      </p:sp>
      <p:pic>
        <p:nvPicPr>
          <p:cNvPr descr="mwt_loop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8229"/>
            <a:ext cx="3943899" cy="2984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1 at 4.29.36 PM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703" y="607487"/>
            <a:ext cx="5143670" cy="4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215275" y="4306600"/>
            <a:ext cx="153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Expectations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627000" y="180875"/>
            <a:ext cx="9096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Reality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and Motivation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978725"/>
            <a:ext cx="8520600" cy="34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By the nature of machine learning models, “the desired behavior cannot be effectively implemented in software logic without dependency on external data” (Google, et 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Traditional SW design principles of abstraction and isolation are not always </a:t>
            </a:r>
            <a:r>
              <a:rPr lang="en"/>
              <a:t>enforceable with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Specifically: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comes in a multitude of forms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 large scales, the generation and consumption of signals are decoupled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Feedback loops are necessary but can have unintended consequences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balance rate of innovation with long-term maintainability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“Technical Debt”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Debt: When to refactor?</a:t>
            </a:r>
          </a:p>
        </p:txBody>
      </p:sp>
      <p:pic>
        <p:nvPicPr>
          <p:cNvPr descr="refactor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325" y="1017800"/>
            <a:ext cx="5011350" cy="37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Sparsity is Challenging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Bag of Words text models can have dimensionality on the order of billions with only a few hundred non-zero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many applications, features are often missing and/or noisy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Training data is typically unbalanced; in the case of ad serving, there are usually far more no-click examples than clicked examples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Cannot apply familiar techniques such as dropout - a computer vision trick to occasionally turn off activations to learn robust models - in 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Important to take these lessons into account to: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Optimize the performance of ML systems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Ensure that good models can be learned in a real-time setting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Brittleness of ML Systems</a:t>
            </a:r>
          </a:p>
        </p:txBody>
      </p:sp>
      <p:pic>
        <p:nvPicPr>
          <p:cNvPr descr="campanile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7" y="942562"/>
            <a:ext cx="2022039" cy="391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nga.jp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449" y="942575"/>
            <a:ext cx="3261358" cy="39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2876871" y="1744775"/>
            <a:ext cx="2347199" cy="8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Hidden/Unintended Feedback loops</a:t>
            </a:r>
          </a:p>
        </p:txBody>
      </p:sp>
      <p:sp>
        <p:nvSpPr>
          <p:cNvPr id="134" name="Shape 134"/>
          <p:cNvSpPr/>
          <p:nvPr/>
        </p:nvSpPr>
        <p:spPr>
          <a:xfrm>
            <a:off x="2876871" y="942575"/>
            <a:ext cx="2347199" cy="8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Entanglement (CACE)</a:t>
            </a:r>
          </a:p>
        </p:txBody>
      </p:sp>
      <p:sp>
        <p:nvSpPr>
          <p:cNvPr id="135" name="Shape 135"/>
          <p:cNvSpPr/>
          <p:nvPr/>
        </p:nvSpPr>
        <p:spPr>
          <a:xfrm>
            <a:off x="2876871" y="2594575"/>
            <a:ext cx="2347199" cy="8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 Dependencies</a:t>
            </a:r>
          </a:p>
        </p:txBody>
      </p:sp>
      <p:sp>
        <p:nvSpPr>
          <p:cNvPr id="136" name="Shape 136"/>
          <p:cNvSpPr/>
          <p:nvPr/>
        </p:nvSpPr>
        <p:spPr>
          <a:xfrm>
            <a:off x="2876871" y="4160150"/>
            <a:ext cx="2347199" cy="8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Dead code paths, Configuration Bloat</a:t>
            </a:r>
          </a:p>
        </p:txBody>
      </p:sp>
      <p:sp>
        <p:nvSpPr>
          <p:cNvPr id="137" name="Shape 137"/>
          <p:cNvSpPr/>
          <p:nvPr/>
        </p:nvSpPr>
        <p:spPr>
          <a:xfrm>
            <a:off x="2876871" y="3396775"/>
            <a:ext cx="2347199" cy="8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Glue code 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Pipeline jungles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Brittleness of ML Systems (cont.)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436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Changing Anything Changes Everything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ML systems combine signals and features together, cannot be considered truly independent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Changes in feature usage or logging can dramatically affect various slices of the distribution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Enforcing modularity may help, but adds a different kind of complexity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Hidden and Unintended Feedback Loops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Undeclared consumers of signals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Feedback loops operate on longer timescale, unnoticeable in initial reviews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dependencies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Glue code and pipeline jungles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Dead code paths and configuration bloat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