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347" r:id="rId2"/>
    <p:sldId id="367" r:id="rId3"/>
    <p:sldId id="258" r:id="rId4"/>
    <p:sldId id="267" r:id="rId5"/>
    <p:sldId id="419" r:id="rId6"/>
    <p:sldId id="421" r:id="rId7"/>
    <p:sldId id="420" r:id="rId8"/>
    <p:sldId id="413" r:id="rId9"/>
    <p:sldId id="418" r:id="rId10"/>
    <p:sldId id="417" r:id="rId11"/>
    <p:sldId id="415" r:id="rId12"/>
    <p:sldId id="266" r:id="rId13"/>
    <p:sldId id="268" r:id="rId14"/>
    <p:sldId id="410" r:id="rId15"/>
    <p:sldId id="414" r:id="rId16"/>
    <p:sldId id="400" r:id="rId17"/>
    <p:sldId id="40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ISE Setup" id="{C7834713-AEF4-B149-BF89-8778A41DFD04}">
          <p14:sldIdLst>
            <p14:sldId id="347"/>
            <p14:sldId id="367"/>
            <p14:sldId id="258"/>
            <p14:sldId id="267"/>
            <p14:sldId id="419"/>
            <p14:sldId id="421"/>
            <p14:sldId id="420"/>
            <p14:sldId id="413"/>
            <p14:sldId id="418"/>
            <p14:sldId id="417"/>
            <p14:sldId id="415"/>
            <p14:sldId id="266"/>
            <p14:sldId id="268"/>
            <p14:sldId id="410"/>
            <p14:sldId id="414"/>
            <p14:sldId id="400"/>
            <p14:sldId id="407"/>
          </p14:sldIdLst>
        </p14:section>
        <p14:section name="Inference Challenges" id="{51D93142-DCEF-5D4B-899D-72F62719FA28}">
          <p14:sldIdLst/>
        </p14:section>
        <p14:section name="Adaptation Challenges" id="{AFFEECFB-ECA9-6441-A0A6-7F0E89E91050}">
          <p14:sldIdLst/>
        </p14:section>
        <p14:section name="Security" id="{F3E4D0C8-B836-FA4B-94AF-A91AAB1796A8}">
          <p14:sldIdLst/>
        </p14:section>
        <p14:section name="kuna example" id="{9A37FC09-8480-F041-A05F-62BB47B76317}">
          <p14:sldIdLst/>
        </p14:section>
        <p14:section name="RISE All Hands" id="{D4E87437-E9FA-3A49-8349-E63631C4A6E2}">
          <p14:sldIdLst/>
        </p14:section>
        <p14:section name="scratch" id="{2FBE2E71-0E12-7C45-80B8-8CE4C2027930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A079"/>
    <a:srgbClr val="603532"/>
    <a:srgbClr val="5B9BD5"/>
    <a:srgbClr val="BF2DC0"/>
    <a:srgbClr val="DE84A2"/>
    <a:srgbClr val="C384AA"/>
    <a:srgbClr val="A58F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94"/>
    <p:restoredTop sz="83041"/>
  </p:normalViewPr>
  <p:slideViewPr>
    <p:cSldViewPr snapToGrid="0" snapToObjects="1">
      <p:cViewPr>
        <p:scale>
          <a:sx n="86" d="100"/>
          <a:sy n="86" d="100"/>
        </p:scale>
        <p:origin x="1176" y="152"/>
      </p:cViewPr>
      <p:guideLst/>
    </p:cSldViewPr>
  </p:slideViewPr>
  <p:notesTextViewPr>
    <p:cViewPr>
      <p:scale>
        <a:sx n="90" d="100"/>
        <a:sy n="9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92" d="100"/>
          <a:sy n="92" d="100"/>
        </p:scale>
        <p:origin x="360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010D5-81C9-C448-82E8-71177EBFEC32}" type="datetimeFigureOut">
              <a:rPr lang="en-US" smtClean="0"/>
              <a:t>8/29/16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6DF27-AD16-B741-919E-EA3A35DE9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07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Caching techniques fail on continuous features</a:t>
            </a:r>
          </a:p>
          <a:p>
            <a:pPr lvl="1"/>
            <a:r>
              <a:rPr lang="en-US" sz="1800" dirty="0" smtClean="0"/>
              <a:t>Study locality sensitive hash functions </a:t>
            </a:r>
            <a:r>
              <a:rPr lang="en-US" sz="1800" dirty="0" smtClean="0">
                <a:sym typeface="Wingdings"/>
              </a:rPr>
              <a:t>for </a:t>
            </a:r>
            <a:r>
              <a:rPr lang="en-US" sz="1800" b="1" dirty="0" smtClean="0">
                <a:sym typeface="Wingdings"/>
              </a:rPr>
              <a:t>approximate </a:t>
            </a:r>
            <a:r>
              <a:rPr lang="en-US" sz="1800" b="1" dirty="0" smtClean="0"/>
              <a:t>caching</a:t>
            </a:r>
          </a:p>
          <a:p>
            <a:r>
              <a:rPr lang="en-US" sz="2000" dirty="0" smtClean="0"/>
              <a:t>Less accurate pred. often better than no pred.</a:t>
            </a:r>
          </a:p>
          <a:p>
            <a:pPr lvl="1"/>
            <a:r>
              <a:rPr lang="en-US" sz="1800" dirty="0" smtClean="0"/>
              <a:t>Derive </a:t>
            </a:r>
            <a:r>
              <a:rPr lang="en-US" sz="1800" b="1" dirty="0" smtClean="0"/>
              <a:t>anytime inference </a:t>
            </a:r>
            <a:r>
              <a:rPr lang="en-US" sz="1800" b="1" dirty="0" err="1" smtClean="0"/>
              <a:t>algs</a:t>
            </a:r>
            <a:r>
              <a:rPr lang="en-US" sz="1800" b="1" dirty="0" smtClean="0"/>
              <a:t>.</a:t>
            </a:r>
            <a:r>
              <a:rPr lang="en-US" sz="1800" dirty="0" smtClean="0"/>
              <a:t> with error bounds</a:t>
            </a:r>
          </a:p>
          <a:p>
            <a:r>
              <a:rPr lang="en-US" sz="2000" dirty="0" smtClean="0"/>
              <a:t>Recent models (DNNs) are often large </a:t>
            </a:r>
            <a:r>
              <a:rPr lang="en-US" sz="2000" dirty="0" smtClean="0">
                <a:sym typeface="Wingdings"/>
              </a:rPr>
              <a:t> costly</a:t>
            </a:r>
            <a:endParaRPr lang="en-US" sz="2000" dirty="0" smtClean="0"/>
          </a:p>
          <a:p>
            <a:pPr lvl="1"/>
            <a:r>
              <a:rPr lang="en-US" sz="1800" b="1" dirty="0" smtClean="0"/>
              <a:t>Compress models </a:t>
            </a:r>
            <a:r>
              <a:rPr lang="en-US" sz="1800" dirty="0" smtClean="0"/>
              <a:t>using context (e.g., condition on class bias)</a:t>
            </a:r>
          </a:p>
          <a:p>
            <a:pPr lvl="1"/>
            <a:r>
              <a:rPr lang="en-US" sz="1800" b="1" dirty="0" smtClean="0"/>
              <a:t>Cascade models </a:t>
            </a:r>
            <a:r>
              <a:rPr lang="en-US" sz="1800" dirty="0" smtClean="0"/>
              <a:t>to separate easy from challenging queries</a:t>
            </a:r>
          </a:p>
          <a:p>
            <a:r>
              <a:rPr lang="en-US" sz="2000" dirty="0" smtClean="0"/>
              <a:t>Where are predictions rendered? (mobile, GPU, cloud, </a:t>
            </a:r>
            <a:r>
              <a:rPr lang="is-IS" sz="2000" dirty="0" smtClean="0"/>
              <a:t>…)</a:t>
            </a:r>
          </a:p>
          <a:p>
            <a:pPr lvl="1"/>
            <a:r>
              <a:rPr lang="is-IS" sz="1800" b="1" dirty="0" smtClean="0"/>
              <a:t>Split computation </a:t>
            </a:r>
            <a:r>
              <a:rPr lang="is-IS" sz="1800" dirty="0" smtClean="0"/>
              <a:t>across mobile and cloud</a:t>
            </a:r>
          </a:p>
          <a:p>
            <a:pPr lvl="1"/>
            <a:r>
              <a:rPr lang="is-IS" sz="1800" b="1" dirty="0" smtClean="0"/>
              <a:t>Schedule models </a:t>
            </a:r>
            <a:r>
              <a:rPr lang="is-IS" sz="1800" dirty="0" smtClean="0"/>
              <a:t>across accelerators to maximize performance</a:t>
            </a:r>
            <a:endParaRPr lang="en-US" sz="1800" dirty="0" smtClean="0"/>
          </a:p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0D723-DBB7-0D44-A29D-CD772EA929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8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6DF27-AD16-B741-919E-EA3A35DE95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82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Adversarial Data</a:t>
            </a:r>
          </a:p>
          <a:p>
            <a:pPr lvl="1"/>
            <a:r>
              <a:rPr lang="en-US" sz="2800" dirty="0" smtClean="0"/>
              <a:t>mechanisms to </a:t>
            </a:r>
            <a:r>
              <a:rPr lang="en-US" sz="2800" b="1" dirty="0" smtClean="0"/>
              <a:t>identify data poisoning</a:t>
            </a:r>
            <a:r>
              <a:rPr lang="en-US" sz="2800" dirty="0" smtClean="0"/>
              <a:t> attacks?</a:t>
            </a:r>
          </a:p>
          <a:p>
            <a:pPr lvl="1"/>
            <a:r>
              <a:rPr lang="en-US" sz="2800" b="1" dirty="0" smtClean="0"/>
              <a:t>adversarial</a:t>
            </a:r>
            <a:r>
              <a:rPr lang="en-US" sz="2800" dirty="0" smtClean="0"/>
              <a:t> </a:t>
            </a:r>
            <a:r>
              <a:rPr lang="en-US" sz="2800" b="1" dirty="0" smtClean="0"/>
              <a:t>interactions </a:t>
            </a:r>
            <a:r>
              <a:rPr lang="en-US" sz="2800" dirty="0" smtClean="0"/>
              <a:t>in collaborative filtering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6DF27-AD16-B741-919E-EA3A35DE95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60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6DF27-AD16-B741-919E-EA3A35DE951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43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6DF27-AD16-B741-919E-EA3A35DE951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87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8/29/16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566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8/29/16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814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8/29/16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828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42913">
              <a:buClr>
                <a:schemeClr val="tx1"/>
              </a:buClr>
              <a:buSzPct val="100000"/>
              <a:buFont typeface="Wingdings" charset="2"/>
              <a:buChar char="Ø"/>
              <a:tabLst/>
              <a:defRPr/>
            </a:lvl1pPr>
            <a:lvl2pPr marL="914400" indent="-457200">
              <a:tabLst/>
              <a:defRPr/>
            </a:lvl2pPr>
            <a:lvl3pPr marL="1373188" indent="-311150">
              <a:tabLst/>
              <a:defRPr/>
            </a:lvl3pPr>
            <a:lvl4pPr marL="1830388" indent="-236538">
              <a:tabLst/>
              <a:defRPr/>
            </a:lvl4pPr>
            <a:lvl5pPr marL="2287588" indent="-234950"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8/29/16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683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8/29/16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62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8/29/16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21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8/29/16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207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8/29/16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704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8/29/16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207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8/29/16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198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8/29/16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33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defTabSz="914377"/>
            <a:fld id="{F51376BE-D49D-E946-9484-81A0C482C8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377"/>
              <a:t>8/29/16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defTabSz="914377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defTabSz="914377"/>
            <a:fld id="{DC2A921A-EC74-6F4D-8465-D463C43FF01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377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96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Wingdings" charset="2"/>
        <a:buNone/>
        <a:defRPr sz="280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00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180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180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4.tiff"/><Relationship Id="rId5" Type="http://schemas.openxmlformats.org/officeDocument/2006/relationships/image" Target="../media/image5.tiff"/><Relationship Id="rId6" Type="http://schemas.openxmlformats.org/officeDocument/2006/relationships/image" Target="../media/image6.tiff"/><Relationship Id="rId7" Type="http://schemas.openxmlformats.org/officeDocument/2006/relationships/image" Target="../media/image7.tiff"/><Relationship Id="rId8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29925" y="599758"/>
            <a:ext cx="11420397" cy="2344170"/>
          </a:xfrm>
        </p:spPr>
        <p:txBody>
          <a:bodyPr>
            <a:normAutofit/>
          </a:bodyPr>
          <a:lstStyle/>
          <a:p>
            <a:pPr indent="7938" algn="l"/>
            <a:r>
              <a:rPr lang="en-US" sz="6600" i="1" dirty="0" smtClean="0"/>
              <a:t>R  SE to the challenges of </a:t>
            </a:r>
            <a:br>
              <a:rPr lang="en-US" sz="6600" i="1" dirty="0" smtClean="0"/>
            </a:br>
            <a:r>
              <a:rPr lang="en-US" i="1" dirty="0" smtClean="0"/>
              <a:t>     </a:t>
            </a:r>
            <a:r>
              <a:rPr lang="en-US" sz="6600" b="1" i="1" dirty="0" err="1" smtClean="0">
                <a:solidFill>
                  <a:schemeClr val="accent2"/>
                </a:solidFill>
                <a:latin typeface="Tahoma" charset="0"/>
                <a:ea typeface="Tahoma" charset="0"/>
                <a:cs typeface="Tahoma" charset="0"/>
              </a:rPr>
              <a:t>ntelligent</a:t>
            </a:r>
            <a:r>
              <a:rPr lang="en-US" sz="6600" i="1" dirty="0" smtClean="0">
                <a:solidFill>
                  <a:schemeClr val="accent2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6600" b="1" i="1" dirty="0" smtClean="0">
                <a:solidFill>
                  <a:schemeClr val="accent5"/>
                </a:solidFill>
              </a:rPr>
              <a:t>systems</a:t>
            </a:r>
            <a:endParaRPr lang="en-US" sz="6600" b="1" i="1" dirty="0">
              <a:solidFill>
                <a:schemeClr val="accent5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7428" y="24276"/>
            <a:ext cx="1327608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Tahoma" charset="0"/>
                <a:ea typeface="Tahoma" charset="0"/>
                <a:cs typeface="Tahoma" charset="0"/>
              </a:rPr>
              <a:t>I</a:t>
            </a:r>
            <a:endParaRPr lang="en-US" sz="13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400" b="100000" l="9924" r="86565">
                        <a14:foregroundMark x1="72824" y1="51000" x2="80916" y2="56400"/>
                        <a14:foregroundMark x1="80153" y1="73200" x2="78015" y2="77600"/>
                        <a14:foregroundMark x1="22748" y1="20200" x2="21832" y2="25400"/>
                        <a14:foregroundMark x1="26260" y1="41400" x2="25344" y2="47200"/>
                        <a14:foregroundMark x1="23359" y1="34400" x2="24580" y2="35000"/>
                        <a14:foregroundMark x1="26412" y1="34400" x2="24885" y2="34800"/>
                        <a14:foregroundMark x1="63664" y1="61400" x2="63969" y2="65600"/>
                        <a14:foregroundMark x1="74962" y1="48800" x2="71603" y2="49000"/>
                        <a14:foregroundMark x1="77710" y1="79000" x2="75725" y2="80200"/>
                        <a14:foregroundMark x1="65496" y1="79800" x2="66870" y2="81000"/>
                        <a14:foregroundMark x1="82443" y1="72000" x2="81374" y2="74400"/>
                        <a14:foregroundMark x1="62901" y1="60600" x2="63206" y2="62000"/>
                        <a14:foregroundMark x1="62748" y1="59800" x2="63206" y2="60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539299" y="1975256"/>
            <a:ext cx="6396394" cy="48827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30287" y="4611357"/>
            <a:ext cx="520527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 brief overview of </a:t>
            </a:r>
          </a:p>
          <a:p>
            <a:r>
              <a:rPr lang="en-US" sz="4000" dirty="0" smtClean="0"/>
              <a:t>machine </a:t>
            </a:r>
            <a:r>
              <a:rPr lang="en-US" sz="4000" dirty="0"/>
              <a:t>l</a:t>
            </a:r>
            <a:r>
              <a:rPr lang="en-US" sz="4000" dirty="0" smtClean="0"/>
              <a:t>earning </a:t>
            </a:r>
          </a:p>
          <a:p>
            <a:r>
              <a:rPr lang="en-US" sz="4000" dirty="0"/>
              <a:t>r</a:t>
            </a:r>
            <a:r>
              <a:rPr lang="en-US" sz="4000" dirty="0" smtClean="0"/>
              <a:t>esearch topics in 294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745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865" y="81904"/>
            <a:ext cx="10852094" cy="1325563"/>
          </a:xfrm>
        </p:spPr>
        <p:txBody>
          <a:bodyPr/>
          <a:lstStyle/>
          <a:p>
            <a:r>
              <a:rPr lang="en-US" b="1" dirty="0" smtClean="0"/>
              <a:t>Security:</a:t>
            </a:r>
            <a:r>
              <a:rPr lang="en-US" dirty="0" smtClean="0"/>
              <a:t> Protecting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095" y="1407467"/>
            <a:ext cx="10515600" cy="4607543"/>
          </a:xfrm>
        </p:spPr>
        <p:txBody>
          <a:bodyPr>
            <a:normAutofit fontScale="92500" lnSpcReduction="10000"/>
          </a:bodyPr>
          <a:lstStyle/>
          <a:p>
            <a:pPr marL="14287" indent="0">
              <a:buNone/>
            </a:pPr>
            <a:r>
              <a:rPr lang="en-US" dirty="0" smtClean="0"/>
              <a:t>Data is a core </a:t>
            </a:r>
            <a:r>
              <a:rPr lang="en-US" b="1" dirty="0" smtClean="0"/>
              <a:t>asset</a:t>
            </a:r>
            <a:r>
              <a:rPr lang="en-US" dirty="0" smtClean="0"/>
              <a:t> &amp; models capture the </a:t>
            </a:r>
            <a:r>
              <a:rPr lang="en-US" b="1" dirty="0" smtClean="0"/>
              <a:t>value</a:t>
            </a:r>
            <a:r>
              <a:rPr lang="en-US" dirty="0" smtClean="0"/>
              <a:t> in data</a:t>
            </a:r>
          </a:p>
          <a:p>
            <a:r>
              <a:rPr lang="en-US" b="1" dirty="0" smtClean="0"/>
              <a:t>Expensive</a:t>
            </a:r>
            <a:r>
              <a:rPr lang="en-US" dirty="0" smtClean="0"/>
              <a:t>: many engineering &amp; compute hours to develop</a:t>
            </a:r>
          </a:p>
          <a:p>
            <a:r>
              <a:rPr lang="en-US" dirty="0" smtClean="0"/>
              <a:t>Models can </a:t>
            </a:r>
            <a:r>
              <a:rPr lang="en-US" b="1" dirty="0" smtClean="0"/>
              <a:t>reveal private information </a:t>
            </a:r>
            <a:r>
              <a:rPr lang="en-US" dirty="0" smtClean="0"/>
              <a:t>about the data</a:t>
            </a:r>
          </a:p>
          <a:p>
            <a:endParaRPr lang="en-US" dirty="0" smtClean="0"/>
          </a:p>
          <a:p>
            <a:pPr marL="14287" indent="0">
              <a:buNone/>
            </a:pPr>
            <a:r>
              <a:rPr lang="en-US" dirty="0" smtClean="0"/>
              <a:t>How do we </a:t>
            </a:r>
            <a:r>
              <a:rPr lang="en-US" b="1" dirty="0" smtClean="0"/>
              <a:t>protect models </a:t>
            </a:r>
            <a:r>
              <a:rPr lang="en-US" dirty="0" smtClean="0"/>
              <a:t>from being stolen? </a:t>
            </a:r>
          </a:p>
          <a:p>
            <a:r>
              <a:rPr lang="en-US" dirty="0" smtClean="0"/>
              <a:t>Prevent them from being copied from devices (</a:t>
            </a:r>
            <a:r>
              <a:rPr lang="en-US" b="1" dirty="0" smtClean="0">
                <a:solidFill>
                  <a:schemeClr val="accent5"/>
                </a:solidFill>
              </a:rPr>
              <a:t>DRM</a:t>
            </a:r>
            <a:r>
              <a:rPr lang="en-US" dirty="0" smtClean="0"/>
              <a:t>? </a:t>
            </a:r>
            <a:r>
              <a:rPr lang="en-US" b="1" dirty="0" smtClean="0">
                <a:solidFill>
                  <a:schemeClr val="accent5"/>
                </a:solidFill>
              </a:rPr>
              <a:t>SGX</a:t>
            </a:r>
            <a:r>
              <a:rPr lang="en-US" dirty="0" smtClean="0"/>
              <a:t>?)</a:t>
            </a:r>
          </a:p>
          <a:p>
            <a:r>
              <a:rPr lang="en-US" dirty="0" smtClean="0"/>
              <a:t>Defend against </a:t>
            </a:r>
            <a:r>
              <a:rPr lang="en-US" b="1" dirty="0">
                <a:solidFill>
                  <a:schemeClr val="accent2"/>
                </a:solidFill>
              </a:rPr>
              <a:t>a</a:t>
            </a:r>
            <a:r>
              <a:rPr lang="en-US" b="1" dirty="0" smtClean="0">
                <a:solidFill>
                  <a:schemeClr val="accent2"/>
                </a:solidFill>
              </a:rPr>
              <a:t>ctive learning </a:t>
            </a:r>
            <a:r>
              <a:rPr lang="en-US" b="1" dirty="0">
                <a:solidFill>
                  <a:schemeClr val="accent2"/>
                </a:solidFill>
              </a:rPr>
              <a:t>attacks</a:t>
            </a:r>
            <a:r>
              <a:rPr lang="en-US" dirty="0" smtClean="0"/>
              <a:t> on decision boundaries</a:t>
            </a:r>
          </a:p>
          <a:p>
            <a:endParaRPr lang="en-US" dirty="0" smtClean="0"/>
          </a:p>
          <a:p>
            <a:pPr marL="14287" indent="0">
              <a:buNone/>
            </a:pPr>
            <a:r>
              <a:rPr lang="en-US" dirty="0" smtClean="0"/>
              <a:t>How do we identify when models have been stolen?</a:t>
            </a:r>
            <a:endParaRPr lang="en-US" dirty="0"/>
          </a:p>
          <a:p>
            <a:r>
              <a:rPr lang="en-US" b="1" dirty="0" smtClean="0">
                <a:solidFill>
                  <a:schemeClr val="accent2"/>
                </a:solidFill>
              </a:rPr>
              <a:t>Watermarks</a:t>
            </a:r>
            <a:r>
              <a:rPr lang="en-US" dirty="0" smtClean="0"/>
              <a:t> in decision boundaries?</a:t>
            </a:r>
          </a:p>
        </p:txBody>
      </p:sp>
    </p:spTree>
    <p:extLst>
      <p:ext uri="{BB962C8B-B14F-4D97-AF65-F5344CB8AC3E}">
        <p14:creationId xmlns:p14="http://schemas.microsoft.com/office/powerpoint/2010/main" val="194146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741" y="110294"/>
            <a:ext cx="10515600" cy="1325563"/>
          </a:xfrm>
        </p:spPr>
        <p:txBody>
          <a:bodyPr/>
          <a:lstStyle/>
          <a:p>
            <a:r>
              <a:rPr lang="en-US" dirty="0" smtClean="0"/>
              <a:t>Machine Learning and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41" y="1255975"/>
            <a:ext cx="11797259" cy="4904984"/>
          </a:xfrm>
        </p:spPr>
        <p:txBody>
          <a:bodyPr>
            <a:noAutofit/>
          </a:bodyPr>
          <a:lstStyle/>
          <a:p>
            <a:r>
              <a:rPr lang="en-US" sz="3200" dirty="0" smtClean="0"/>
              <a:t>Private Predictions</a:t>
            </a:r>
          </a:p>
          <a:p>
            <a:pPr lvl="1"/>
            <a:r>
              <a:rPr lang="en-US" sz="2800" dirty="0" smtClean="0"/>
              <a:t>partially </a:t>
            </a:r>
            <a:r>
              <a:rPr lang="en-US" sz="2800" b="1" dirty="0" smtClean="0"/>
              <a:t>homomorphic encryption </a:t>
            </a:r>
            <a:r>
              <a:rPr lang="en-US" sz="2800" dirty="0" smtClean="0"/>
              <a:t>on advanced models</a:t>
            </a:r>
          </a:p>
          <a:p>
            <a:pPr lvl="1"/>
            <a:r>
              <a:rPr lang="en-US" sz="2800" dirty="0" smtClean="0"/>
              <a:t>combined </a:t>
            </a:r>
            <a:r>
              <a:rPr lang="en-US" sz="2800" b="1" dirty="0" smtClean="0"/>
              <a:t>secure</a:t>
            </a:r>
            <a:r>
              <a:rPr lang="en-US" sz="2800" dirty="0" smtClean="0"/>
              <a:t> hardware with </a:t>
            </a:r>
            <a:r>
              <a:rPr lang="en-US" sz="2800" b="1" dirty="0" smtClean="0"/>
              <a:t>accelerators</a:t>
            </a:r>
            <a:r>
              <a:rPr lang="en-US" sz="2800" dirty="0" smtClean="0"/>
              <a:t> (SGX + GPU)</a:t>
            </a:r>
          </a:p>
          <a:p>
            <a:r>
              <a:rPr lang="en-US" sz="3200" dirty="0" smtClean="0"/>
              <a:t>Active Learning Attacks</a:t>
            </a:r>
          </a:p>
          <a:p>
            <a:pPr lvl="1"/>
            <a:r>
              <a:rPr lang="en-US" sz="2800" dirty="0" smtClean="0"/>
              <a:t>efficiently </a:t>
            </a:r>
            <a:r>
              <a:rPr lang="en-US" sz="2800" b="1" dirty="0" smtClean="0"/>
              <a:t>learn through queries </a:t>
            </a:r>
            <a:r>
              <a:rPr lang="en-US" sz="2800" dirty="0" smtClean="0"/>
              <a:t>to prediction services</a:t>
            </a:r>
          </a:p>
          <a:p>
            <a:pPr lvl="1"/>
            <a:r>
              <a:rPr lang="en-US" sz="2800" dirty="0" smtClean="0"/>
              <a:t>can we </a:t>
            </a:r>
            <a:r>
              <a:rPr lang="en-US" sz="2800" b="1" dirty="0" smtClean="0"/>
              <a:t>identify active learning attacks</a:t>
            </a:r>
          </a:p>
          <a:p>
            <a:r>
              <a:rPr lang="en-US" sz="3200" dirty="0" smtClean="0"/>
              <a:t>Securing Models</a:t>
            </a:r>
          </a:p>
          <a:p>
            <a:pPr lvl="1"/>
            <a:r>
              <a:rPr lang="en-US" sz="2800" dirty="0"/>
              <a:t>p</a:t>
            </a:r>
            <a:r>
              <a:rPr lang="en-US" sz="2800" dirty="0" smtClean="0"/>
              <a:t>rotect models </a:t>
            </a:r>
            <a:r>
              <a:rPr lang="en-US" sz="2800" b="1" dirty="0" smtClean="0"/>
              <a:t>deployed on mobile </a:t>
            </a:r>
            <a:r>
              <a:rPr lang="en-US" sz="2800" dirty="0" smtClean="0"/>
              <a:t>devices</a:t>
            </a:r>
          </a:p>
          <a:p>
            <a:pPr lvl="1"/>
            <a:r>
              <a:rPr lang="en-US" sz="2800" b="1" dirty="0" smtClean="0"/>
              <a:t>watermark</a:t>
            </a:r>
            <a:r>
              <a:rPr lang="en-US" sz="2800" dirty="0" smtClean="0"/>
              <a:t> a model and its predictions</a:t>
            </a:r>
          </a:p>
        </p:txBody>
      </p:sp>
    </p:spTree>
    <p:extLst>
      <p:ext uri="{BB962C8B-B14F-4D97-AF65-F5344CB8AC3E}">
        <p14:creationId xmlns:p14="http://schemas.microsoft.com/office/powerpoint/2010/main" val="650480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/>
          <p:cNvCxnSpPr/>
          <p:nvPr/>
        </p:nvCxnSpPr>
        <p:spPr>
          <a:xfrm>
            <a:off x="6087592" y="0"/>
            <a:ext cx="0" cy="685800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Can 54"/>
          <p:cNvSpPr/>
          <p:nvPr/>
        </p:nvSpPr>
        <p:spPr>
          <a:xfrm>
            <a:off x="158052" y="2210307"/>
            <a:ext cx="1534637" cy="2254488"/>
          </a:xfrm>
          <a:prstGeom prst="can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2667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Big</a:t>
            </a:r>
            <a:endParaRPr lang="en-US" sz="2667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2667" dirty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Data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806293" y="4196371"/>
            <a:ext cx="2363146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3733" dirty="0">
                <a:solidFill>
                  <a:prstClr val="black"/>
                </a:solidFill>
                <a:latin typeface="Helvetica Neue" charset="0"/>
                <a:ea typeface="Helvetica Neue" charset="0"/>
                <a:cs typeface="Helvetica Neue" charset="0"/>
              </a:rPr>
              <a:t>Big Model</a:t>
            </a:r>
          </a:p>
        </p:txBody>
      </p:sp>
      <p:sp>
        <p:nvSpPr>
          <p:cNvPr id="96" name="Right Arrow 95"/>
          <p:cNvSpPr/>
          <p:nvPr/>
        </p:nvSpPr>
        <p:spPr>
          <a:xfrm>
            <a:off x="2161635" y="2755888"/>
            <a:ext cx="1933739" cy="11988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2667" dirty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Training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440588" y="2371959"/>
            <a:ext cx="2584361" cy="3035836"/>
            <a:chOff x="6934007" y="1783903"/>
            <a:chExt cx="1938271" cy="2276877"/>
          </a:xfrm>
        </p:grpSpPr>
        <p:grpSp>
          <p:nvGrpSpPr>
            <p:cNvPr id="21" name="Group 20"/>
            <p:cNvGrpSpPr/>
            <p:nvPr/>
          </p:nvGrpSpPr>
          <p:grpSpPr>
            <a:xfrm>
              <a:off x="7248513" y="1783903"/>
              <a:ext cx="1377229" cy="1732148"/>
              <a:chOff x="9125207" y="2174230"/>
              <a:chExt cx="1380488" cy="1736247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9125207" y="2174230"/>
                <a:ext cx="1380488" cy="1736247"/>
              </a:xfrm>
              <a:prstGeom prst="rect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60958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prstClr val="black"/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9214582" y="2275991"/>
                <a:ext cx="1200434" cy="141115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60958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prstClr val="black"/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9214582" y="2503488"/>
                <a:ext cx="1200434" cy="1300416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60958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prstClr val="black"/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9330413" y="3302478"/>
                <a:ext cx="977923" cy="353568"/>
                <a:chOff x="9339557" y="3293334"/>
                <a:chExt cx="977923" cy="353568"/>
              </a:xfrm>
            </p:grpSpPr>
            <p:cxnSp>
              <p:nvCxnSpPr>
                <p:cNvPr id="30" name="Straight Connector 29"/>
                <p:cNvCxnSpPr/>
                <p:nvPr/>
              </p:nvCxnSpPr>
              <p:spPr>
                <a:xfrm>
                  <a:off x="9339557" y="3293334"/>
                  <a:ext cx="977923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9339557" y="3352262"/>
                  <a:ext cx="977923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9339557" y="3529046"/>
                  <a:ext cx="977923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9339557" y="3587974"/>
                  <a:ext cx="977923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9339557" y="3646902"/>
                  <a:ext cx="977923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9339557" y="3470118"/>
                  <a:ext cx="977923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9339557" y="3411190"/>
                  <a:ext cx="977923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1" name="TextBox 40"/>
            <p:cNvSpPr txBox="1"/>
            <p:nvPr/>
          </p:nvSpPr>
          <p:spPr>
            <a:xfrm>
              <a:off x="6934007" y="3560691"/>
              <a:ext cx="1938271" cy="5000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733" dirty="0">
                  <a:solidFill>
                    <a:prstClr val="black"/>
                  </a:solidFill>
                  <a:latin typeface="Helvetica Neue" charset="0"/>
                  <a:ea typeface="Helvetica Neue" charset="0"/>
                  <a:cs typeface="Helvetica Neue" charset="0"/>
                </a:rPr>
                <a:t>Application</a:t>
              </a:r>
            </a:p>
          </p:txBody>
        </p:sp>
      </p:grpSp>
      <p:sp>
        <p:nvSpPr>
          <p:cNvPr id="42" name="Right Arrow 41"/>
          <p:cNvSpPr/>
          <p:nvPr/>
        </p:nvSpPr>
        <p:spPr>
          <a:xfrm>
            <a:off x="7497633" y="3498681"/>
            <a:ext cx="1933739" cy="11988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2667" dirty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Decision</a:t>
            </a:r>
          </a:p>
        </p:txBody>
      </p:sp>
      <p:sp>
        <p:nvSpPr>
          <p:cNvPr id="2" name="Left Arrow 1"/>
          <p:cNvSpPr/>
          <p:nvPr/>
        </p:nvSpPr>
        <p:spPr>
          <a:xfrm>
            <a:off x="7347701" y="2083270"/>
            <a:ext cx="1842948" cy="1243892"/>
          </a:xfrm>
          <a:prstGeom prst="lef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2667" dirty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Query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10113096" y="2966994"/>
            <a:ext cx="1320617" cy="736469"/>
            <a:chOff x="7584821" y="2225245"/>
            <a:chExt cx="990463" cy="552352"/>
          </a:xfrm>
        </p:grpSpPr>
        <p:sp>
          <p:nvSpPr>
            <p:cNvPr id="53" name="Rectangle 52"/>
            <p:cNvSpPr/>
            <p:nvPr/>
          </p:nvSpPr>
          <p:spPr>
            <a:xfrm>
              <a:off x="7584821" y="2225245"/>
              <a:ext cx="481364" cy="462472"/>
            </a:xfrm>
            <a:prstGeom prst="rect">
              <a:avLst/>
            </a:prstGeom>
            <a:solidFill>
              <a:schemeClr val="tx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prstClr val="black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7664774" y="2299845"/>
              <a:ext cx="303656" cy="30365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prstClr val="black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56" name="Triangle 55"/>
            <p:cNvSpPr/>
            <p:nvPr/>
          </p:nvSpPr>
          <p:spPr>
            <a:xfrm rot="5400000">
              <a:off x="7754787" y="2373936"/>
              <a:ext cx="180351" cy="155475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174267" y="2225245"/>
              <a:ext cx="401017" cy="236256"/>
            </a:xfrm>
            <a:prstGeom prst="rect">
              <a:avLst/>
            </a:prstGeom>
            <a:solidFill>
              <a:srgbClr val="7030A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prstClr val="black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8174267" y="2529126"/>
              <a:ext cx="401017" cy="236256"/>
            </a:xfrm>
            <a:prstGeom prst="rect">
              <a:avLst/>
            </a:prstGeom>
            <a:solidFill>
              <a:schemeClr val="accent4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prstClr val="black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7651675" y="2777597"/>
              <a:ext cx="38548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4706506" y="2539361"/>
            <a:ext cx="2649647" cy="1532793"/>
            <a:chOff x="6031930" y="1896432"/>
            <a:chExt cx="1987235" cy="1149595"/>
          </a:xfrm>
        </p:grpSpPr>
        <p:grpSp>
          <p:nvGrpSpPr>
            <p:cNvPr id="46" name="Group 45"/>
            <p:cNvGrpSpPr/>
            <p:nvPr/>
          </p:nvGrpSpPr>
          <p:grpSpPr>
            <a:xfrm>
              <a:off x="6031930" y="1896432"/>
              <a:ext cx="1987235" cy="1149595"/>
              <a:chOff x="4437802" y="2295143"/>
              <a:chExt cx="2565113" cy="1483893"/>
            </a:xfrm>
          </p:grpSpPr>
          <p:cxnSp>
            <p:nvCxnSpPr>
              <p:cNvPr id="48" name="Straight Arrow Connector 47"/>
              <p:cNvCxnSpPr/>
              <p:nvPr/>
            </p:nvCxnSpPr>
            <p:spPr>
              <a:xfrm>
                <a:off x="6221474" y="3037091"/>
                <a:ext cx="781441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>
                <a:off x="4608575" y="2380530"/>
                <a:ext cx="1922918" cy="65656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>
                <a:off x="4608575" y="2708810"/>
                <a:ext cx="1922918" cy="32828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4608575" y="3037089"/>
                <a:ext cx="1922918" cy="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 flipV="1">
                <a:off x="4608575" y="3037090"/>
                <a:ext cx="1922918" cy="32827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V="1">
                <a:off x="4608575" y="3037090"/>
                <a:ext cx="1922918" cy="65656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</p:cxnSp>
          <p:sp>
            <p:nvSpPr>
              <p:cNvPr id="62" name="Oval 61"/>
              <p:cNvSpPr/>
              <p:nvPr/>
            </p:nvSpPr>
            <p:spPr>
              <a:xfrm>
                <a:off x="5121690" y="2390319"/>
                <a:ext cx="1293541" cy="1293541"/>
              </a:xfrm>
              <a:prstGeom prst="ellipse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60958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prstClr val="black"/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grpSp>
            <p:nvGrpSpPr>
              <p:cNvPr id="63" name="Group 62"/>
              <p:cNvGrpSpPr/>
              <p:nvPr/>
            </p:nvGrpSpPr>
            <p:grpSpPr>
              <a:xfrm>
                <a:off x="4437802" y="2295143"/>
                <a:ext cx="170773" cy="1483893"/>
                <a:chOff x="4461603" y="726948"/>
                <a:chExt cx="228600" cy="1986366"/>
              </a:xfrm>
            </p:grpSpPr>
            <p:sp>
              <p:nvSpPr>
                <p:cNvPr id="64" name="Oval 63"/>
                <p:cNvSpPr/>
                <p:nvPr/>
              </p:nvSpPr>
              <p:spPr>
                <a:xfrm>
                  <a:off x="4461603" y="726948"/>
                  <a:ext cx="228600" cy="2286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prstClr val="white"/>
                    </a:solidFill>
                    <a:latin typeface="Helvetica Neue" charset="0"/>
                    <a:ea typeface="Helvetica Neue" charset="0"/>
                    <a:cs typeface="Helvetica Neue" charset="0"/>
                  </a:endParaRPr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4461603" y="1605830"/>
                  <a:ext cx="228600" cy="2286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prstClr val="white"/>
                    </a:solidFill>
                    <a:latin typeface="Helvetica Neue" charset="0"/>
                    <a:ea typeface="Helvetica Neue" charset="0"/>
                    <a:cs typeface="Helvetica Neue" charset="0"/>
                  </a:endParaRPr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4461603" y="2045271"/>
                  <a:ext cx="228600" cy="2286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prstClr val="white"/>
                    </a:solidFill>
                    <a:latin typeface="Helvetica Neue" charset="0"/>
                    <a:ea typeface="Helvetica Neue" charset="0"/>
                    <a:cs typeface="Helvetica Neue" charset="0"/>
                  </a:endParaRPr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4461603" y="2484714"/>
                  <a:ext cx="228600" cy="2286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prstClr val="white"/>
                    </a:solidFill>
                    <a:latin typeface="Helvetica Neue" charset="0"/>
                    <a:ea typeface="Helvetica Neue" charset="0"/>
                    <a:cs typeface="Helvetica Neue" charset="0"/>
                  </a:endParaRPr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4461603" y="1166389"/>
                  <a:ext cx="228600" cy="2286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prstClr val="white"/>
                    </a:solidFill>
                    <a:latin typeface="Helvetica Neue" charset="0"/>
                    <a:ea typeface="Helvetica Neue" charset="0"/>
                    <a:cs typeface="Helvetica Neue" charset="0"/>
                  </a:endParaRPr>
                </a:p>
              </p:txBody>
            </p:sp>
          </p:grpSp>
        </p:grp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76939" y="2101428"/>
              <a:ext cx="736831" cy="736831"/>
            </a:xfrm>
            <a:prstGeom prst="rect">
              <a:avLst/>
            </a:prstGeom>
          </p:spPr>
        </p:pic>
      </p:grpSp>
      <p:sp>
        <p:nvSpPr>
          <p:cNvPr id="72" name="TextBox 71"/>
          <p:cNvSpPr txBox="1"/>
          <p:nvPr/>
        </p:nvSpPr>
        <p:spPr>
          <a:xfrm>
            <a:off x="1886691" y="410913"/>
            <a:ext cx="2483629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4267" b="1" dirty="0" smtClean="0">
                <a:solidFill>
                  <a:prstClr val="black"/>
                </a:solidFill>
                <a:latin typeface="Helvetica Neue" charset="0"/>
                <a:ea typeface="Helvetica Neue" charset="0"/>
                <a:cs typeface="Helvetica Neue" charset="0"/>
              </a:rPr>
              <a:t>Learning</a:t>
            </a:r>
            <a:endParaRPr lang="en-US" sz="4267" b="1" dirty="0">
              <a:solidFill>
                <a:prstClr val="black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804079" y="410913"/>
            <a:ext cx="2637005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4267" b="1" dirty="0" smtClean="0">
                <a:solidFill>
                  <a:prstClr val="black"/>
                </a:solidFill>
                <a:latin typeface="Helvetica Neue" charset="0"/>
                <a:ea typeface="Helvetica Neue" charset="0"/>
                <a:cs typeface="Helvetica Neue" charset="0"/>
              </a:rPr>
              <a:t>Inference</a:t>
            </a:r>
            <a:endParaRPr lang="en-US" sz="4267" b="1" dirty="0">
              <a:solidFill>
                <a:prstClr val="black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9801" y="4638326"/>
            <a:ext cx="10142783" cy="1491437"/>
            <a:chOff x="669801" y="4638326"/>
            <a:chExt cx="10142783" cy="1491437"/>
          </a:xfrm>
        </p:grpSpPr>
        <p:sp>
          <p:nvSpPr>
            <p:cNvPr id="74" name="U-Turn Arrow 6"/>
            <p:cNvSpPr/>
            <p:nvPr/>
          </p:nvSpPr>
          <p:spPr>
            <a:xfrm rot="10800000">
              <a:off x="669801" y="4638326"/>
              <a:ext cx="10142783" cy="1491437"/>
            </a:xfrm>
            <a:custGeom>
              <a:avLst/>
              <a:gdLst>
                <a:gd name="connsiteX0" fmla="*/ 0 w 7802680"/>
                <a:gd name="connsiteY0" fmla="*/ 1118578 h 1118578"/>
                <a:gd name="connsiteX1" fmla="*/ 0 w 7802680"/>
                <a:gd name="connsiteY1" fmla="*/ 489378 h 1118578"/>
                <a:gd name="connsiteX2" fmla="*/ 489378 w 7802680"/>
                <a:gd name="connsiteY2" fmla="*/ 0 h 1118578"/>
                <a:gd name="connsiteX3" fmla="*/ 7181701 w 7802680"/>
                <a:gd name="connsiteY3" fmla="*/ 0 h 1118578"/>
                <a:gd name="connsiteX4" fmla="*/ 7671079 w 7802680"/>
                <a:gd name="connsiteY4" fmla="*/ 489378 h 1118578"/>
                <a:gd name="connsiteX5" fmla="*/ 7671079 w 7802680"/>
                <a:gd name="connsiteY5" fmla="*/ 838934 h 1118578"/>
                <a:gd name="connsiteX6" fmla="*/ 7802680 w 7802680"/>
                <a:gd name="connsiteY6" fmla="*/ 838934 h 1118578"/>
                <a:gd name="connsiteX7" fmla="*/ 7528103 w 7802680"/>
                <a:gd name="connsiteY7" fmla="*/ 1118578 h 1118578"/>
                <a:gd name="connsiteX8" fmla="*/ 7253525 w 7802680"/>
                <a:gd name="connsiteY8" fmla="*/ 838934 h 1118578"/>
                <a:gd name="connsiteX9" fmla="*/ 7385126 w 7802680"/>
                <a:gd name="connsiteY9" fmla="*/ 838934 h 1118578"/>
                <a:gd name="connsiteX10" fmla="*/ 7385126 w 7802680"/>
                <a:gd name="connsiteY10" fmla="*/ 489378 h 1118578"/>
                <a:gd name="connsiteX11" fmla="*/ 7181701 w 7802680"/>
                <a:gd name="connsiteY11" fmla="*/ 285953 h 1118578"/>
                <a:gd name="connsiteX12" fmla="*/ 489378 w 7802680"/>
                <a:gd name="connsiteY12" fmla="*/ 285953 h 1118578"/>
                <a:gd name="connsiteX13" fmla="*/ 285953 w 7802680"/>
                <a:gd name="connsiteY13" fmla="*/ 489378 h 1118578"/>
                <a:gd name="connsiteX14" fmla="*/ 285953 w 7802680"/>
                <a:gd name="connsiteY14" fmla="*/ 1118578 h 1118578"/>
                <a:gd name="connsiteX15" fmla="*/ 0 w 7802680"/>
                <a:gd name="connsiteY15" fmla="*/ 1118578 h 1118578"/>
                <a:gd name="connsiteX0" fmla="*/ 0 w 7802680"/>
                <a:gd name="connsiteY0" fmla="*/ 1118578 h 1118578"/>
                <a:gd name="connsiteX1" fmla="*/ 0 w 7802680"/>
                <a:gd name="connsiteY1" fmla="*/ 489378 h 1118578"/>
                <a:gd name="connsiteX2" fmla="*/ 489378 w 7802680"/>
                <a:gd name="connsiteY2" fmla="*/ 0 h 1118578"/>
                <a:gd name="connsiteX3" fmla="*/ 7181701 w 7802680"/>
                <a:gd name="connsiteY3" fmla="*/ 0 h 1118578"/>
                <a:gd name="connsiteX4" fmla="*/ 7671079 w 7802680"/>
                <a:gd name="connsiteY4" fmla="*/ 489378 h 1118578"/>
                <a:gd name="connsiteX5" fmla="*/ 7671079 w 7802680"/>
                <a:gd name="connsiteY5" fmla="*/ 838934 h 1118578"/>
                <a:gd name="connsiteX6" fmla="*/ 7802680 w 7802680"/>
                <a:gd name="connsiteY6" fmla="*/ 838934 h 1118578"/>
                <a:gd name="connsiteX7" fmla="*/ 7528103 w 7802680"/>
                <a:gd name="connsiteY7" fmla="*/ 1118578 h 1118578"/>
                <a:gd name="connsiteX8" fmla="*/ 7253525 w 7802680"/>
                <a:gd name="connsiteY8" fmla="*/ 838934 h 1118578"/>
                <a:gd name="connsiteX9" fmla="*/ 7385126 w 7802680"/>
                <a:gd name="connsiteY9" fmla="*/ 838934 h 1118578"/>
                <a:gd name="connsiteX10" fmla="*/ 7385126 w 7802680"/>
                <a:gd name="connsiteY10" fmla="*/ 489378 h 1118578"/>
                <a:gd name="connsiteX11" fmla="*/ 7181701 w 7802680"/>
                <a:gd name="connsiteY11" fmla="*/ 285953 h 1118578"/>
                <a:gd name="connsiteX12" fmla="*/ 489378 w 7802680"/>
                <a:gd name="connsiteY12" fmla="*/ 285953 h 1118578"/>
                <a:gd name="connsiteX13" fmla="*/ 285953 w 7802680"/>
                <a:gd name="connsiteY13" fmla="*/ 489378 h 1118578"/>
                <a:gd name="connsiteX14" fmla="*/ 279647 w 7802680"/>
                <a:gd name="connsiteY14" fmla="*/ 658225 h 1118578"/>
                <a:gd name="connsiteX15" fmla="*/ 0 w 7802680"/>
                <a:gd name="connsiteY15" fmla="*/ 1118578 h 1118578"/>
                <a:gd name="connsiteX0" fmla="*/ 0 w 7802680"/>
                <a:gd name="connsiteY0" fmla="*/ 1118578 h 1118578"/>
                <a:gd name="connsiteX1" fmla="*/ 0 w 7802680"/>
                <a:gd name="connsiteY1" fmla="*/ 489378 h 1118578"/>
                <a:gd name="connsiteX2" fmla="*/ 489378 w 7802680"/>
                <a:gd name="connsiteY2" fmla="*/ 0 h 1118578"/>
                <a:gd name="connsiteX3" fmla="*/ 7181701 w 7802680"/>
                <a:gd name="connsiteY3" fmla="*/ 0 h 1118578"/>
                <a:gd name="connsiteX4" fmla="*/ 7671079 w 7802680"/>
                <a:gd name="connsiteY4" fmla="*/ 489378 h 1118578"/>
                <a:gd name="connsiteX5" fmla="*/ 7671079 w 7802680"/>
                <a:gd name="connsiteY5" fmla="*/ 838934 h 1118578"/>
                <a:gd name="connsiteX6" fmla="*/ 7802680 w 7802680"/>
                <a:gd name="connsiteY6" fmla="*/ 838934 h 1118578"/>
                <a:gd name="connsiteX7" fmla="*/ 7528103 w 7802680"/>
                <a:gd name="connsiteY7" fmla="*/ 1118578 h 1118578"/>
                <a:gd name="connsiteX8" fmla="*/ 7253525 w 7802680"/>
                <a:gd name="connsiteY8" fmla="*/ 838934 h 1118578"/>
                <a:gd name="connsiteX9" fmla="*/ 7385126 w 7802680"/>
                <a:gd name="connsiteY9" fmla="*/ 838934 h 1118578"/>
                <a:gd name="connsiteX10" fmla="*/ 7385126 w 7802680"/>
                <a:gd name="connsiteY10" fmla="*/ 489378 h 1118578"/>
                <a:gd name="connsiteX11" fmla="*/ 7181701 w 7802680"/>
                <a:gd name="connsiteY11" fmla="*/ 285953 h 1118578"/>
                <a:gd name="connsiteX12" fmla="*/ 489378 w 7802680"/>
                <a:gd name="connsiteY12" fmla="*/ 285953 h 1118578"/>
                <a:gd name="connsiteX13" fmla="*/ 285953 w 7802680"/>
                <a:gd name="connsiteY13" fmla="*/ 489378 h 1118578"/>
                <a:gd name="connsiteX14" fmla="*/ 0 w 7802680"/>
                <a:gd name="connsiteY14" fmla="*/ 1118578 h 1118578"/>
                <a:gd name="connsiteX0" fmla="*/ 285953 w 7802680"/>
                <a:gd name="connsiteY0" fmla="*/ 489378 h 1118578"/>
                <a:gd name="connsiteX1" fmla="*/ 0 w 7802680"/>
                <a:gd name="connsiteY1" fmla="*/ 489378 h 1118578"/>
                <a:gd name="connsiteX2" fmla="*/ 489378 w 7802680"/>
                <a:gd name="connsiteY2" fmla="*/ 0 h 1118578"/>
                <a:gd name="connsiteX3" fmla="*/ 7181701 w 7802680"/>
                <a:gd name="connsiteY3" fmla="*/ 0 h 1118578"/>
                <a:gd name="connsiteX4" fmla="*/ 7671079 w 7802680"/>
                <a:gd name="connsiteY4" fmla="*/ 489378 h 1118578"/>
                <a:gd name="connsiteX5" fmla="*/ 7671079 w 7802680"/>
                <a:gd name="connsiteY5" fmla="*/ 838934 h 1118578"/>
                <a:gd name="connsiteX6" fmla="*/ 7802680 w 7802680"/>
                <a:gd name="connsiteY6" fmla="*/ 838934 h 1118578"/>
                <a:gd name="connsiteX7" fmla="*/ 7528103 w 7802680"/>
                <a:gd name="connsiteY7" fmla="*/ 1118578 h 1118578"/>
                <a:gd name="connsiteX8" fmla="*/ 7253525 w 7802680"/>
                <a:gd name="connsiteY8" fmla="*/ 838934 h 1118578"/>
                <a:gd name="connsiteX9" fmla="*/ 7385126 w 7802680"/>
                <a:gd name="connsiteY9" fmla="*/ 838934 h 1118578"/>
                <a:gd name="connsiteX10" fmla="*/ 7385126 w 7802680"/>
                <a:gd name="connsiteY10" fmla="*/ 489378 h 1118578"/>
                <a:gd name="connsiteX11" fmla="*/ 7181701 w 7802680"/>
                <a:gd name="connsiteY11" fmla="*/ 285953 h 1118578"/>
                <a:gd name="connsiteX12" fmla="*/ 489378 w 7802680"/>
                <a:gd name="connsiteY12" fmla="*/ 285953 h 1118578"/>
                <a:gd name="connsiteX13" fmla="*/ 285953 w 7802680"/>
                <a:gd name="connsiteY13" fmla="*/ 489378 h 1118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802680" h="1118578">
                  <a:moveTo>
                    <a:pt x="285953" y="489378"/>
                  </a:moveTo>
                  <a:lnTo>
                    <a:pt x="0" y="489378"/>
                  </a:lnTo>
                  <a:cubicBezTo>
                    <a:pt x="0" y="219102"/>
                    <a:pt x="219102" y="0"/>
                    <a:pt x="489378" y="0"/>
                  </a:cubicBezTo>
                  <a:lnTo>
                    <a:pt x="7181701" y="0"/>
                  </a:lnTo>
                  <a:cubicBezTo>
                    <a:pt x="7451977" y="0"/>
                    <a:pt x="7671079" y="219102"/>
                    <a:pt x="7671079" y="489378"/>
                  </a:cubicBezTo>
                  <a:lnTo>
                    <a:pt x="7671079" y="838934"/>
                  </a:lnTo>
                  <a:lnTo>
                    <a:pt x="7802680" y="838934"/>
                  </a:lnTo>
                  <a:lnTo>
                    <a:pt x="7528103" y="1118578"/>
                  </a:lnTo>
                  <a:lnTo>
                    <a:pt x="7253525" y="838934"/>
                  </a:lnTo>
                  <a:lnTo>
                    <a:pt x="7385126" y="838934"/>
                  </a:lnTo>
                  <a:lnTo>
                    <a:pt x="7385126" y="489378"/>
                  </a:lnTo>
                  <a:cubicBezTo>
                    <a:pt x="7385126" y="377029"/>
                    <a:pt x="7294050" y="285953"/>
                    <a:pt x="7181701" y="285953"/>
                  </a:cubicBezTo>
                  <a:lnTo>
                    <a:pt x="489378" y="285953"/>
                  </a:lnTo>
                  <a:cubicBezTo>
                    <a:pt x="377029" y="285953"/>
                    <a:pt x="285953" y="377029"/>
                    <a:pt x="285953" y="489378"/>
                  </a:cubicBezTo>
                  <a:close/>
                </a:path>
              </a:pathLst>
            </a:custGeom>
            <a:gradFill>
              <a:gsLst>
                <a:gs pos="0">
                  <a:srgbClr val="FF0000"/>
                </a:gs>
                <a:gs pos="50000">
                  <a:srgbClr val="C00000"/>
                </a:gs>
                <a:gs pos="100000">
                  <a:srgbClr val="C00000"/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606871" y="5128515"/>
              <a:ext cx="22300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smtClean="0">
                  <a:latin typeface="Helvetica Neue" charset="0"/>
                  <a:ea typeface="Helvetica Neue" charset="0"/>
                  <a:cs typeface="Helvetica Neue" charset="0"/>
                </a:rPr>
                <a:t>Feedback</a:t>
              </a:r>
              <a:endParaRPr lang="en-US" sz="36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9157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/>
          <p:cNvCxnSpPr/>
          <p:nvPr/>
        </p:nvCxnSpPr>
        <p:spPr>
          <a:xfrm>
            <a:off x="6087592" y="0"/>
            <a:ext cx="0" cy="685800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Can 54"/>
          <p:cNvSpPr/>
          <p:nvPr/>
        </p:nvSpPr>
        <p:spPr>
          <a:xfrm>
            <a:off x="158052" y="2210307"/>
            <a:ext cx="1534637" cy="2254488"/>
          </a:xfrm>
          <a:prstGeom prst="can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2667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Big</a:t>
            </a:r>
            <a:endParaRPr lang="en-US" sz="2667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2667" dirty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Data</a:t>
            </a:r>
          </a:p>
        </p:txBody>
      </p:sp>
      <p:sp>
        <p:nvSpPr>
          <p:cNvPr id="96" name="Right Arrow 95"/>
          <p:cNvSpPr/>
          <p:nvPr/>
        </p:nvSpPr>
        <p:spPr>
          <a:xfrm>
            <a:off x="2170851" y="1907241"/>
            <a:ext cx="1933739" cy="11988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2667" dirty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Training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440588" y="2371959"/>
            <a:ext cx="2584361" cy="3035836"/>
            <a:chOff x="6934007" y="1783903"/>
            <a:chExt cx="1938271" cy="2276877"/>
          </a:xfrm>
        </p:grpSpPr>
        <p:grpSp>
          <p:nvGrpSpPr>
            <p:cNvPr id="21" name="Group 20"/>
            <p:cNvGrpSpPr/>
            <p:nvPr/>
          </p:nvGrpSpPr>
          <p:grpSpPr>
            <a:xfrm>
              <a:off x="7248513" y="1783903"/>
              <a:ext cx="1377229" cy="1732148"/>
              <a:chOff x="9125207" y="2174230"/>
              <a:chExt cx="1380488" cy="1736247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9125207" y="2174230"/>
                <a:ext cx="1380488" cy="1736247"/>
              </a:xfrm>
              <a:prstGeom prst="rect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60958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prstClr val="black"/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9214582" y="2275991"/>
                <a:ext cx="1200434" cy="141115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60958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prstClr val="black"/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9214582" y="2503488"/>
                <a:ext cx="1200434" cy="1300416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60958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prstClr val="black"/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9330413" y="3302478"/>
                <a:ext cx="977923" cy="353568"/>
                <a:chOff x="9339557" y="3293334"/>
                <a:chExt cx="977923" cy="353568"/>
              </a:xfrm>
            </p:grpSpPr>
            <p:cxnSp>
              <p:nvCxnSpPr>
                <p:cNvPr id="30" name="Straight Connector 29"/>
                <p:cNvCxnSpPr/>
                <p:nvPr/>
              </p:nvCxnSpPr>
              <p:spPr>
                <a:xfrm>
                  <a:off x="9339557" y="3293334"/>
                  <a:ext cx="977923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9339557" y="3352262"/>
                  <a:ext cx="977923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9339557" y="3529046"/>
                  <a:ext cx="977923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9339557" y="3587974"/>
                  <a:ext cx="977923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9339557" y="3646902"/>
                  <a:ext cx="977923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9339557" y="3470118"/>
                  <a:ext cx="977923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9339557" y="3411190"/>
                  <a:ext cx="977923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1" name="TextBox 40"/>
            <p:cNvSpPr txBox="1"/>
            <p:nvPr/>
          </p:nvSpPr>
          <p:spPr>
            <a:xfrm>
              <a:off x="6934007" y="3560691"/>
              <a:ext cx="1938271" cy="5000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733" dirty="0">
                  <a:solidFill>
                    <a:prstClr val="black"/>
                  </a:solidFill>
                  <a:latin typeface="Helvetica Neue" charset="0"/>
                  <a:ea typeface="Helvetica Neue" charset="0"/>
                  <a:cs typeface="Helvetica Neue" charset="0"/>
                </a:rPr>
                <a:t>Application</a:t>
              </a:r>
            </a:p>
          </p:txBody>
        </p:sp>
      </p:grpSp>
      <p:sp>
        <p:nvSpPr>
          <p:cNvPr id="42" name="Right Arrow 41"/>
          <p:cNvSpPr/>
          <p:nvPr/>
        </p:nvSpPr>
        <p:spPr>
          <a:xfrm>
            <a:off x="7506849" y="1889504"/>
            <a:ext cx="1933739" cy="11988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2667" dirty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Decision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10113096" y="2966994"/>
            <a:ext cx="1320617" cy="736469"/>
            <a:chOff x="7584821" y="2225245"/>
            <a:chExt cx="990463" cy="552352"/>
          </a:xfrm>
        </p:grpSpPr>
        <p:sp>
          <p:nvSpPr>
            <p:cNvPr id="53" name="Rectangle 52"/>
            <p:cNvSpPr/>
            <p:nvPr/>
          </p:nvSpPr>
          <p:spPr>
            <a:xfrm>
              <a:off x="7584821" y="2225245"/>
              <a:ext cx="481364" cy="462472"/>
            </a:xfrm>
            <a:prstGeom prst="rect">
              <a:avLst/>
            </a:prstGeom>
            <a:solidFill>
              <a:schemeClr val="tx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prstClr val="black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7664774" y="2299845"/>
              <a:ext cx="303656" cy="30365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prstClr val="black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56" name="Triangle 55"/>
            <p:cNvSpPr/>
            <p:nvPr/>
          </p:nvSpPr>
          <p:spPr>
            <a:xfrm rot="5400000">
              <a:off x="7754787" y="2373936"/>
              <a:ext cx="180351" cy="155475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174267" y="2225245"/>
              <a:ext cx="401017" cy="236256"/>
            </a:xfrm>
            <a:prstGeom prst="rect">
              <a:avLst/>
            </a:prstGeom>
            <a:solidFill>
              <a:srgbClr val="7030A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prstClr val="black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8174267" y="2529126"/>
              <a:ext cx="401017" cy="236256"/>
            </a:xfrm>
            <a:prstGeom prst="rect">
              <a:avLst/>
            </a:prstGeom>
            <a:solidFill>
              <a:schemeClr val="accent4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prstClr val="black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7651675" y="2777597"/>
              <a:ext cx="38548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4715722" y="1690714"/>
            <a:ext cx="2649647" cy="1532793"/>
            <a:chOff x="6031930" y="1896432"/>
            <a:chExt cx="1987235" cy="1149595"/>
          </a:xfrm>
        </p:grpSpPr>
        <p:grpSp>
          <p:nvGrpSpPr>
            <p:cNvPr id="46" name="Group 45"/>
            <p:cNvGrpSpPr/>
            <p:nvPr/>
          </p:nvGrpSpPr>
          <p:grpSpPr>
            <a:xfrm>
              <a:off x="6031930" y="1896432"/>
              <a:ext cx="1987235" cy="1149595"/>
              <a:chOff x="4437802" y="2295143"/>
              <a:chExt cx="2565113" cy="1483893"/>
            </a:xfrm>
          </p:grpSpPr>
          <p:cxnSp>
            <p:nvCxnSpPr>
              <p:cNvPr id="48" name="Straight Arrow Connector 47"/>
              <p:cNvCxnSpPr/>
              <p:nvPr/>
            </p:nvCxnSpPr>
            <p:spPr>
              <a:xfrm>
                <a:off x="6221474" y="3037091"/>
                <a:ext cx="781441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>
                <a:off x="4608575" y="2380530"/>
                <a:ext cx="1922918" cy="65656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>
                <a:off x="4608575" y="2708810"/>
                <a:ext cx="1922918" cy="32828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4608575" y="3037089"/>
                <a:ext cx="1922918" cy="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 flipV="1">
                <a:off x="4608575" y="3037090"/>
                <a:ext cx="1922918" cy="32827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V="1">
                <a:off x="4608575" y="3037090"/>
                <a:ext cx="1922918" cy="65656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</p:cxnSp>
          <p:sp>
            <p:nvSpPr>
              <p:cNvPr id="62" name="Oval 61"/>
              <p:cNvSpPr/>
              <p:nvPr/>
            </p:nvSpPr>
            <p:spPr>
              <a:xfrm>
                <a:off x="5121690" y="2390319"/>
                <a:ext cx="1293541" cy="1293541"/>
              </a:xfrm>
              <a:prstGeom prst="ellipse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60958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prstClr val="black"/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grpSp>
            <p:nvGrpSpPr>
              <p:cNvPr id="63" name="Group 62"/>
              <p:cNvGrpSpPr/>
              <p:nvPr/>
            </p:nvGrpSpPr>
            <p:grpSpPr>
              <a:xfrm>
                <a:off x="4437802" y="2295143"/>
                <a:ext cx="170773" cy="1483893"/>
                <a:chOff x="4461603" y="726948"/>
                <a:chExt cx="228600" cy="1986366"/>
              </a:xfrm>
            </p:grpSpPr>
            <p:sp>
              <p:nvSpPr>
                <p:cNvPr id="64" name="Oval 63"/>
                <p:cNvSpPr/>
                <p:nvPr/>
              </p:nvSpPr>
              <p:spPr>
                <a:xfrm>
                  <a:off x="4461603" y="726948"/>
                  <a:ext cx="228600" cy="2286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prstClr val="white"/>
                    </a:solidFill>
                    <a:latin typeface="Helvetica Neue" charset="0"/>
                    <a:ea typeface="Helvetica Neue" charset="0"/>
                    <a:cs typeface="Helvetica Neue" charset="0"/>
                  </a:endParaRPr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4461603" y="1605830"/>
                  <a:ext cx="228600" cy="2286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prstClr val="white"/>
                    </a:solidFill>
                    <a:latin typeface="Helvetica Neue" charset="0"/>
                    <a:ea typeface="Helvetica Neue" charset="0"/>
                    <a:cs typeface="Helvetica Neue" charset="0"/>
                  </a:endParaRPr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4461603" y="2045271"/>
                  <a:ext cx="228600" cy="2286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prstClr val="white"/>
                    </a:solidFill>
                    <a:latin typeface="Helvetica Neue" charset="0"/>
                    <a:ea typeface="Helvetica Neue" charset="0"/>
                    <a:cs typeface="Helvetica Neue" charset="0"/>
                  </a:endParaRPr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4461603" y="2484714"/>
                  <a:ext cx="228600" cy="2286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prstClr val="white"/>
                    </a:solidFill>
                    <a:latin typeface="Helvetica Neue" charset="0"/>
                    <a:ea typeface="Helvetica Neue" charset="0"/>
                    <a:cs typeface="Helvetica Neue" charset="0"/>
                  </a:endParaRPr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4461603" y="1166389"/>
                  <a:ext cx="228600" cy="2286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prstClr val="white"/>
                    </a:solidFill>
                    <a:latin typeface="Helvetica Neue" charset="0"/>
                    <a:ea typeface="Helvetica Neue" charset="0"/>
                    <a:cs typeface="Helvetica Neue" charset="0"/>
                  </a:endParaRPr>
                </a:p>
              </p:txBody>
            </p:sp>
          </p:grpSp>
        </p:grp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76939" y="2101428"/>
              <a:ext cx="736831" cy="736831"/>
            </a:xfrm>
            <a:prstGeom prst="rect">
              <a:avLst/>
            </a:prstGeom>
          </p:spPr>
        </p:pic>
      </p:grpSp>
      <p:sp>
        <p:nvSpPr>
          <p:cNvPr id="72" name="TextBox 71"/>
          <p:cNvSpPr txBox="1"/>
          <p:nvPr/>
        </p:nvSpPr>
        <p:spPr>
          <a:xfrm>
            <a:off x="1886691" y="410913"/>
            <a:ext cx="2483629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4267" b="1" dirty="0" smtClean="0">
                <a:solidFill>
                  <a:prstClr val="black"/>
                </a:solidFill>
                <a:latin typeface="Helvetica Neue" charset="0"/>
                <a:ea typeface="Helvetica Neue" charset="0"/>
                <a:cs typeface="Helvetica Neue" charset="0"/>
              </a:rPr>
              <a:t>Learning</a:t>
            </a:r>
            <a:endParaRPr lang="en-US" sz="4267" b="1" dirty="0">
              <a:solidFill>
                <a:prstClr val="black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804079" y="410913"/>
            <a:ext cx="2637005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4267" b="1" dirty="0" smtClean="0">
                <a:solidFill>
                  <a:prstClr val="black"/>
                </a:solidFill>
                <a:latin typeface="Helvetica Neue" charset="0"/>
                <a:ea typeface="Helvetica Neue" charset="0"/>
                <a:cs typeface="Helvetica Neue" charset="0"/>
              </a:rPr>
              <a:t>Inference</a:t>
            </a:r>
            <a:endParaRPr lang="en-US" sz="4267" b="1" dirty="0">
              <a:solidFill>
                <a:prstClr val="black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29736" y="5098897"/>
            <a:ext cx="10142783" cy="1491437"/>
            <a:chOff x="669801" y="4638326"/>
            <a:chExt cx="10142783" cy="1491437"/>
          </a:xfrm>
        </p:grpSpPr>
        <p:sp>
          <p:nvSpPr>
            <p:cNvPr id="74" name="U-Turn Arrow 6"/>
            <p:cNvSpPr/>
            <p:nvPr/>
          </p:nvSpPr>
          <p:spPr>
            <a:xfrm rot="10800000">
              <a:off x="669801" y="4638326"/>
              <a:ext cx="10142783" cy="1491437"/>
            </a:xfrm>
            <a:custGeom>
              <a:avLst/>
              <a:gdLst>
                <a:gd name="connsiteX0" fmla="*/ 0 w 7802680"/>
                <a:gd name="connsiteY0" fmla="*/ 1118578 h 1118578"/>
                <a:gd name="connsiteX1" fmla="*/ 0 w 7802680"/>
                <a:gd name="connsiteY1" fmla="*/ 489378 h 1118578"/>
                <a:gd name="connsiteX2" fmla="*/ 489378 w 7802680"/>
                <a:gd name="connsiteY2" fmla="*/ 0 h 1118578"/>
                <a:gd name="connsiteX3" fmla="*/ 7181701 w 7802680"/>
                <a:gd name="connsiteY3" fmla="*/ 0 h 1118578"/>
                <a:gd name="connsiteX4" fmla="*/ 7671079 w 7802680"/>
                <a:gd name="connsiteY4" fmla="*/ 489378 h 1118578"/>
                <a:gd name="connsiteX5" fmla="*/ 7671079 w 7802680"/>
                <a:gd name="connsiteY5" fmla="*/ 838934 h 1118578"/>
                <a:gd name="connsiteX6" fmla="*/ 7802680 w 7802680"/>
                <a:gd name="connsiteY6" fmla="*/ 838934 h 1118578"/>
                <a:gd name="connsiteX7" fmla="*/ 7528103 w 7802680"/>
                <a:gd name="connsiteY7" fmla="*/ 1118578 h 1118578"/>
                <a:gd name="connsiteX8" fmla="*/ 7253525 w 7802680"/>
                <a:gd name="connsiteY8" fmla="*/ 838934 h 1118578"/>
                <a:gd name="connsiteX9" fmla="*/ 7385126 w 7802680"/>
                <a:gd name="connsiteY9" fmla="*/ 838934 h 1118578"/>
                <a:gd name="connsiteX10" fmla="*/ 7385126 w 7802680"/>
                <a:gd name="connsiteY10" fmla="*/ 489378 h 1118578"/>
                <a:gd name="connsiteX11" fmla="*/ 7181701 w 7802680"/>
                <a:gd name="connsiteY11" fmla="*/ 285953 h 1118578"/>
                <a:gd name="connsiteX12" fmla="*/ 489378 w 7802680"/>
                <a:gd name="connsiteY12" fmla="*/ 285953 h 1118578"/>
                <a:gd name="connsiteX13" fmla="*/ 285953 w 7802680"/>
                <a:gd name="connsiteY13" fmla="*/ 489378 h 1118578"/>
                <a:gd name="connsiteX14" fmla="*/ 285953 w 7802680"/>
                <a:gd name="connsiteY14" fmla="*/ 1118578 h 1118578"/>
                <a:gd name="connsiteX15" fmla="*/ 0 w 7802680"/>
                <a:gd name="connsiteY15" fmla="*/ 1118578 h 1118578"/>
                <a:gd name="connsiteX0" fmla="*/ 0 w 7802680"/>
                <a:gd name="connsiteY0" fmla="*/ 1118578 h 1118578"/>
                <a:gd name="connsiteX1" fmla="*/ 0 w 7802680"/>
                <a:gd name="connsiteY1" fmla="*/ 489378 h 1118578"/>
                <a:gd name="connsiteX2" fmla="*/ 489378 w 7802680"/>
                <a:gd name="connsiteY2" fmla="*/ 0 h 1118578"/>
                <a:gd name="connsiteX3" fmla="*/ 7181701 w 7802680"/>
                <a:gd name="connsiteY3" fmla="*/ 0 h 1118578"/>
                <a:gd name="connsiteX4" fmla="*/ 7671079 w 7802680"/>
                <a:gd name="connsiteY4" fmla="*/ 489378 h 1118578"/>
                <a:gd name="connsiteX5" fmla="*/ 7671079 w 7802680"/>
                <a:gd name="connsiteY5" fmla="*/ 838934 h 1118578"/>
                <a:gd name="connsiteX6" fmla="*/ 7802680 w 7802680"/>
                <a:gd name="connsiteY6" fmla="*/ 838934 h 1118578"/>
                <a:gd name="connsiteX7" fmla="*/ 7528103 w 7802680"/>
                <a:gd name="connsiteY7" fmla="*/ 1118578 h 1118578"/>
                <a:gd name="connsiteX8" fmla="*/ 7253525 w 7802680"/>
                <a:gd name="connsiteY8" fmla="*/ 838934 h 1118578"/>
                <a:gd name="connsiteX9" fmla="*/ 7385126 w 7802680"/>
                <a:gd name="connsiteY9" fmla="*/ 838934 h 1118578"/>
                <a:gd name="connsiteX10" fmla="*/ 7385126 w 7802680"/>
                <a:gd name="connsiteY10" fmla="*/ 489378 h 1118578"/>
                <a:gd name="connsiteX11" fmla="*/ 7181701 w 7802680"/>
                <a:gd name="connsiteY11" fmla="*/ 285953 h 1118578"/>
                <a:gd name="connsiteX12" fmla="*/ 489378 w 7802680"/>
                <a:gd name="connsiteY12" fmla="*/ 285953 h 1118578"/>
                <a:gd name="connsiteX13" fmla="*/ 285953 w 7802680"/>
                <a:gd name="connsiteY13" fmla="*/ 489378 h 1118578"/>
                <a:gd name="connsiteX14" fmla="*/ 279647 w 7802680"/>
                <a:gd name="connsiteY14" fmla="*/ 658225 h 1118578"/>
                <a:gd name="connsiteX15" fmla="*/ 0 w 7802680"/>
                <a:gd name="connsiteY15" fmla="*/ 1118578 h 1118578"/>
                <a:gd name="connsiteX0" fmla="*/ 0 w 7802680"/>
                <a:gd name="connsiteY0" fmla="*/ 1118578 h 1118578"/>
                <a:gd name="connsiteX1" fmla="*/ 0 w 7802680"/>
                <a:gd name="connsiteY1" fmla="*/ 489378 h 1118578"/>
                <a:gd name="connsiteX2" fmla="*/ 489378 w 7802680"/>
                <a:gd name="connsiteY2" fmla="*/ 0 h 1118578"/>
                <a:gd name="connsiteX3" fmla="*/ 7181701 w 7802680"/>
                <a:gd name="connsiteY3" fmla="*/ 0 h 1118578"/>
                <a:gd name="connsiteX4" fmla="*/ 7671079 w 7802680"/>
                <a:gd name="connsiteY4" fmla="*/ 489378 h 1118578"/>
                <a:gd name="connsiteX5" fmla="*/ 7671079 w 7802680"/>
                <a:gd name="connsiteY5" fmla="*/ 838934 h 1118578"/>
                <a:gd name="connsiteX6" fmla="*/ 7802680 w 7802680"/>
                <a:gd name="connsiteY6" fmla="*/ 838934 h 1118578"/>
                <a:gd name="connsiteX7" fmla="*/ 7528103 w 7802680"/>
                <a:gd name="connsiteY7" fmla="*/ 1118578 h 1118578"/>
                <a:gd name="connsiteX8" fmla="*/ 7253525 w 7802680"/>
                <a:gd name="connsiteY8" fmla="*/ 838934 h 1118578"/>
                <a:gd name="connsiteX9" fmla="*/ 7385126 w 7802680"/>
                <a:gd name="connsiteY9" fmla="*/ 838934 h 1118578"/>
                <a:gd name="connsiteX10" fmla="*/ 7385126 w 7802680"/>
                <a:gd name="connsiteY10" fmla="*/ 489378 h 1118578"/>
                <a:gd name="connsiteX11" fmla="*/ 7181701 w 7802680"/>
                <a:gd name="connsiteY11" fmla="*/ 285953 h 1118578"/>
                <a:gd name="connsiteX12" fmla="*/ 489378 w 7802680"/>
                <a:gd name="connsiteY12" fmla="*/ 285953 h 1118578"/>
                <a:gd name="connsiteX13" fmla="*/ 285953 w 7802680"/>
                <a:gd name="connsiteY13" fmla="*/ 489378 h 1118578"/>
                <a:gd name="connsiteX14" fmla="*/ 0 w 7802680"/>
                <a:gd name="connsiteY14" fmla="*/ 1118578 h 1118578"/>
                <a:gd name="connsiteX0" fmla="*/ 285953 w 7802680"/>
                <a:gd name="connsiteY0" fmla="*/ 489378 h 1118578"/>
                <a:gd name="connsiteX1" fmla="*/ 0 w 7802680"/>
                <a:gd name="connsiteY1" fmla="*/ 489378 h 1118578"/>
                <a:gd name="connsiteX2" fmla="*/ 489378 w 7802680"/>
                <a:gd name="connsiteY2" fmla="*/ 0 h 1118578"/>
                <a:gd name="connsiteX3" fmla="*/ 7181701 w 7802680"/>
                <a:gd name="connsiteY3" fmla="*/ 0 h 1118578"/>
                <a:gd name="connsiteX4" fmla="*/ 7671079 w 7802680"/>
                <a:gd name="connsiteY4" fmla="*/ 489378 h 1118578"/>
                <a:gd name="connsiteX5" fmla="*/ 7671079 w 7802680"/>
                <a:gd name="connsiteY5" fmla="*/ 838934 h 1118578"/>
                <a:gd name="connsiteX6" fmla="*/ 7802680 w 7802680"/>
                <a:gd name="connsiteY6" fmla="*/ 838934 h 1118578"/>
                <a:gd name="connsiteX7" fmla="*/ 7528103 w 7802680"/>
                <a:gd name="connsiteY7" fmla="*/ 1118578 h 1118578"/>
                <a:gd name="connsiteX8" fmla="*/ 7253525 w 7802680"/>
                <a:gd name="connsiteY8" fmla="*/ 838934 h 1118578"/>
                <a:gd name="connsiteX9" fmla="*/ 7385126 w 7802680"/>
                <a:gd name="connsiteY9" fmla="*/ 838934 h 1118578"/>
                <a:gd name="connsiteX10" fmla="*/ 7385126 w 7802680"/>
                <a:gd name="connsiteY10" fmla="*/ 489378 h 1118578"/>
                <a:gd name="connsiteX11" fmla="*/ 7181701 w 7802680"/>
                <a:gd name="connsiteY11" fmla="*/ 285953 h 1118578"/>
                <a:gd name="connsiteX12" fmla="*/ 489378 w 7802680"/>
                <a:gd name="connsiteY12" fmla="*/ 285953 h 1118578"/>
                <a:gd name="connsiteX13" fmla="*/ 285953 w 7802680"/>
                <a:gd name="connsiteY13" fmla="*/ 489378 h 1118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802680" h="1118578">
                  <a:moveTo>
                    <a:pt x="285953" y="489378"/>
                  </a:moveTo>
                  <a:lnTo>
                    <a:pt x="0" y="489378"/>
                  </a:lnTo>
                  <a:cubicBezTo>
                    <a:pt x="0" y="219102"/>
                    <a:pt x="219102" y="0"/>
                    <a:pt x="489378" y="0"/>
                  </a:cubicBezTo>
                  <a:lnTo>
                    <a:pt x="7181701" y="0"/>
                  </a:lnTo>
                  <a:cubicBezTo>
                    <a:pt x="7451977" y="0"/>
                    <a:pt x="7671079" y="219102"/>
                    <a:pt x="7671079" y="489378"/>
                  </a:cubicBezTo>
                  <a:lnTo>
                    <a:pt x="7671079" y="838934"/>
                  </a:lnTo>
                  <a:lnTo>
                    <a:pt x="7802680" y="838934"/>
                  </a:lnTo>
                  <a:lnTo>
                    <a:pt x="7528103" y="1118578"/>
                  </a:lnTo>
                  <a:lnTo>
                    <a:pt x="7253525" y="838934"/>
                  </a:lnTo>
                  <a:lnTo>
                    <a:pt x="7385126" y="838934"/>
                  </a:lnTo>
                  <a:lnTo>
                    <a:pt x="7385126" y="489378"/>
                  </a:lnTo>
                  <a:cubicBezTo>
                    <a:pt x="7385126" y="377029"/>
                    <a:pt x="7294050" y="285953"/>
                    <a:pt x="7181701" y="285953"/>
                  </a:cubicBezTo>
                  <a:lnTo>
                    <a:pt x="489378" y="285953"/>
                  </a:lnTo>
                  <a:cubicBezTo>
                    <a:pt x="377029" y="285953"/>
                    <a:pt x="285953" y="377029"/>
                    <a:pt x="285953" y="489378"/>
                  </a:cubicBezTo>
                  <a:close/>
                </a:path>
              </a:pathLst>
            </a:custGeom>
            <a:gradFill>
              <a:gsLst>
                <a:gs pos="0">
                  <a:srgbClr val="FF0000"/>
                </a:gs>
                <a:gs pos="50000">
                  <a:srgbClr val="C00000"/>
                </a:gs>
                <a:gs pos="100000">
                  <a:srgbClr val="C00000"/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606871" y="5128515"/>
              <a:ext cx="22300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Helvetica Neue" charset="0"/>
                  <a:ea typeface="Helvetica Neue" charset="0"/>
                  <a:cs typeface="Helvetica Neue" charset="0"/>
                </a:rPr>
                <a:t>Feedback</a:t>
              </a:r>
              <a:endParaRPr lang="en-US" sz="36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2456461" y="3674830"/>
            <a:ext cx="6689332" cy="169277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Helvetica Neue" charset="0"/>
                <a:ea typeface="Helvetica Neue" charset="0"/>
                <a:cs typeface="Helvetica Neue" charset="0"/>
              </a:rPr>
              <a:t>Timescale: </a:t>
            </a: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hours to weeks</a:t>
            </a:r>
          </a:p>
          <a:p>
            <a:r>
              <a:rPr lang="is-IS" sz="3600" b="1" i="1" dirty="0" smtClean="0">
                <a:latin typeface="Helvetica Neue" charset="0"/>
                <a:ea typeface="Helvetica Neue" charset="0"/>
                <a:cs typeface="Helvetica Neue" charset="0"/>
                <a:sym typeface="Wingdings"/>
              </a:rPr>
              <a:t>Often re-run training </a:t>
            </a:r>
          </a:p>
          <a:p>
            <a:r>
              <a:rPr lang="is-IS" sz="3600" b="1" i="1" dirty="0" smtClean="0">
                <a:latin typeface="Helvetica Neue" charset="0"/>
                <a:ea typeface="Helvetica Neue" charset="0"/>
                <a:cs typeface="Helvetica Neue" charset="0"/>
                <a:sym typeface="Wingdings"/>
              </a:rPr>
              <a:t>Another area of focus </a:t>
            </a:r>
            <a:r>
              <a:rPr lang="is-IS" sz="3600" b="1" i="1" dirty="0">
                <a:latin typeface="Helvetica Neue" charset="0"/>
                <a:ea typeface="Helvetica Neue" charset="0"/>
                <a:cs typeface="Helvetica Neue" charset="0"/>
                <a:sym typeface="Wingdings"/>
              </a:rPr>
              <a:t>in </a:t>
            </a:r>
            <a:r>
              <a:rPr lang="is-IS" sz="3600" b="1" i="1" dirty="0" smtClean="0">
                <a:latin typeface="Helvetica Neue" charset="0"/>
                <a:ea typeface="Helvetica Neue" charset="0"/>
                <a:cs typeface="Helvetica Neue" charset="0"/>
                <a:sym typeface="Wingdings"/>
              </a:rPr>
              <a:t>RISE</a:t>
            </a:r>
            <a:endParaRPr lang="en-US" sz="3200" b="1" i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90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6" y="73812"/>
            <a:ext cx="11629389" cy="1325563"/>
          </a:xfrm>
        </p:spPr>
        <p:txBody>
          <a:bodyPr/>
          <a:lstStyle/>
          <a:p>
            <a:r>
              <a:rPr lang="en-US" dirty="0" smtClean="0"/>
              <a:t>Why is                                       challenging?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99" y="1395104"/>
            <a:ext cx="11128916" cy="4977121"/>
          </a:xfrm>
        </p:spPr>
        <p:txBody>
          <a:bodyPr>
            <a:normAutofit/>
          </a:bodyPr>
          <a:lstStyle/>
          <a:p>
            <a:r>
              <a:rPr lang="en-US" dirty="0" smtClean="0"/>
              <a:t>Combines multiple </a:t>
            </a:r>
            <a:r>
              <a:rPr lang="en-US" b="1" dirty="0" smtClean="0">
                <a:solidFill>
                  <a:schemeClr val="accent5"/>
                </a:solidFill>
              </a:rPr>
              <a:t>systems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/>
              <a:t>with different design goals</a:t>
            </a:r>
          </a:p>
          <a:p>
            <a:pPr lvl="1"/>
            <a:r>
              <a:rPr lang="en-US" b="1" dirty="0" smtClean="0">
                <a:solidFill>
                  <a:schemeClr val="accent5"/>
                </a:solidFill>
              </a:rPr>
              <a:t>Latency</a:t>
            </a:r>
            <a:r>
              <a:rPr lang="en-US" b="1" dirty="0" smtClean="0"/>
              <a:t> </a:t>
            </a:r>
            <a:r>
              <a:rPr lang="en-US" dirty="0" smtClean="0"/>
              <a:t>vs </a:t>
            </a:r>
            <a:r>
              <a:rPr lang="en-US" b="1" dirty="0" smtClean="0">
                <a:solidFill>
                  <a:schemeClr val="accent5"/>
                </a:solidFill>
              </a:rPr>
              <a:t>Throughput</a:t>
            </a:r>
            <a:endParaRPr lang="en-US" dirty="0" smtClean="0"/>
          </a:p>
          <a:p>
            <a:r>
              <a:rPr lang="en-US" dirty="0" smtClean="0"/>
              <a:t>Exposes system to </a:t>
            </a:r>
            <a:r>
              <a:rPr lang="en-US" b="1" dirty="0" smtClean="0">
                <a:solidFill>
                  <a:schemeClr val="accent2"/>
                </a:solidFill>
              </a:rPr>
              <a:t>feedback loops</a:t>
            </a:r>
          </a:p>
          <a:p>
            <a:pPr lvl="1"/>
            <a:r>
              <a:rPr lang="en-US" i="1" dirty="0" smtClean="0"/>
              <a:t>If we only play the top songs how will we discover new hits?</a:t>
            </a:r>
            <a:endParaRPr lang="en-US" dirty="0" smtClean="0"/>
          </a:p>
          <a:p>
            <a:r>
              <a:rPr lang="en-US" dirty="0" smtClean="0"/>
              <a:t>Must address </a:t>
            </a:r>
            <a:r>
              <a:rPr lang="en-US" b="1" dirty="0" smtClean="0">
                <a:solidFill>
                  <a:schemeClr val="accent2"/>
                </a:solidFill>
              </a:rPr>
              <a:t>concept drift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accent2"/>
                </a:solidFill>
              </a:rPr>
              <a:t>temporal variation</a:t>
            </a:r>
          </a:p>
          <a:p>
            <a:pPr lvl="1"/>
            <a:r>
              <a:rPr lang="en-US" dirty="0" smtClean="0"/>
              <a:t>H</a:t>
            </a:r>
            <a:r>
              <a:rPr lang="is-IS" dirty="0" smtClean="0"/>
              <a:t>ow do we </a:t>
            </a:r>
            <a:r>
              <a:rPr lang="is-IS" b="1" dirty="0"/>
              <a:t>forget the </a:t>
            </a:r>
            <a:r>
              <a:rPr lang="is-IS" b="1" dirty="0" smtClean="0"/>
              <a:t>past </a:t>
            </a:r>
            <a:r>
              <a:rPr lang="is-IS" dirty="0" smtClean="0"/>
              <a:t>and </a:t>
            </a:r>
            <a:r>
              <a:rPr lang="is-IS" b="1" dirty="0" smtClean="0"/>
              <a:t>model time directly </a:t>
            </a:r>
          </a:p>
          <a:p>
            <a:pPr lvl="1"/>
            <a:r>
              <a:rPr lang="is-IS" b="1" dirty="0" smtClean="0"/>
              <a:t>Model complexity</a:t>
            </a:r>
            <a:r>
              <a:rPr lang="is-IS" dirty="0" smtClean="0"/>
              <a:t> should evolve with data</a:t>
            </a:r>
          </a:p>
          <a:p>
            <a:r>
              <a:rPr lang="is-IS" dirty="0" smtClean="0"/>
              <a:t>Personalization and delayed reward </a:t>
            </a:r>
            <a:r>
              <a:rPr lang="is-IS" dirty="0" smtClean="0">
                <a:sym typeface="Wingdings"/>
              </a:rPr>
              <a:t> </a:t>
            </a:r>
            <a:r>
              <a:rPr lang="is-IS" dirty="0" smtClean="0"/>
              <a:t>emphasis on </a:t>
            </a:r>
            <a:r>
              <a:rPr lang="is-IS" b="1" dirty="0" smtClean="0">
                <a:solidFill>
                  <a:schemeClr val="accent2"/>
                </a:solidFill>
              </a:rPr>
              <a:t>MTL</a:t>
            </a:r>
            <a:r>
              <a:rPr lang="is-IS" dirty="0" smtClean="0">
                <a:solidFill>
                  <a:schemeClr val="accent2"/>
                </a:solidFill>
              </a:rPr>
              <a:t> </a:t>
            </a:r>
            <a:r>
              <a:rPr lang="is-IS" dirty="0" smtClean="0"/>
              <a:t>and </a:t>
            </a:r>
            <a:r>
              <a:rPr lang="is-IS" b="1" dirty="0" smtClean="0">
                <a:solidFill>
                  <a:schemeClr val="accent2"/>
                </a:solidFill>
              </a:rPr>
              <a:t>RL</a:t>
            </a:r>
          </a:p>
          <a:p>
            <a:r>
              <a:rPr lang="is-IS" dirty="0" smtClean="0"/>
              <a:t>Learning with complex </a:t>
            </a:r>
            <a:r>
              <a:rPr lang="is-IS" b="1" dirty="0" smtClean="0">
                <a:solidFill>
                  <a:schemeClr val="accent2"/>
                </a:solidFill>
              </a:rPr>
              <a:t>model dependencies </a:t>
            </a:r>
          </a:p>
          <a:p>
            <a:r>
              <a:rPr lang="is-IS" b="1" dirty="0" smtClean="0">
                <a:solidFill>
                  <a:schemeClr val="accent2"/>
                </a:solidFill>
              </a:rPr>
              <a:t>Robust learning</a:t>
            </a:r>
            <a:r>
              <a:rPr lang="is-IS" dirty="0" smtClean="0">
                <a:solidFill>
                  <a:schemeClr val="accent2"/>
                </a:solidFill>
              </a:rPr>
              <a:t> </a:t>
            </a:r>
            <a:r>
              <a:rPr lang="is-IS" dirty="0" smtClean="0"/>
              <a:t>against </a:t>
            </a:r>
            <a:r>
              <a:rPr lang="is-IS" b="1" dirty="0" smtClean="0"/>
              <a:t>adverserial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2397353" y="227505"/>
            <a:ext cx="59907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rPr>
              <a:t>Closing the Loop 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004159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488" y="200235"/>
            <a:ext cx="10515600" cy="1325563"/>
          </a:xfrm>
        </p:spPr>
        <p:txBody>
          <a:bodyPr/>
          <a:lstStyle/>
          <a:p>
            <a:r>
              <a:rPr lang="en-US" dirty="0" smtClean="0"/>
              <a:t>Dealing with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488" y="1525798"/>
            <a:ext cx="11518692" cy="4904984"/>
          </a:xfrm>
        </p:spPr>
        <p:txBody>
          <a:bodyPr>
            <a:noAutofit/>
          </a:bodyPr>
          <a:lstStyle/>
          <a:p>
            <a:r>
              <a:rPr lang="en-US" sz="3200" dirty="0" smtClean="0"/>
              <a:t>Need to respond to feedback in real-time</a:t>
            </a:r>
          </a:p>
          <a:p>
            <a:pPr lvl="1"/>
            <a:r>
              <a:rPr lang="en-US" sz="2800" dirty="0" smtClean="0"/>
              <a:t>avoid costly </a:t>
            </a:r>
            <a:r>
              <a:rPr lang="en-US" sz="2800" b="1" dirty="0" smtClean="0"/>
              <a:t>retraining</a:t>
            </a:r>
            <a:r>
              <a:rPr lang="en-US" sz="2800" dirty="0" smtClean="0"/>
              <a:t> process</a:t>
            </a:r>
          </a:p>
          <a:p>
            <a:pPr lvl="1"/>
            <a:r>
              <a:rPr lang="en-US" sz="2800" dirty="0" smtClean="0"/>
              <a:t>how (at what rate) do we </a:t>
            </a:r>
            <a:r>
              <a:rPr lang="en-US" sz="2800" b="1" dirty="0" smtClean="0"/>
              <a:t>forget</a:t>
            </a:r>
            <a:r>
              <a:rPr lang="en-US" sz="2800" dirty="0" smtClean="0"/>
              <a:t> old data</a:t>
            </a:r>
          </a:p>
          <a:p>
            <a:r>
              <a:rPr lang="en-US" sz="3200" dirty="0" smtClean="0"/>
              <a:t>Feedback may not be explicit or timely</a:t>
            </a:r>
          </a:p>
          <a:p>
            <a:pPr lvl="1"/>
            <a:r>
              <a:rPr lang="en-US" sz="2800" dirty="0" smtClean="0"/>
              <a:t>leverage </a:t>
            </a:r>
            <a:r>
              <a:rPr lang="en-US" sz="2800" b="1" dirty="0" smtClean="0"/>
              <a:t>implicit feedback</a:t>
            </a:r>
            <a:r>
              <a:rPr lang="en-US" sz="2800" dirty="0" smtClean="0"/>
              <a:t>? (select between models </a:t>
            </a:r>
            <a:r>
              <a:rPr lang="is-IS" sz="2800" dirty="0" smtClean="0"/>
              <a:t>… )</a:t>
            </a:r>
          </a:p>
          <a:p>
            <a:pPr lvl="1"/>
            <a:r>
              <a:rPr lang="en-US" sz="2800" dirty="0" smtClean="0"/>
              <a:t>deal with </a:t>
            </a:r>
            <a:r>
              <a:rPr lang="en-US" sz="2800" b="1" dirty="0" smtClean="0"/>
              <a:t>delayed feedback</a:t>
            </a:r>
            <a:r>
              <a:rPr lang="en-US" sz="2800" dirty="0" smtClean="0"/>
              <a:t>? (stream processing, RL, </a:t>
            </a:r>
            <a:r>
              <a:rPr lang="is-IS" sz="2800" dirty="0" smtClean="0"/>
              <a:t>… )</a:t>
            </a:r>
          </a:p>
          <a:p>
            <a:r>
              <a:rPr lang="en-US" sz="3200" dirty="0" smtClean="0"/>
              <a:t>Feedback is biased by our actions</a:t>
            </a:r>
          </a:p>
          <a:p>
            <a:pPr lvl="1"/>
            <a:r>
              <a:rPr lang="en-US" sz="2800" dirty="0"/>
              <a:t>l</a:t>
            </a:r>
            <a:r>
              <a:rPr lang="en-US" sz="2800" dirty="0" smtClean="0"/>
              <a:t>everage advances in </a:t>
            </a:r>
            <a:r>
              <a:rPr lang="en-US" sz="2800" b="1" dirty="0" smtClean="0"/>
              <a:t>bandits</a:t>
            </a:r>
            <a:r>
              <a:rPr lang="en-US" sz="2800" dirty="0" smtClean="0"/>
              <a:t> within serving systems</a:t>
            </a:r>
          </a:p>
          <a:p>
            <a:pPr lvl="1"/>
            <a:r>
              <a:rPr lang="en-US" sz="2800" dirty="0" smtClean="0"/>
              <a:t>actions </a:t>
            </a:r>
            <a:r>
              <a:rPr lang="en-US" sz="2800" dirty="0" err="1" smtClean="0"/>
              <a:t>offten</a:t>
            </a:r>
            <a:r>
              <a:rPr lang="en-US" sz="2800" dirty="0" smtClean="0"/>
              <a:t> affect future decisions </a:t>
            </a:r>
            <a:r>
              <a:rPr lang="en-US" sz="2800" dirty="0" smtClean="0">
                <a:sym typeface="Wingdings"/>
              </a:rPr>
              <a:t> </a:t>
            </a:r>
            <a:r>
              <a:rPr lang="en-US" sz="2800" b="1" dirty="0" smtClean="0">
                <a:sym typeface="Wingdings"/>
              </a:rPr>
              <a:t>RL in serving </a:t>
            </a:r>
            <a:r>
              <a:rPr lang="en-US" sz="2800" dirty="0" smtClean="0">
                <a:sym typeface="Wingdings"/>
              </a:rPr>
              <a:t>systems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84416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/>
        </p:nvSpPr>
        <p:spPr>
          <a:xfrm>
            <a:off x="2461340" y="2424514"/>
            <a:ext cx="2483629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4267" b="1" dirty="0" smtClean="0">
                <a:solidFill>
                  <a:prstClr val="black"/>
                </a:solidFill>
                <a:latin typeface="Helvetica Neue" charset="0"/>
                <a:ea typeface="Helvetica Neue" charset="0"/>
                <a:cs typeface="Helvetica Neue" charset="0"/>
              </a:rPr>
              <a:t>Learning</a:t>
            </a:r>
            <a:endParaRPr lang="en-US" sz="4267" b="1" dirty="0">
              <a:solidFill>
                <a:prstClr val="black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209134" y="2424514"/>
            <a:ext cx="2637005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4267" b="1" dirty="0" smtClean="0">
                <a:solidFill>
                  <a:prstClr val="black"/>
                </a:solidFill>
                <a:latin typeface="Helvetica Neue" charset="0"/>
                <a:ea typeface="Helvetica Neue" charset="0"/>
                <a:cs typeface="Helvetica Neue" charset="0"/>
              </a:rPr>
              <a:t>Inference</a:t>
            </a:r>
            <a:endParaRPr lang="en-US" sz="4267" b="1" dirty="0">
              <a:solidFill>
                <a:prstClr val="black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" name="U-Turn Arrow 8"/>
          <p:cNvSpPr/>
          <p:nvPr/>
        </p:nvSpPr>
        <p:spPr>
          <a:xfrm rot="16200000">
            <a:off x="3394726" y="-1168193"/>
            <a:ext cx="3566667" cy="8554121"/>
          </a:xfrm>
          <a:prstGeom prst="uturnArrow">
            <a:avLst>
              <a:gd name="adj1" fmla="val 14058"/>
              <a:gd name="adj2" fmla="val 17465"/>
              <a:gd name="adj3" fmla="val 24153"/>
              <a:gd name="adj4" fmla="val 40787"/>
              <a:gd name="adj5" fmla="val 82802"/>
            </a:avLst>
          </a:prstGeom>
          <a:gradFill flip="none" rotWithShape="1">
            <a:gsLst>
              <a:gs pos="84000">
                <a:schemeClr val="accent2"/>
              </a:gs>
              <a:gs pos="10000">
                <a:srgbClr val="FF000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ircular Arrow 6"/>
          <p:cNvSpPr/>
          <p:nvPr/>
        </p:nvSpPr>
        <p:spPr>
          <a:xfrm rot="10800000" flipH="1">
            <a:off x="7363282" y="1040313"/>
            <a:ext cx="4328711" cy="410954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408598"/>
              <a:gd name="adj5" fmla="val 12500"/>
            </a:avLst>
          </a:prstGeom>
          <a:gradFill>
            <a:gsLst>
              <a:gs pos="84000">
                <a:schemeClr val="accent5"/>
              </a:gs>
              <a:gs pos="10000">
                <a:schemeClr val="accent6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99563" y="3078744"/>
            <a:ext cx="21739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Helvetica Neue" charset="0"/>
                <a:ea typeface="Helvetica Neue" charset="0"/>
                <a:cs typeface="Helvetica Neue" charset="0"/>
              </a:rPr>
              <a:t>Responsive</a:t>
            </a:r>
          </a:p>
          <a:p>
            <a:pPr algn="ctr"/>
            <a:r>
              <a:rPr lang="en-US" sz="2800" b="1" dirty="0" smtClean="0">
                <a:latin typeface="Helvetica Neue" charset="0"/>
                <a:ea typeface="Helvetica Neue" charset="0"/>
                <a:cs typeface="Helvetica Neue" charset="0"/>
              </a:rPr>
              <a:t>(~10ms)</a:t>
            </a:r>
            <a:endParaRPr lang="en-US" sz="28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521088" y="3173502"/>
            <a:ext cx="23615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Helvetica Neue" charset="0"/>
                <a:ea typeface="Helvetica Neue" charset="0"/>
                <a:cs typeface="Helvetica Neue" charset="0"/>
              </a:rPr>
              <a:t>Adaptive</a:t>
            </a:r>
          </a:p>
          <a:p>
            <a:pPr algn="ctr"/>
            <a:r>
              <a:rPr lang="en-US" sz="2800" b="1" dirty="0" smtClean="0">
                <a:latin typeface="Helvetica Neue" charset="0"/>
                <a:ea typeface="Helvetica Neue" charset="0"/>
                <a:cs typeface="Helvetica Neue" charset="0"/>
              </a:rPr>
              <a:t>(~1 seconds)</a:t>
            </a:r>
            <a:endParaRPr lang="en-US" sz="28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2382" y="5674765"/>
            <a:ext cx="112196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latin typeface="Helvetica Neue" charset="0"/>
                <a:ea typeface="Helvetica Neue" charset="0"/>
                <a:cs typeface="Helvetica Neue" charset="0"/>
              </a:rPr>
              <a:t>The focus of </a:t>
            </a:r>
            <a:r>
              <a:rPr lang="en-US" sz="4800" b="1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Learning</a:t>
            </a:r>
            <a:r>
              <a:rPr lang="en-US" sz="4800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sz="4800" b="1" dirty="0" smtClean="0">
                <a:solidFill>
                  <a:schemeClr val="accent5"/>
                </a:solidFill>
                <a:latin typeface="Helvetica Neue" charset="0"/>
                <a:ea typeface="Helvetica Neue" charset="0"/>
                <a:cs typeface="Helvetica Neue" charset="0"/>
              </a:rPr>
              <a:t>Systems</a:t>
            </a:r>
            <a:r>
              <a:rPr lang="en-US" sz="4800" dirty="0" smtClean="0">
                <a:latin typeface="Helvetica Neue" charset="0"/>
                <a:ea typeface="Helvetica Neue" charset="0"/>
                <a:cs typeface="Helvetica Neue" charset="0"/>
              </a:rPr>
              <a:t> in </a:t>
            </a:r>
            <a:r>
              <a:rPr lang="en-US" sz="4800" b="1" dirty="0" smtClean="0">
                <a:latin typeface="Helvetica Neue" charset="0"/>
                <a:ea typeface="Helvetica Neue" charset="0"/>
                <a:cs typeface="Helvetica Neue" charset="0"/>
              </a:rPr>
              <a:t>RISE</a:t>
            </a:r>
            <a:endParaRPr lang="en-US" sz="48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44524" y="290798"/>
            <a:ext cx="57250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5400" b="1" smtClean="0">
                <a:solidFill>
                  <a:prstClr val="black"/>
                </a:solidFill>
                <a:latin typeface="Helvetica Neue" charset="0"/>
                <a:ea typeface="Helvetica Neue" charset="0"/>
                <a:cs typeface="Helvetica Neue" charset="0"/>
              </a:rPr>
              <a:t>Robust &amp; Secure</a:t>
            </a:r>
            <a:endParaRPr lang="en-US" sz="5400" b="1" dirty="0">
              <a:solidFill>
                <a:prstClr val="black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525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2382" y="573588"/>
            <a:ext cx="112196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latin typeface="Helvetica Neue" charset="0"/>
                <a:ea typeface="Helvetica Neue" charset="0"/>
                <a:cs typeface="Helvetica Neue" charset="0"/>
              </a:rPr>
              <a:t>The focus of </a:t>
            </a:r>
            <a:r>
              <a:rPr lang="en-US" sz="4800" b="1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Learning</a:t>
            </a:r>
            <a:r>
              <a:rPr lang="en-US" sz="4800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sz="4800" b="1" dirty="0" smtClean="0">
                <a:solidFill>
                  <a:schemeClr val="accent5"/>
                </a:solidFill>
                <a:latin typeface="Helvetica Neue" charset="0"/>
                <a:ea typeface="Helvetica Neue" charset="0"/>
                <a:cs typeface="Helvetica Neue" charset="0"/>
              </a:rPr>
              <a:t>Systems</a:t>
            </a:r>
            <a:r>
              <a:rPr lang="en-US" sz="4800" dirty="0" smtClean="0">
                <a:latin typeface="Helvetica Neue" charset="0"/>
                <a:ea typeface="Helvetica Neue" charset="0"/>
                <a:cs typeface="Helvetica Neue" charset="0"/>
              </a:rPr>
              <a:t> in </a:t>
            </a:r>
            <a:r>
              <a:rPr lang="en-US" sz="4800" b="1" dirty="0" smtClean="0">
                <a:latin typeface="Helvetica Neue" charset="0"/>
                <a:ea typeface="Helvetica Neue" charset="0"/>
                <a:cs typeface="Helvetica Neue" charset="0"/>
              </a:rPr>
              <a:t>RISE</a:t>
            </a:r>
            <a:endParaRPr lang="en-US" sz="48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89557" y="3499825"/>
            <a:ext cx="203837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Prediction</a:t>
            </a:r>
          </a:p>
          <a:p>
            <a:pPr algn="ctr"/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Serving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62857" y="3499825"/>
            <a:ext cx="177741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Deep </a:t>
            </a:r>
          </a:p>
          <a:p>
            <a:pPr algn="ctr"/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Learning</a:t>
            </a:r>
            <a:endParaRPr lang="en-US" sz="3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84567" y="3499825"/>
            <a:ext cx="285591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Reinforcement</a:t>
            </a:r>
          </a:p>
          <a:p>
            <a:pPr algn="ctr"/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5105589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194630" y="1901164"/>
            <a:ext cx="1904865" cy="2908912"/>
          </a:xfrm>
          <a:prstGeom prst="can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2667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Big</a:t>
            </a:r>
            <a:endParaRPr lang="en-US" sz="2667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2667" dirty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Data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319249" y="3961358"/>
            <a:ext cx="2363146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3733" dirty="0">
                <a:solidFill>
                  <a:prstClr val="black"/>
                </a:solidFill>
                <a:latin typeface="Helvetica Neue" charset="0"/>
                <a:ea typeface="Helvetica Neue" charset="0"/>
                <a:cs typeface="Helvetica Neue" charset="0"/>
              </a:rPr>
              <a:t>Big Model</a:t>
            </a:r>
          </a:p>
        </p:txBody>
      </p:sp>
      <p:sp>
        <p:nvSpPr>
          <p:cNvPr id="96" name="Right Arrow 95"/>
          <p:cNvSpPr/>
          <p:nvPr/>
        </p:nvSpPr>
        <p:spPr>
          <a:xfrm>
            <a:off x="4362996" y="2411042"/>
            <a:ext cx="2677293" cy="158191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2667" dirty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Training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070158" y="2428566"/>
            <a:ext cx="2649647" cy="1532793"/>
            <a:chOff x="6031930" y="1896432"/>
            <a:chExt cx="1987235" cy="1149595"/>
          </a:xfrm>
        </p:grpSpPr>
        <p:grpSp>
          <p:nvGrpSpPr>
            <p:cNvPr id="74" name="Group 73"/>
            <p:cNvGrpSpPr/>
            <p:nvPr/>
          </p:nvGrpSpPr>
          <p:grpSpPr>
            <a:xfrm>
              <a:off x="6031930" y="1896432"/>
              <a:ext cx="1987235" cy="1149595"/>
              <a:chOff x="4437802" y="2295143"/>
              <a:chExt cx="2565113" cy="1483893"/>
            </a:xfrm>
          </p:grpSpPr>
          <p:cxnSp>
            <p:nvCxnSpPr>
              <p:cNvPr id="88" name="Straight Arrow Connector 87"/>
              <p:cNvCxnSpPr/>
              <p:nvPr/>
            </p:nvCxnSpPr>
            <p:spPr>
              <a:xfrm>
                <a:off x="6221474" y="3037091"/>
                <a:ext cx="781441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4608575" y="2380530"/>
                <a:ext cx="1922918" cy="65656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>
                <a:off x="4608575" y="2708810"/>
                <a:ext cx="1922918" cy="32828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>
              <a:xfrm>
                <a:off x="4608575" y="3037089"/>
                <a:ext cx="1922918" cy="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 flipV="1">
                <a:off x="4608575" y="3037090"/>
                <a:ext cx="1922918" cy="32827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 flipV="1">
                <a:off x="4608575" y="3037090"/>
                <a:ext cx="1922918" cy="65656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</p:cxnSp>
          <p:sp>
            <p:nvSpPr>
              <p:cNvPr id="94" name="Oval 93"/>
              <p:cNvSpPr/>
              <p:nvPr/>
            </p:nvSpPr>
            <p:spPr>
              <a:xfrm>
                <a:off x="5121690" y="2390319"/>
                <a:ext cx="1293541" cy="1293541"/>
              </a:xfrm>
              <a:prstGeom prst="ellipse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60958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prstClr val="black"/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grpSp>
            <p:nvGrpSpPr>
              <p:cNvPr id="87" name="Group 86"/>
              <p:cNvGrpSpPr/>
              <p:nvPr/>
            </p:nvGrpSpPr>
            <p:grpSpPr>
              <a:xfrm>
                <a:off x="4437802" y="2295143"/>
                <a:ext cx="170773" cy="1483893"/>
                <a:chOff x="4461603" y="726948"/>
                <a:chExt cx="228600" cy="1986366"/>
              </a:xfrm>
            </p:grpSpPr>
            <p:sp>
              <p:nvSpPr>
                <p:cNvPr id="89" name="Oval 88"/>
                <p:cNvSpPr/>
                <p:nvPr/>
              </p:nvSpPr>
              <p:spPr>
                <a:xfrm>
                  <a:off x="4461603" y="726948"/>
                  <a:ext cx="228600" cy="2286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prstClr val="white"/>
                    </a:solidFill>
                    <a:latin typeface="Helvetica Neue" charset="0"/>
                    <a:ea typeface="Helvetica Neue" charset="0"/>
                    <a:cs typeface="Helvetica Neue" charset="0"/>
                  </a:endParaRPr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4461603" y="1605830"/>
                  <a:ext cx="228600" cy="2286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prstClr val="white"/>
                    </a:solidFill>
                    <a:latin typeface="Helvetica Neue" charset="0"/>
                    <a:ea typeface="Helvetica Neue" charset="0"/>
                    <a:cs typeface="Helvetica Neue" charset="0"/>
                  </a:endParaRPr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4461603" y="2045271"/>
                  <a:ext cx="228600" cy="2286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prstClr val="white"/>
                    </a:solidFill>
                    <a:latin typeface="Helvetica Neue" charset="0"/>
                    <a:ea typeface="Helvetica Neue" charset="0"/>
                    <a:cs typeface="Helvetica Neue" charset="0"/>
                  </a:endParaRPr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4461603" y="2484714"/>
                  <a:ext cx="228600" cy="2286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prstClr val="white"/>
                    </a:solidFill>
                    <a:latin typeface="Helvetica Neue" charset="0"/>
                    <a:ea typeface="Helvetica Neue" charset="0"/>
                    <a:cs typeface="Helvetica Neue" charset="0"/>
                  </a:endParaRPr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4461603" y="1166389"/>
                  <a:ext cx="228600" cy="2286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prstClr val="white"/>
                    </a:solidFill>
                    <a:latin typeface="Helvetica Neue" charset="0"/>
                    <a:ea typeface="Helvetica Neue" charset="0"/>
                    <a:cs typeface="Helvetica Neue" charset="0"/>
                  </a:endParaRPr>
                </a:p>
              </p:txBody>
            </p:sp>
          </p:grpSp>
        </p:grp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76939" y="2101428"/>
              <a:ext cx="736831" cy="736831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3455161" y="596893"/>
            <a:ext cx="4864088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4267" b="1" dirty="0" smtClean="0">
                <a:solidFill>
                  <a:prstClr val="black"/>
                </a:solidFill>
                <a:latin typeface="Helvetica Neue" charset="0"/>
                <a:ea typeface="Helvetica Neue" charset="0"/>
                <a:cs typeface="Helvetica Neue" charset="0"/>
              </a:rPr>
              <a:t>Machine Learning</a:t>
            </a:r>
            <a:endParaRPr lang="en-US" sz="4267" b="1" dirty="0">
              <a:solidFill>
                <a:prstClr val="black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40061" y="5163840"/>
            <a:ext cx="97109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Helvetica Neue" charset="0"/>
                <a:ea typeface="Helvetica Neue" charset="0"/>
                <a:cs typeface="Helvetica Neue" charset="0"/>
              </a:rPr>
              <a:t>Timescale: </a:t>
            </a:r>
            <a:r>
              <a:rPr lang="en-US" sz="3200" dirty="0">
                <a:latin typeface="Helvetica Neue" charset="0"/>
                <a:ea typeface="Helvetica Neue" charset="0"/>
                <a:cs typeface="Helvetica Neue" charset="0"/>
              </a:rPr>
              <a:t>m</a:t>
            </a: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inutes</a:t>
            </a: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  <a:sym typeface="Wingdings"/>
              </a:rPr>
              <a:t> to </a:t>
            </a:r>
            <a:r>
              <a:rPr lang="en-US" sz="3200" dirty="0">
                <a:latin typeface="Helvetica Neue" charset="0"/>
                <a:ea typeface="Helvetica Neue" charset="0"/>
                <a:cs typeface="Helvetica Neue" charset="0"/>
                <a:sym typeface="Wingdings"/>
              </a:rPr>
              <a:t>d</a:t>
            </a: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  <a:sym typeface="Wingdings"/>
              </a:rPr>
              <a:t>ays</a:t>
            </a:r>
          </a:p>
          <a:p>
            <a:r>
              <a:rPr lang="en-US" sz="3200" i="1" dirty="0" smtClean="0">
                <a:latin typeface="Helvetica Neue" charset="0"/>
                <a:ea typeface="Helvetica Neue" charset="0"/>
                <a:cs typeface="Helvetica Neue" charset="0"/>
                <a:sym typeface="Wingdings"/>
              </a:rPr>
              <a:t>Heavily studied ... primary focus of the </a:t>
            </a:r>
            <a:r>
              <a:rPr lang="en-US" sz="3200" b="1" i="1" dirty="0" smtClean="0">
                <a:latin typeface="Helvetica Neue" charset="0"/>
                <a:ea typeface="Helvetica Neue" charset="0"/>
                <a:cs typeface="Helvetica Neue" charset="0"/>
                <a:sym typeface="Wingdings"/>
              </a:rPr>
              <a:t>ML</a:t>
            </a:r>
            <a:r>
              <a:rPr lang="en-US" sz="3200" i="1" dirty="0" smtClean="0">
                <a:latin typeface="Helvetica Neue" charset="0"/>
                <a:ea typeface="Helvetica Neue" charset="0"/>
                <a:cs typeface="Helvetica Neue" charset="0"/>
                <a:sym typeface="Wingdings"/>
              </a:rPr>
              <a:t> </a:t>
            </a:r>
            <a:r>
              <a:rPr lang="en-US" sz="3200" b="1" i="1" dirty="0" smtClean="0">
                <a:latin typeface="Helvetica Neue" charset="0"/>
                <a:ea typeface="Helvetica Neue" charset="0"/>
                <a:cs typeface="Helvetica Neue" charset="0"/>
                <a:sym typeface="Wingdings"/>
              </a:rPr>
              <a:t>research</a:t>
            </a:r>
            <a:endParaRPr lang="en-US" sz="3200" b="1" i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4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/>
          <p:cNvCxnSpPr/>
          <p:nvPr/>
        </p:nvCxnSpPr>
        <p:spPr>
          <a:xfrm>
            <a:off x="6087592" y="0"/>
            <a:ext cx="0" cy="685800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Can 54"/>
          <p:cNvSpPr/>
          <p:nvPr/>
        </p:nvSpPr>
        <p:spPr>
          <a:xfrm>
            <a:off x="158052" y="2210307"/>
            <a:ext cx="1534637" cy="2254488"/>
          </a:xfrm>
          <a:prstGeom prst="can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2667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Big</a:t>
            </a:r>
            <a:endParaRPr lang="en-US" sz="2667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2667" dirty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Data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806293" y="4196371"/>
            <a:ext cx="2363146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3733" dirty="0">
                <a:solidFill>
                  <a:prstClr val="black"/>
                </a:solidFill>
                <a:latin typeface="Helvetica Neue" charset="0"/>
                <a:ea typeface="Helvetica Neue" charset="0"/>
                <a:cs typeface="Helvetica Neue" charset="0"/>
              </a:rPr>
              <a:t>Big Model</a:t>
            </a:r>
          </a:p>
        </p:txBody>
      </p:sp>
      <p:sp>
        <p:nvSpPr>
          <p:cNvPr id="96" name="Right Arrow 95"/>
          <p:cNvSpPr/>
          <p:nvPr/>
        </p:nvSpPr>
        <p:spPr>
          <a:xfrm>
            <a:off x="2161635" y="2755888"/>
            <a:ext cx="1933739" cy="11988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2667" dirty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Training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440588" y="2371959"/>
            <a:ext cx="2584361" cy="3035836"/>
            <a:chOff x="6934007" y="1783903"/>
            <a:chExt cx="1938271" cy="2276877"/>
          </a:xfrm>
        </p:grpSpPr>
        <p:grpSp>
          <p:nvGrpSpPr>
            <p:cNvPr id="21" name="Group 20"/>
            <p:cNvGrpSpPr/>
            <p:nvPr/>
          </p:nvGrpSpPr>
          <p:grpSpPr>
            <a:xfrm>
              <a:off x="7248513" y="1783903"/>
              <a:ext cx="1377229" cy="1732148"/>
              <a:chOff x="9125207" y="2174230"/>
              <a:chExt cx="1380488" cy="1736247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9125207" y="2174230"/>
                <a:ext cx="1380488" cy="1736247"/>
              </a:xfrm>
              <a:prstGeom prst="rect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60958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prstClr val="black"/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9214582" y="2275991"/>
                <a:ext cx="1200434" cy="141115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60958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prstClr val="black"/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9214582" y="2503488"/>
                <a:ext cx="1200434" cy="1300416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60958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prstClr val="black"/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9330413" y="3302478"/>
                <a:ext cx="977923" cy="353568"/>
                <a:chOff x="9339557" y="3293334"/>
                <a:chExt cx="977923" cy="353568"/>
              </a:xfrm>
            </p:grpSpPr>
            <p:cxnSp>
              <p:nvCxnSpPr>
                <p:cNvPr id="30" name="Straight Connector 29"/>
                <p:cNvCxnSpPr/>
                <p:nvPr/>
              </p:nvCxnSpPr>
              <p:spPr>
                <a:xfrm>
                  <a:off x="9339557" y="3293334"/>
                  <a:ext cx="977923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9339557" y="3352262"/>
                  <a:ext cx="977923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9339557" y="3529046"/>
                  <a:ext cx="977923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9339557" y="3587974"/>
                  <a:ext cx="977923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9339557" y="3646902"/>
                  <a:ext cx="977923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9339557" y="3470118"/>
                  <a:ext cx="977923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9339557" y="3411190"/>
                  <a:ext cx="977923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1" name="TextBox 40"/>
            <p:cNvSpPr txBox="1"/>
            <p:nvPr/>
          </p:nvSpPr>
          <p:spPr>
            <a:xfrm>
              <a:off x="6934007" y="3560691"/>
              <a:ext cx="1938271" cy="5000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733" dirty="0">
                  <a:solidFill>
                    <a:prstClr val="black"/>
                  </a:solidFill>
                  <a:latin typeface="Helvetica Neue" charset="0"/>
                  <a:ea typeface="Helvetica Neue" charset="0"/>
                  <a:cs typeface="Helvetica Neue" charset="0"/>
                </a:rPr>
                <a:t>Application</a:t>
              </a:r>
            </a:p>
          </p:txBody>
        </p:sp>
      </p:grpSp>
      <p:sp>
        <p:nvSpPr>
          <p:cNvPr id="42" name="Right Arrow 41"/>
          <p:cNvSpPr/>
          <p:nvPr/>
        </p:nvSpPr>
        <p:spPr>
          <a:xfrm>
            <a:off x="7497633" y="3498681"/>
            <a:ext cx="1933739" cy="11988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2667" dirty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Decision</a:t>
            </a:r>
          </a:p>
        </p:txBody>
      </p:sp>
      <p:sp>
        <p:nvSpPr>
          <p:cNvPr id="2" name="Left Arrow 1"/>
          <p:cNvSpPr/>
          <p:nvPr/>
        </p:nvSpPr>
        <p:spPr>
          <a:xfrm>
            <a:off x="7347701" y="2083270"/>
            <a:ext cx="1842948" cy="1243892"/>
          </a:xfrm>
          <a:prstGeom prst="lef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2667" dirty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Query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10113096" y="2966994"/>
            <a:ext cx="1320617" cy="736469"/>
            <a:chOff x="7584821" y="2225245"/>
            <a:chExt cx="990463" cy="552352"/>
          </a:xfrm>
        </p:grpSpPr>
        <p:sp>
          <p:nvSpPr>
            <p:cNvPr id="53" name="Rectangle 52"/>
            <p:cNvSpPr/>
            <p:nvPr/>
          </p:nvSpPr>
          <p:spPr>
            <a:xfrm>
              <a:off x="7584821" y="2225245"/>
              <a:ext cx="481364" cy="462472"/>
            </a:xfrm>
            <a:prstGeom prst="rect">
              <a:avLst/>
            </a:prstGeom>
            <a:solidFill>
              <a:schemeClr val="tx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prstClr val="black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7664774" y="2299845"/>
              <a:ext cx="303656" cy="30365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prstClr val="black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56" name="Triangle 55"/>
            <p:cNvSpPr/>
            <p:nvPr/>
          </p:nvSpPr>
          <p:spPr>
            <a:xfrm rot="5400000">
              <a:off x="7754787" y="2373936"/>
              <a:ext cx="180351" cy="155475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174267" y="2225245"/>
              <a:ext cx="401017" cy="236256"/>
            </a:xfrm>
            <a:prstGeom prst="rect">
              <a:avLst/>
            </a:prstGeom>
            <a:solidFill>
              <a:srgbClr val="7030A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prstClr val="black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8174267" y="2529126"/>
              <a:ext cx="401017" cy="236256"/>
            </a:xfrm>
            <a:prstGeom prst="rect">
              <a:avLst/>
            </a:prstGeom>
            <a:solidFill>
              <a:schemeClr val="accent4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prstClr val="black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7651675" y="2777597"/>
              <a:ext cx="38548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10415856" y="2729991"/>
            <a:ext cx="6976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7200" b="1" dirty="0">
                <a:solidFill>
                  <a:srgbClr val="4472C4"/>
                </a:solidFill>
                <a:latin typeface="Helvetica Neue" charset="0"/>
                <a:ea typeface="Helvetica Neue" charset="0"/>
                <a:cs typeface="Helvetica Neue" charset="0"/>
              </a:rPr>
              <a:t>?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4706506" y="2539361"/>
            <a:ext cx="2649647" cy="1532793"/>
            <a:chOff x="6031930" y="1896432"/>
            <a:chExt cx="1987235" cy="1149595"/>
          </a:xfrm>
        </p:grpSpPr>
        <p:grpSp>
          <p:nvGrpSpPr>
            <p:cNvPr id="46" name="Group 45"/>
            <p:cNvGrpSpPr/>
            <p:nvPr/>
          </p:nvGrpSpPr>
          <p:grpSpPr>
            <a:xfrm>
              <a:off x="6031930" y="1896432"/>
              <a:ext cx="1987235" cy="1149595"/>
              <a:chOff x="4437802" y="2295143"/>
              <a:chExt cx="2565113" cy="1483893"/>
            </a:xfrm>
          </p:grpSpPr>
          <p:cxnSp>
            <p:nvCxnSpPr>
              <p:cNvPr id="48" name="Straight Arrow Connector 47"/>
              <p:cNvCxnSpPr/>
              <p:nvPr/>
            </p:nvCxnSpPr>
            <p:spPr>
              <a:xfrm>
                <a:off x="6221474" y="3037091"/>
                <a:ext cx="781441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>
                <a:off x="4608575" y="2380530"/>
                <a:ext cx="1922918" cy="65656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>
                <a:off x="4608575" y="2708810"/>
                <a:ext cx="1922918" cy="32828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4608575" y="3037089"/>
                <a:ext cx="1922918" cy="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 flipV="1">
                <a:off x="4608575" y="3037090"/>
                <a:ext cx="1922918" cy="32827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V="1">
                <a:off x="4608575" y="3037090"/>
                <a:ext cx="1922918" cy="65656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</p:cxnSp>
          <p:sp>
            <p:nvSpPr>
              <p:cNvPr id="62" name="Oval 61"/>
              <p:cNvSpPr/>
              <p:nvPr/>
            </p:nvSpPr>
            <p:spPr>
              <a:xfrm>
                <a:off x="5121690" y="2390319"/>
                <a:ext cx="1293541" cy="1293541"/>
              </a:xfrm>
              <a:prstGeom prst="ellipse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60958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prstClr val="black"/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grpSp>
            <p:nvGrpSpPr>
              <p:cNvPr id="63" name="Group 62"/>
              <p:cNvGrpSpPr/>
              <p:nvPr/>
            </p:nvGrpSpPr>
            <p:grpSpPr>
              <a:xfrm>
                <a:off x="4437802" y="2295143"/>
                <a:ext cx="170773" cy="1483893"/>
                <a:chOff x="4461603" y="726948"/>
                <a:chExt cx="228600" cy="1986366"/>
              </a:xfrm>
            </p:grpSpPr>
            <p:sp>
              <p:nvSpPr>
                <p:cNvPr id="64" name="Oval 63"/>
                <p:cNvSpPr/>
                <p:nvPr/>
              </p:nvSpPr>
              <p:spPr>
                <a:xfrm>
                  <a:off x="4461603" y="726948"/>
                  <a:ext cx="228600" cy="2286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prstClr val="white"/>
                    </a:solidFill>
                    <a:latin typeface="Helvetica Neue" charset="0"/>
                    <a:ea typeface="Helvetica Neue" charset="0"/>
                    <a:cs typeface="Helvetica Neue" charset="0"/>
                  </a:endParaRPr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4461603" y="1605830"/>
                  <a:ext cx="228600" cy="2286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prstClr val="white"/>
                    </a:solidFill>
                    <a:latin typeface="Helvetica Neue" charset="0"/>
                    <a:ea typeface="Helvetica Neue" charset="0"/>
                    <a:cs typeface="Helvetica Neue" charset="0"/>
                  </a:endParaRPr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4461603" y="2045271"/>
                  <a:ext cx="228600" cy="2286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prstClr val="white"/>
                    </a:solidFill>
                    <a:latin typeface="Helvetica Neue" charset="0"/>
                    <a:ea typeface="Helvetica Neue" charset="0"/>
                    <a:cs typeface="Helvetica Neue" charset="0"/>
                  </a:endParaRPr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4461603" y="2484714"/>
                  <a:ext cx="228600" cy="2286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prstClr val="white"/>
                    </a:solidFill>
                    <a:latin typeface="Helvetica Neue" charset="0"/>
                    <a:ea typeface="Helvetica Neue" charset="0"/>
                    <a:cs typeface="Helvetica Neue" charset="0"/>
                  </a:endParaRPr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4461603" y="1166389"/>
                  <a:ext cx="228600" cy="2286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prstClr val="white"/>
                    </a:solidFill>
                    <a:latin typeface="Helvetica Neue" charset="0"/>
                    <a:ea typeface="Helvetica Neue" charset="0"/>
                    <a:cs typeface="Helvetica Neue" charset="0"/>
                  </a:endParaRPr>
                </a:p>
              </p:txBody>
            </p:sp>
          </p:grpSp>
        </p:grp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76939" y="2101428"/>
              <a:ext cx="736831" cy="736831"/>
            </a:xfrm>
            <a:prstGeom prst="rect">
              <a:avLst/>
            </a:prstGeom>
          </p:spPr>
        </p:pic>
      </p:grpSp>
      <p:sp>
        <p:nvSpPr>
          <p:cNvPr id="72" name="TextBox 71"/>
          <p:cNvSpPr txBox="1"/>
          <p:nvPr/>
        </p:nvSpPr>
        <p:spPr>
          <a:xfrm>
            <a:off x="1886691" y="410913"/>
            <a:ext cx="2483629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4267" b="1" dirty="0" smtClean="0">
                <a:solidFill>
                  <a:prstClr val="black"/>
                </a:solidFill>
                <a:latin typeface="Helvetica Neue" charset="0"/>
                <a:ea typeface="Helvetica Neue" charset="0"/>
                <a:cs typeface="Helvetica Neue" charset="0"/>
              </a:rPr>
              <a:t>Learning</a:t>
            </a:r>
            <a:endParaRPr lang="en-US" sz="4267" b="1" dirty="0">
              <a:solidFill>
                <a:prstClr val="black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804079" y="410913"/>
            <a:ext cx="2637005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4267" b="1" dirty="0" smtClean="0">
                <a:solidFill>
                  <a:prstClr val="black"/>
                </a:solidFill>
                <a:latin typeface="Helvetica Neue" charset="0"/>
                <a:ea typeface="Helvetica Neue" charset="0"/>
                <a:cs typeface="Helvetica Neue" charset="0"/>
              </a:rPr>
              <a:t>Inference</a:t>
            </a:r>
            <a:endParaRPr lang="en-US" sz="4267" b="1" dirty="0">
              <a:solidFill>
                <a:prstClr val="black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750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2" grpId="0" animBg="1"/>
      <p:bldP spid="5" grpId="0"/>
      <p:bldP spid="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58053" y="2210307"/>
            <a:ext cx="1319202" cy="2254488"/>
          </a:xfrm>
          <a:prstGeom prst="can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2667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Big</a:t>
            </a:r>
            <a:endParaRPr lang="en-US" sz="2667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2667" dirty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Data</a:t>
            </a:r>
          </a:p>
        </p:txBody>
      </p:sp>
      <p:sp>
        <p:nvSpPr>
          <p:cNvPr id="96" name="Right Arrow 95"/>
          <p:cNvSpPr/>
          <p:nvPr/>
        </p:nvSpPr>
        <p:spPr>
          <a:xfrm>
            <a:off x="1693922" y="2755888"/>
            <a:ext cx="1662278" cy="11988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2667" dirty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Training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24097" y="1045782"/>
            <a:ext cx="2483629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4267" b="1" dirty="0" smtClean="0">
                <a:solidFill>
                  <a:prstClr val="black"/>
                </a:solidFill>
                <a:latin typeface="Helvetica Neue" charset="0"/>
                <a:ea typeface="Helvetica Neue" charset="0"/>
                <a:cs typeface="Helvetica Neue" charset="0"/>
              </a:rPr>
              <a:t>Learning</a:t>
            </a:r>
            <a:endParaRPr lang="en-US" sz="4267" b="1" dirty="0">
              <a:solidFill>
                <a:prstClr val="black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485344" y="500434"/>
            <a:ext cx="2637005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4267" b="1" dirty="0" smtClean="0">
                <a:solidFill>
                  <a:prstClr val="black"/>
                </a:solidFill>
                <a:latin typeface="Helvetica Neue" charset="0"/>
                <a:ea typeface="Helvetica Neue" charset="0"/>
                <a:cs typeface="Helvetica Neue" charset="0"/>
              </a:rPr>
              <a:t>Inference</a:t>
            </a:r>
            <a:endParaRPr lang="en-US" sz="4267" b="1" dirty="0">
              <a:solidFill>
                <a:prstClr val="black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-30293" y="567329"/>
            <a:ext cx="3438485" cy="471216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/>
          <p:cNvCxnSpPr/>
          <p:nvPr/>
        </p:nvCxnSpPr>
        <p:spPr>
          <a:xfrm>
            <a:off x="3552301" y="0"/>
            <a:ext cx="0" cy="685800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038735" y="3849299"/>
            <a:ext cx="2363146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3733" dirty="0">
                <a:solidFill>
                  <a:prstClr val="black"/>
                </a:solidFill>
                <a:latin typeface="Helvetica Neue" charset="0"/>
                <a:ea typeface="Helvetica Neue" charset="0"/>
                <a:cs typeface="Helvetica Neue" charset="0"/>
              </a:rPr>
              <a:t>Big Model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259520" y="2024887"/>
            <a:ext cx="2584361" cy="3035836"/>
            <a:chOff x="6934007" y="1783903"/>
            <a:chExt cx="1938271" cy="2276877"/>
          </a:xfrm>
        </p:grpSpPr>
        <p:grpSp>
          <p:nvGrpSpPr>
            <p:cNvPr id="21" name="Group 20"/>
            <p:cNvGrpSpPr/>
            <p:nvPr/>
          </p:nvGrpSpPr>
          <p:grpSpPr>
            <a:xfrm>
              <a:off x="7248513" y="1783903"/>
              <a:ext cx="1377229" cy="1732148"/>
              <a:chOff x="9125207" y="2174230"/>
              <a:chExt cx="1380488" cy="1736247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9125207" y="2174230"/>
                <a:ext cx="1380488" cy="1736247"/>
              </a:xfrm>
              <a:prstGeom prst="rect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60958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prstClr val="black"/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9214582" y="2275991"/>
                <a:ext cx="1200434" cy="141115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60958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prstClr val="black"/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9214582" y="2503488"/>
                <a:ext cx="1200434" cy="1300416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60958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prstClr val="black"/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9330413" y="3302478"/>
                <a:ext cx="977923" cy="353568"/>
                <a:chOff x="9339557" y="3293334"/>
                <a:chExt cx="977923" cy="353568"/>
              </a:xfrm>
            </p:grpSpPr>
            <p:cxnSp>
              <p:nvCxnSpPr>
                <p:cNvPr id="30" name="Straight Connector 29"/>
                <p:cNvCxnSpPr/>
                <p:nvPr/>
              </p:nvCxnSpPr>
              <p:spPr>
                <a:xfrm>
                  <a:off x="9339557" y="3293334"/>
                  <a:ext cx="977923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9339557" y="3352262"/>
                  <a:ext cx="977923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9339557" y="3529046"/>
                  <a:ext cx="977923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9339557" y="3587974"/>
                  <a:ext cx="977923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9339557" y="3646902"/>
                  <a:ext cx="977923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9339557" y="3470118"/>
                  <a:ext cx="977923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9339557" y="3411190"/>
                  <a:ext cx="977923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1" name="TextBox 40"/>
            <p:cNvSpPr txBox="1"/>
            <p:nvPr/>
          </p:nvSpPr>
          <p:spPr>
            <a:xfrm>
              <a:off x="6934007" y="3560691"/>
              <a:ext cx="1938271" cy="5000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733" dirty="0">
                  <a:solidFill>
                    <a:prstClr val="black"/>
                  </a:solidFill>
                  <a:latin typeface="Helvetica Neue" charset="0"/>
                  <a:ea typeface="Helvetica Neue" charset="0"/>
                  <a:cs typeface="Helvetica Neue" charset="0"/>
                </a:rPr>
                <a:t>Application</a:t>
              </a:r>
            </a:p>
          </p:txBody>
        </p:sp>
      </p:grpSp>
      <p:sp>
        <p:nvSpPr>
          <p:cNvPr id="42" name="Right Arrow 41"/>
          <p:cNvSpPr/>
          <p:nvPr/>
        </p:nvSpPr>
        <p:spPr>
          <a:xfrm>
            <a:off x="7030421" y="3296113"/>
            <a:ext cx="1933739" cy="11988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2667" dirty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Decision</a:t>
            </a:r>
          </a:p>
        </p:txBody>
      </p:sp>
      <p:sp>
        <p:nvSpPr>
          <p:cNvPr id="2" name="Left Arrow 1"/>
          <p:cNvSpPr/>
          <p:nvPr/>
        </p:nvSpPr>
        <p:spPr>
          <a:xfrm>
            <a:off x="6880489" y="1694046"/>
            <a:ext cx="1842948" cy="1243892"/>
          </a:xfrm>
          <a:prstGeom prst="lef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2667" dirty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Query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9932028" y="2619922"/>
            <a:ext cx="1320617" cy="736469"/>
            <a:chOff x="7584821" y="2225245"/>
            <a:chExt cx="990463" cy="552352"/>
          </a:xfrm>
        </p:grpSpPr>
        <p:sp>
          <p:nvSpPr>
            <p:cNvPr id="53" name="Rectangle 52"/>
            <p:cNvSpPr/>
            <p:nvPr/>
          </p:nvSpPr>
          <p:spPr>
            <a:xfrm>
              <a:off x="7584821" y="2225245"/>
              <a:ext cx="481364" cy="462472"/>
            </a:xfrm>
            <a:prstGeom prst="rect">
              <a:avLst/>
            </a:prstGeom>
            <a:solidFill>
              <a:schemeClr val="tx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prstClr val="black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7664774" y="2299845"/>
              <a:ext cx="303656" cy="30365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prstClr val="black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56" name="Triangle 55"/>
            <p:cNvSpPr/>
            <p:nvPr/>
          </p:nvSpPr>
          <p:spPr>
            <a:xfrm rot="5400000">
              <a:off x="7754787" y="2373936"/>
              <a:ext cx="180351" cy="155475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174267" y="2225245"/>
              <a:ext cx="401017" cy="236256"/>
            </a:xfrm>
            <a:prstGeom prst="rect">
              <a:avLst/>
            </a:prstGeom>
            <a:solidFill>
              <a:srgbClr val="7030A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prstClr val="black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8174267" y="2529126"/>
              <a:ext cx="401017" cy="236256"/>
            </a:xfrm>
            <a:prstGeom prst="rect">
              <a:avLst/>
            </a:prstGeom>
            <a:solidFill>
              <a:schemeClr val="accent4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prstClr val="black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7651675" y="2777597"/>
              <a:ext cx="38548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3938948" y="2192289"/>
            <a:ext cx="2649647" cy="1532793"/>
            <a:chOff x="6031930" y="1896432"/>
            <a:chExt cx="1987235" cy="1149595"/>
          </a:xfrm>
        </p:grpSpPr>
        <p:grpSp>
          <p:nvGrpSpPr>
            <p:cNvPr id="46" name="Group 45"/>
            <p:cNvGrpSpPr/>
            <p:nvPr/>
          </p:nvGrpSpPr>
          <p:grpSpPr>
            <a:xfrm>
              <a:off x="6031930" y="1896432"/>
              <a:ext cx="1987235" cy="1149595"/>
              <a:chOff x="4437802" y="2295143"/>
              <a:chExt cx="2565113" cy="1483893"/>
            </a:xfrm>
          </p:grpSpPr>
          <p:cxnSp>
            <p:nvCxnSpPr>
              <p:cNvPr id="48" name="Straight Arrow Connector 47"/>
              <p:cNvCxnSpPr/>
              <p:nvPr/>
            </p:nvCxnSpPr>
            <p:spPr>
              <a:xfrm>
                <a:off x="6221474" y="3037091"/>
                <a:ext cx="781441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>
                <a:off x="4608575" y="2380530"/>
                <a:ext cx="1922918" cy="65656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>
                <a:off x="4608575" y="2708810"/>
                <a:ext cx="1922918" cy="32828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4608575" y="3037089"/>
                <a:ext cx="1922918" cy="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 flipV="1">
                <a:off x="4608575" y="3037090"/>
                <a:ext cx="1922918" cy="32827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V="1">
                <a:off x="4608575" y="3037090"/>
                <a:ext cx="1922918" cy="65656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</p:cxnSp>
          <p:sp>
            <p:nvSpPr>
              <p:cNvPr id="62" name="Oval 61"/>
              <p:cNvSpPr/>
              <p:nvPr/>
            </p:nvSpPr>
            <p:spPr>
              <a:xfrm>
                <a:off x="5121690" y="2390319"/>
                <a:ext cx="1293541" cy="1293541"/>
              </a:xfrm>
              <a:prstGeom prst="ellipse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60958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prstClr val="black"/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grpSp>
            <p:nvGrpSpPr>
              <p:cNvPr id="63" name="Group 62"/>
              <p:cNvGrpSpPr/>
              <p:nvPr/>
            </p:nvGrpSpPr>
            <p:grpSpPr>
              <a:xfrm>
                <a:off x="4437802" y="2295143"/>
                <a:ext cx="170773" cy="1483893"/>
                <a:chOff x="4461603" y="726948"/>
                <a:chExt cx="228600" cy="1986366"/>
              </a:xfrm>
            </p:grpSpPr>
            <p:sp>
              <p:nvSpPr>
                <p:cNvPr id="64" name="Oval 63"/>
                <p:cNvSpPr/>
                <p:nvPr/>
              </p:nvSpPr>
              <p:spPr>
                <a:xfrm>
                  <a:off x="4461603" y="726948"/>
                  <a:ext cx="228600" cy="2286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prstClr val="white"/>
                    </a:solidFill>
                    <a:latin typeface="Helvetica Neue" charset="0"/>
                    <a:ea typeface="Helvetica Neue" charset="0"/>
                    <a:cs typeface="Helvetica Neue" charset="0"/>
                  </a:endParaRPr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4461603" y="1605830"/>
                  <a:ext cx="228600" cy="2286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prstClr val="white"/>
                    </a:solidFill>
                    <a:latin typeface="Helvetica Neue" charset="0"/>
                    <a:ea typeface="Helvetica Neue" charset="0"/>
                    <a:cs typeface="Helvetica Neue" charset="0"/>
                  </a:endParaRPr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4461603" y="2045271"/>
                  <a:ext cx="228600" cy="2286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prstClr val="white"/>
                    </a:solidFill>
                    <a:latin typeface="Helvetica Neue" charset="0"/>
                    <a:ea typeface="Helvetica Neue" charset="0"/>
                    <a:cs typeface="Helvetica Neue" charset="0"/>
                  </a:endParaRPr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4461603" y="2484714"/>
                  <a:ext cx="228600" cy="2286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prstClr val="white"/>
                    </a:solidFill>
                    <a:latin typeface="Helvetica Neue" charset="0"/>
                    <a:ea typeface="Helvetica Neue" charset="0"/>
                    <a:cs typeface="Helvetica Neue" charset="0"/>
                  </a:endParaRPr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4461603" y="1166389"/>
                  <a:ext cx="228600" cy="2286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prstClr val="white"/>
                    </a:solidFill>
                    <a:latin typeface="Helvetica Neue" charset="0"/>
                    <a:ea typeface="Helvetica Neue" charset="0"/>
                    <a:cs typeface="Helvetica Neue" charset="0"/>
                  </a:endParaRPr>
                </a:p>
              </p:txBody>
            </p:sp>
          </p:grpSp>
        </p:grp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76939" y="2101428"/>
              <a:ext cx="736831" cy="736831"/>
            </a:xfrm>
            <a:prstGeom prst="rect">
              <a:avLst/>
            </a:prstGeom>
          </p:spPr>
        </p:pic>
      </p:grpSp>
      <p:sp>
        <p:nvSpPr>
          <p:cNvPr id="75" name="TextBox 74"/>
          <p:cNvSpPr txBox="1"/>
          <p:nvPr/>
        </p:nvSpPr>
        <p:spPr>
          <a:xfrm>
            <a:off x="4140544" y="5120243"/>
            <a:ext cx="628729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Often </a:t>
            </a:r>
            <a:r>
              <a:rPr lang="en-US" sz="3200" b="1" dirty="0" smtClean="0">
                <a:latin typeface="Helvetica Neue" charset="0"/>
                <a:ea typeface="Helvetica Neue" charset="0"/>
                <a:cs typeface="Helvetica Neue" charset="0"/>
              </a:rPr>
              <a:t>overlooked </a:t>
            </a:r>
          </a:p>
          <a:p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Timescale: ~10 milliseconds</a:t>
            </a:r>
            <a:endParaRPr lang="en-US" sz="3200" dirty="0" smtClean="0">
              <a:latin typeface="Helvetica Neue" charset="0"/>
              <a:ea typeface="Helvetica Neue" charset="0"/>
              <a:cs typeface="Helvetica Neue" charset="0"/>
              <a:sym typeface="Wingdings"/>
            </a:endParaRPr>
          </a:p>
          <a:p>
            <a:r>
              <a:rPr lang="is-IS" sz="3600" b="1" i="1" dirty="0" smtClean="0">
                <a:latin typeface="Helvetica Neue" charset="0"/>
                <a:ea typeface="Helvetica Neue" charset="0"/>
                <a:cs typeface="Helvetica Neue" charset="0"/>
                <a:sym typeface="Wingdings"/>
              </a:rPr>
              <a:t>A new focus in the RISELab</a:t>
            </a:r>
            <a:endParaRPr lang="en-US" sz="3600" b="1" i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272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9076" y="429569"/>
            <a:ext cx="7116011" cy="11430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Helvetica Neue Light" charset="0"/>
                <a:ea typeface="Helvetica Neue Light" charset="0"/>
                <a:cs typeface="Helvetica Neue Light" charset="0"/>
              </a:rPr>
              <a:t>Improving the Perf. of  </a:t>
            </a:r>
            <a:endParaRPr lang="en-US" sz="36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96761" y="1616111"/>
            <a:ext cx="10706437" cy="4649865"/>
          </a:xfrm>
        </p:spPr>
        <p:txBody>
          <a:bodyPr/>
          <a:lstStyle/>
          <a:p>
            <a:pPr marL="14287" indent="0">
              <a:buNone/>
            </a:pPr>
            <a:r>
              <a:rPr lang="en-US" b="1" dirty="0" smtClean="0"/>
              <a:t>Reducing Latency</a:t>
            </a:r>
          </a:p>
          <a:p>
            <a:pPr lvl="1"/>
            <a:r>
              <a:rPr lang="en-US" b="1" dirty="0" smtClean="0">
                <a:solidFill>
                  <a:schemeClr val="accent2"/>
                </a:solidFill>
              </a:rPr>
              <a:t>Approximate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5"/>
                </a:solidFill>
              </a:rPr>
              <a:t>caching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/>
              <a:t>to address high-dim continuous features</a:t>
            </a:r>
          </a:p>
          <a:p>
            <a:pPr lvl="1"/>
            <a:r>
              <a:rPr lang="en-US" b="1" dirty="0" smtClean="0">
                <a:solidFill>
                  <a:schemeClr val="accent2"/>
                </a:solidFill>
              </a:rPr>
              <a:t>Anytime predictions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to tradeoff accuracy and latency during inference</a:t>
            </a:r>
          </a:p>
          <a:p>
            <a:pPr lvl="1"/>
            <a:r>
              <a:rPr lang="en-US" b="1" dirty="0" smtClean="0">
                <a:solidFill>
                  <a:schemeClr val="accent2"/>
                </a:solidFill>
              </a:rPr>
              <a:t>Model compression </a:t>
            </a:r>
            <a:r>
              <a:rPr lang="en-US" dirty="0" smtClean="0"/>
              <a:t>to reduce inference costs (memory and CPU)</a:t>
            </a:r>
          </a:p>
          <a:p>
            <a:pPr marL="14287" indent="0">
              <a:buNone/>
            </a:pPr>
            <a:r>
              <a:rPr lang="en-US" b="1" dirty="0" smtClean="0"/>
              <a:t>Improving Throughput</a:t>
            </a:r>
          </a:p>
          <a:p>
            <a:pPr lvl="1"/>
            <a:r>
              <a:rPr lang="en-US" b="1" dirty="0" smtClean="0">
                <a:solidFill>
                  <a:schemeClr val="accent5"/>
                </a:solidFill>
              </a:rPr>
              <a:t>Batching &amp; scheduling technique </a:t>
            </a:r>
            <a:r>
              <a:rPr lang="en-US" dirty="0" smtClean="0"/>
              <a:t>to leverage parallel hardware</a:t>
            </a:r>
          </a:p>
          <a:p>
            <a:pPr lvl="1"/>
            <a:r>
              <a:rPr lang="en-US" b="1" dirty="0" smtClean="0">
                <a:solidFill>
                  <a:schemeClr val="accent2"/>
                </a:solidFill>
              </a:rPr>
              <a:t>Model cascades </a:t>
            </a:r>
            <a:r>
              <a:rPr lang="en-US" dirty="0" smtClean="0"/>
              <a:t>to separate simple and complex queries</a:t>
            </a:r>
          </a:p>
          <a:p>
            <a:pPr marL="14287" indent="0">
              <a:buNone/>
            </a:pPr>
            <a:r>
              <a:rPr lang="en-US" b="1" dirty="0" smtClean="0"/>
              <a:t>System Failures</a:t>
            </a:r>
          </a:p>
          <a:p>
            <a:pPr lvl="1"/>
            <a:r>
              <a:rPr lang="en-US" b="1" dirty="0" smtClean="0">
                <a:solidFill>
                  <a:schemeClr val="accent5"/>
                </a:solidFill>
              </a:rPr>
              <a:t>Graceful degradation </a:t>
            </a:r>
            <a:r>
              <a:rPr lang="en-US" dirty="0" smtClean="0"/>
              <a:t>as models and resources fail</a:t>
            </a:r>
            <a:endParaRPr lang="en-US" b="1" dirty="0" smtClean="0">
              <a:solidFill>
                <a:schemeClr val="accent2"/>
              </a:solidFill>
            </a:endParaRPr>
          </a:p>
          <a:p>
            <a:pPr lvl="1"/>
            <a:r>
              <a:rPr lang="en-US" b="1" dirty="0" smtClean="0">
                <a:solidFill>
                  <a:schemeClr val="accent5"/>
                </a:solidFill>
              </a:rPr>
              <a:t>Abstractions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/>
              <a:t>to communicate loss of performance to end-user app.</a:t>
            </a:r>
          </a:p>
          <a:p>
            <a:pPr lvl="1"/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020392" y="312280"/>
            <a:ext cx="43262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7200" b="1" dirty="0" smtClean="0">
                <a:solidFill>
                  <a:prstClr val="black"/>
                </a:solidFill>
                <a:latin typeface="Helvetica Neue" charset="0"/>
                <a:ea typeface="Helvetica Neue" charset="0"/>
                <a:cs typeface="Helvetica Neue" charset="0"/>
              </a:rPr>
              <a:t>Inference</a:t>
            </a:r>
            <a:endParaRPr lang="en-US" sz="7200" b="1" dirty="0">
              <a:solidFill>
                <a:prstClr val="black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039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386" y="248430"/>
            <a:ext cx="10515600" cy="1325563"/>
          </a:xfrm>
        </p:spPr>
        <p:txBody>
          <a:bodyPr/>
          <a:lstStyle/>
          <a:p>
            <a:r>
              <a:rPr lang="en-US" dirty="0" smtClean="0"/>
              <a:t>High Perf. Prediction Serving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386" y="1394111"/>
            <a:ext cx="11363793" cy="5302224"/>
          </a:xfrm>
        </p:spPr>
        <p:txBody>
          <a:bodyPr>
            <a:noAutofit/>
          </a:bodyPr>
          <a:lstStyle/>
          <a:p>
            <a:r>
              <a:rPr lang="en-US" sz="3200" dirty="0" smtClean="0"/>
              <a:t>Caching techniques fail on continuous features</a:t>
            </a:r>
          </a:p>
          <a:p>
            <a:pPr lvl="1"/>
            <a:r>
              <a:rPr lang="en-US" sz="2800" dirty="0" smtClean="0"/>
              <a:t>Study locality sensitive hash functions </a:t>
            </a:r>
            <a:r>
              <a:rPr lang="en-US" sz="2800" dirty="0" smtClean="0">
                <a:sym typeface="Wingdings"/>
              </a:rPr>
              <a:t>for </a:t>
            </a:r>
            <a:r>
              <a:rPr lang="en-US" sz="2800" b="1" dirty="0" smtClean="0">
                <a:sym typeface="Wingdings"/>
              </a:rPr>
              <a:t>approximate </a:t>
            </a:r>
            <a:r>
              <a:rPr lang="en-US" sz="2800" b="1" dirty="0" smtClean="0"/>
              <a:t>caching</a:t>
            </a:r>
          </a:p>
          <a:p>
            <a:r>
              <a:rPr lang="en-US" sz="3200" dirty="0" smtClean="0"/>
              <a:t>Less accurate pred. often better than no pred.</a:t>
            </a:r>
          </a:p>
          <a:p>
            <a:pPr lvl="1"/>
            <a:r>
              <a:rPr lang="en-US" sz="2800" dirty="0" smtClean="0"/>
              <a:t>Derive </a:t>
            </a:r>
            <a:r>
              <a:rPr lang="en-US" sz="2800" b="1" dirty="0" smtClean="0"/>
              <a:t>anytime inference </a:t>
            </a:r>
            <a:r>
              <a:rPr lang="en-US" sz="2800" b="1" dirty="0" err="1" smtClean="0"/>
              <a:t>algs</a:t>
            </a:r>
            <a:r>
              <a:rPr lang="en-US" sz="2800" b="1" dirty="0" smtClean="0"/>
              <a:t>.</a:t>
            </a:r>
            <a:r>
              <a:rPr lang="en-US" sz="2800" dirty="0" smtClean="0"/>
              <a:t> with error bounds</a:t>
            </a:r>
          </a:p>
          <a:p>
            <a:r>
              <a:rPr lang="en-US" sz="3200" dirty="0" smtClean="0"/>
              <a:t>Recent models (DNNs) are often large </a:t>
            </a:r>
            <a:r>
              <a:rPr lang="en-US" sz="3200" dirty="0" smtClean="0">
                <a:sym typeface="Wingdings"/>
              </a:rPr>
              <a:t> costly</a:t>
            </a:r>
            <a:endParaRPr lang="en-US" sz="3200" dirty="0" smtClean="0"/>
          </a:p>
          <a:p>
            <a:pPr lvl="1"/>
            <a:r>
              <a:rPr lang="en-US" sz="2800" b="1" dirty="0" smtClean="0"/>
              <a:t>Compress models </a:t>
            </a:r>
            <a:r>
              <a:rPr lang="en-US" sz="2800" dirty="0" smtClean="0"/>
              <a:t>using context (e.g., condition on class bias)</a:t>
            </a:r>
          </a:p>
          <a:p>
            <a:pPr lvl="1"/>
            <a:r>
              <a:rPr lang="en-US" sz="2800" b="1" dirty="0" smtClean="0"/>
              <a:t>Cascade models </a:t>
            </a:r>
            <a:r>
              <a:rPr lang="en-US" sz="2800" dirty="0" smtClean="0"/>
              <a:t>to separate easy from challenging queries</a:t>
            </a:r>
          </a:p>
          <a:p>
            <a:r>
              <a:rPr lang="en-US" sz="3200" dirty="0" smtClean="0"/>
              <a:t>Where are predictions rendered? (mobile, GPU, cloud, </a:t>
            </a:r>
            <a:r>
              <a:rPr lang="is-IS" sz="3200" dirty="0" smtClean="0"/>
              <a:t>…)</a:t>
            </a:r>
          </a:p>
          <a:p>
            <a:pPr lvl="1"/>
            <a:r>
              <a:rPr lang="is-IS" sz="2800" b="1" dirty="0" smtClean="0"/>
              <a:t>Split computation </a:t>
            </a:r>
            <a:r>
              <a:rPr lang="is-IS" sz="2800" dirty="0" smtClean="0"/>
              <a:t>across mobile and cloud</a:t>
            </a:r>
          </a:p>
          <a:p>
            <a:pPr lvl="1"/>
            <a:r>
              <a:rPr lang="is-IS" sz="2800" b="1" dirty="0" smtClean="0"/>
              <a:t>Schedule models </a:t>
            </a:r>
            <a:r>
              <a:rPr lang="is-IS" sz="2800" dirty="0" smtClean="0"/>
              <a:t>across accelerators to maximize performance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639117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690" y="200657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smtClean="0"/>
              <a:t>Robust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224" y="1526220"/>
            <a:ext cx="11097552" cy="4583267"/>
          </a:xfrm>
        </p:spPr>
        <p:txBody>
          <a:bodyPr>
            <a:noAutofit/>
          </a:bodyPr>
          <a:lstStyle/>
          <a:p>
            <a:pPr marL="14287" indent="0">
              <a:spcBef>
                <a:spcPts val="1200"/>
              </a:spcBef>
              <a:buNone/>
            </a:pPr>
            <a:r>
              <a:rPr lang="en-US" sz="3600" dirty="0" smtClean="0"/>
              <a:t>How do we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i</a:t>
            </a:r>
            <a:r>
              <a:rPr lang="en-US" sz="3200" dirty="0" smtClean="0"/>
              <a:t>dentify inputs that are </a:t>
            </a:r>
            <a:r>
              <a:rPr lang="en-US" sz="3200" b="1" dirty="0" smtClean="0">
                <a:solidFill>
                  <a:schemeClr val="accent2"/>
                </a:solidFill>
              </a:rPr>
              <a:t>outside the domain </a:t>
            </a:r>
            <a:r>
              <a:rPr lang="en-US" sz="3200" dirty="0" smtClean="0"/>
              <a:t>of the model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n</a:t>
            </a:r>
            <a:r>
              <a:rPr lang="en-US" dirty="0" smtClean="0"/>
              <a:t>ighttime images for a daytime model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r</a:t>
            </a:r>
            <a:r>
              <a:rPr lang="en-US" sz="3200" dirty="0" smtClean="0"/>
              <a:t>ecognize </a:t>
            </a:r>
            <a:r>
              <a:rPr lang="en-US" sz="3200" b="1" dirty="0" smtClean="0">
                <a:solidFill>
                  <a:schemeClr val="accent2"/>
                </a:solidFill>
              </a:rPr>
              <a:t>poorly performing models </a:t>
            </a:r>
            <a:r>
              <a:rPr lang="en-US" sz="3200" dirty="0" smtClean="0"/>
              <a:t>without feedback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e</a:t>
            </a:r>
            <a:r>
              <a:rPr lang="en-US" dirty="0" smtClean="0"/>
              <a:t>.g., feature and label distribution deviates from training data</a:t>
            </a:r>
          </a:p>
          <a:p>
            <a:pPr>
              <a:spcBef>
                <a:spcPts val="1200"/>
              </a:spcBef>
            </a:pPr>
            <a:r>
              <a:rPr lang="en-US" sz="3200" b="1" dirty="0" smtClean="0">
                <a:solidFill>
                  <a:schemeClr val="accent2"/>
                </a:solidFill>
              </a:rPr>
              <a:t>Calibrate</a:t>
            </a:r>
            <a:r>
              <a:rPr lang="en-US" sz="3200" b="1" dirty="0" smtClean="0"/>
              <a:t> </a:t>
            </a:r>
            <a:r>
              <a:rPr lang="en-US" sz="3200" dirty="0" smtClean="0"/>
              <a:t>and</a:t>
            </a:r>
            <a:r>
              <a:rPr lang="en-US" sz="3200" b="1" dirty="0" smtClean="0"/>
              <a:t> </a:t>
            </a:r>
            <a:r>
              <a:rPr lang="en-US" sz="3200" b="1" dirty="0" smtClean="0">
                <a:solidFill>
                  <a:schemeClr val="accent5"/>
                </a:solidFill>
              </a:rPr>
              <a:t>communicate</a:t>
            </a:r>
            <a:r>
              <a:rPr lang="en-US" sz="3200" b="1" dirty="0" smtClean="0"/>
              <a:t> </a:t>
            </a:r>
            <a:r>
              <a:rPr lang="en-US" sz="3200" b="1" dirty="0" smtClean="0">
                <a:solidFill>
                  <a:schemeClr val="accent2"/>
                </a:solidFill>
              </a:rPr>
              <a:t>uncertainty</a:t>
            </a:r>
            <a:r>
              <a:rPr lang="en-US" sz="3200" b="1" dirty="0" smtClean="0"/>
              <a:t> </a:t>
            </a:r>
            <a:r>
              <a:rPr lang="en-US" sz="3200" dirty="0" smtClean="0"/>
              <a:t>in predictions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e.g., ensembles &amp; CIs </a:t>
            </a:r>
            <a:r>
              <a:rPr lang="en-US" dirty="0" smtClean="0">
                <a:sym typeface="Wingdings"/>
              </a:rPr>
              <a:t> increased </a:t>
            </a:r>
            <a:r>
              <a:rPr lang="en-US" b="1" dirty="0" smtClean="0">
                <a:solidFill>
                  <a:schemeClr val="accent5"/>
                </a:solidFill>
                <a:sym typeface="Wingdings"/>
              </a:rPr>
              <a:t>overhead</a:t>
            </a:r>
            <a:r>
              <a:rPr lang="en-US" dirty="0" smtClean="0">
                <a:solidFill>
                  <a:schemeClr val="accent5"/>
                </a:solidFill>
                <a:sym typeface="Wingdings"/>
              </a:rPr>
              <a:t> </a:t>
            </a:r>
            <a:r>
              <a:rPr lang="is-IS" dirty="0" smtClean="0">
                <a:sym typeface="Wingdings"/>
              </a:rPr>
              <a:t>…</a:t>
            </a:r>
            <a:r>
              <a:rPr lang="en-US" dirty="0" smtClean="0"/>
              <a:t> </a:t>
            </a:r>
            <a:endParaRPr lang="en-US" sz="3200" dirty="0"/>
          </a:p>
          <a:p>
            <a:pPr marL="14287" indent="0">
              <a:spcBef>
                <a:spcPts val="1200"/>
              </a:spcBef>
              <a:buNone/>
            </a:pPr>
            <a:r>
              <a:rPr lang="en-US" sz="3600" b="1" dirty="0">
                <a:solidFill>
                  <a:schemeClr val="accent5"/>
                </a:solidFill>
              </a:rPr>
              <a:t>a</a:t>
            </a:r>
            <a:r>
              <a:rPr lang="en-US" sz="3600" b="1" dirty="0" smtClean="0">
                <a:solidFill>
                  <a:schemeClr val="accent5"/>
                </a:solidFill>
              </a:rPr>
              <a:t>t scale </a:t>
            </a:r>
            <a:r>
              <a:rPr lang="en-US" sz="3600" dirty="0" smtClean="0"/>
              <a:t>with rapidly changing models and data?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84376" y="296418"/>
            <a:ext cx="36381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6000" b="1" dirty="0" smtClean="0">
                <a:solidFill>
                  <a:prstClr val="black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Inference</a:t>
            </a:r>
            <a:endParaRPr lang="en-US" sz="6000" b="1" dirty="0">
              <a:solidFill>
                <a:prstClr val="black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99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436" y="200259"/>
            <a:ext cx="10515600" cy="1325563"/>
          </a:xfrm>
        </p:spPr>
        <p:txBody>
          <a:bodyPr/>
          <a:lstStyle/>
          <a:p>
            <a:r>
              <a:rPr lang="en-US" dirty="0" smtClean="0"/>
              <a:t>Ensuring Robust Predictions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318" y="1525822"/>
            <a:ext cx="11243872" cy="5114821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is constantly changing (e.g., new features, signal</a:t>
            </a:r>
            <a:r>
              <a:rPr lang="is-IS" sz="3200" dirty="0" smtClean="0"/>
              <a:t>…)</a:t>
            </a:r>
            <a:endParaRPr lang="en-US" sz="3200" dirty="0" smtClean="0"/>
          </a:p>
          <a:p>
            <a:pPr lvl="1"/>
            <a:r>
              <a:rPr lang="en-US" sz="2800" dirty="0" smtClean="0"/>
              <a:t>detect</a:t>
            </a:r>
            <a:r>
              <a:rPr lang="en-US" sz="2800" b="1" dirty="0" smtClean="0"/>
              <a:t> stale models</a:t>
            </a:r>
            <a:endParaRPr lang="en-US" sz="2800" dirty="0" smtClean="0"/>
          </a:p>
          <a:p>
            <a:pPr lvl="1"/>
            <a:r>
              <a:rPr lang="en-US" sz="2800" dirty="0" smtClean="0"/>
              <a:t>correct for </a:t>
            </a:r>
            <a:r>
              <a:rPr lang="en-US" sz="2800" b="1" dirty="0" smtClean="0"/>
              <a:t>real-time covariate shift</a:t>
            </a:r>
            <a:endParaRPr lang="en-US" sz="2800" dirty="0" smtClean="0"/>
          </a:p>
          <a:p>
            <a:r>
              <a:rPr lang="en-US" sz="3200" dirty="0" smtClean="0"/>
              <a:t>Often predicting “unsure” is better than bad predictions:</a:t>
            </a:r>
          </a:p>
          <a:p>
            <a:pPr lvl="1"/>
            <a:r>
              <a:rPr lang="en-US" sz="2800" dirty="0" smtClean="0"/>
              <a:t>use </a:t>
            </a:r>
            <a:r>
              <a:rPr lang="en-US" sz="2800" b="1" dirty="0" smtClean="0"/>
              <a:t>bootstrap </a:t>
            </a:r>
            <a:r>
              <a:rPr lang="en-US" sz="2800" dirty="0" smtClean="0"/>
              <a:t>in</a:t>
            </a:r>
            <a:r>
              <a:rPr lang="en-US" sz="2800" b="1" dirty="0" smtClean="0"/>
              <a:t> </a:t>
            </a:r>
            <a:r>
              <a:rPr lang="en-US" sz="2800" b="1" dirty="0"/>
              <a:t>real-time </a:t>
            </a:r>
            <a:r>
              <a:rPr lang="en-US" sz="2800" dirty="0" smtClean="0"/>
              <a:t>to quantify uncertainty</a:t>
            </a:r>
          </a:p>
          <a:p>
            <a:pPr lvl="1"/>
            <a:r>
              <a:rPr lang="en-US" sz="2800" dirty="0"/>
              <a:t>d</a:t>
            </a:r>
            <a:r>
              <a:rPr lang="en-US" sz="2800" dirty="0" smtClean="0"/>
              <a:t>iscriminatively train models that</a:t>
            </a:r>
            <a:r>
              <a:rPr lang="en-US" sz="2800" b="1" dirty="0" smtClean="0"/>
              <a:t> decline to predict</a:t>
            </a:r>
            <a:endParaRPr lang="is-IS" sz="2800" b="1" dirty="0"/>
          </a:p>
          <a:p>
            <a:r>
              <a:rPr lang="is-IS" sz="3200" dirty="0" smtClean="0"/>
              <a:t>How do we know when models are performing poorly?</a:t>
            </a:r>
          </a:p>
          <a:p>
            <a:pPr lvl="1"/>
            <a:r>
              <a:rPr lang="is-IS" sz="2800" dirty="0"/>
              <a:t>i</a:t>
            </a:r>
            <a:r>
              <a:rPr lang="is-IS" sz="2800" dirty="0" smtClean="0"/>
              <a:t>dentify </a:t>
            </a:r>
            <a:r>
              <a:rPr lang="is-IS" sz="2800" b="1" dirty="0" smtClean="0"/>
              <a:t>failing models </a:t>
            </a:r>
            <a:r>
              <a:rPr lang="is-IS" sz="2800" dirty="0" smtClean="0"/>
              <a:t>without explicit feedback</a:t>
            </a:r>
          </a:p>
          <a:p>
            <a:pPr lvl="1"/>
            <a:r>
              <a:rPr lang="en-US" sz="2800" dirty="0"/>
              <a:t>h</a:t>
            </a:r>
            <a:r>
              <a:rPr lang="en-US" sz="2800" dirty="0" smtClean="0"/>
              <a:t>elp </a:t>
            </a:r>
            <a:r>
              <a:rPr lang="en-US" sz="2800" b="1" dirty="0" smtClean="0"/>
              <a:t>diagnose models </a:t>
            </a:r>
            <a:r>
              <a:rPr lang="en-US" sz="2800" dirty="0" smtClean="0"/>
              <a:t>that have failed?</a:t>
            </a:r>
          </a:p>
        </p:txBody>
      </p:sp>
    </p:spTree>
    <p:extLst>
      <p:ext uri="{BB962C8B-B14F-4D97-AF65-F5344CB8AC3E}">
        <p14:creationId xmlns:p14="http://schemas.microsoft.com/office/powerpoint/2010/main" val="2043489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6802" y="2899904"/>
            <a:ext cx="1638734" cy="16750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31086" y="3350737"/>
            <a:ext cx="2238019" cy="122421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31086" y="1675697"/>
            <a:ext cx="2238019" cy="162102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802" y="4642648"/>
            <a:ext cx="1989195" cy="129803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6448" y="4642648"/>
            <a:ext cx="1902657" cy="129803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6802" y="1675698"/>
            <a:ext cx="1638734" cy="11565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4637" y="238279"/>
            <a:ext cx="8267363" cy="1325563"/>
          </a:xfrm>
        </p:spPr>
        <p:txBody>
          <a:bodyPr/>
          <a:lstStyle/>
          <a:p>
            <a:pPr algn="ctr"/>
            <a:r>
              <a:rPr lang="en-US" dirty="0" smtClean="0"/>
              <a:t>is moving beyond the cloud</a:t>
            </a:r>
            <a:endParaRPr lang="en-US" dirty="0"/>
          </a:p>
        </p:txBody>
      </p:sp>
      <p:sp>
        <p:nvSpPr>
          <p:cNvPr id="19" name="Content Placeholder 6"/>
          <p:cNvSpPr>
            <a:spLocks noGrp="1"/>
          </p:cNvSpPr>
          <p:nvPr>
            <p:ph idx="1"/>
          </p:nvPr>
        </p:nvSpPr>
        <p:spPr>
          <a:xfrm>
            <a:off x="5049035" y="1604027"/>
            <a:ext cx="6458119" cy="5005964"/>
          </a:xfrm>
        </p:spPr>
        <p:txBody>
          <a:bodyPr>
            <a:normAutofit/>
          </a:bodyPr>
          <a:lstStyle/>
          <a:p>
            <a:pPr marL="14287" indent="0">
              <a:buNone/>
            </a:pPr>
            <a:r>
              <a:rPr lang="en-US" sz="3200" b="1" dirty="0" smtClean="0"/>
              <a:t>Opportunities</a:t>
            </a:r>
          </a:p>
          <a:p>
            <a:r>
              <a:rPr lang="en-US" dirty="0" smtClean="0"/>
              <a:t>Reduce latency and improve privacy</a:t>
            </a:r>
          </a:p>
          <a:p>
            <a:r>
              <a:rPr lang="en-US" dirty="0" smtClean="0"/>
              <a:t>Address network partitions</a:t>
            </a:r>
            <a:endParaRPr lang="en-US" sz="3200" b="1" dirty="0" smtClean="0"/>
          </a:p>
          <a:p>
            <a:pPr marL="14287" indent="0">
              <a:buNone/>
            </a:pPr>
            <a:r>
              <a:rPr lang="en-US" sz="3200" b="1" dirty="0" smtClean="0"/>
              <a:t>Research Challenges</a:t>
            </a:r>
          </a:p>
          <a:p>
            <a:r>
              <a:rPr lang="en-US" dirty="0" smtClean="0"/>
              <a:t>Minimize </a:t>
            </a:r>
            <a:r>
              <a:rPr lang="en-US" b="1" dirty="0" smtClean="0">
                <a:solidFill>
                  <a:schemeClr val="accent5"/>
                </a:solidFill>
              </a:rPr>
              <a:t>power consumption</a:t>
            </a:r>
          </a:p>
          <a:p>
            <a:r>
              <a:rPr lang="en-US" b="1" dirty="0" smtClean="0">
                <a:solidFill>
                  <a:schemeClr val="accent5"/>
                </a:solidFill>
              </a:rPr>
              <a:t>Limited hardware </a:t>
            </a:r>
            <a:r>
              <a:rPr lang="en-US" dirty="0" smtClean="0"/>
              <a:t> &amp; long life-cycles</a:t>
            </a:r>
          </a:p>
          <a:p>
            <a:r>
              <a:rPr lang="en-US" b="1" dirty="0" smtClean="0">
                <a:solidFill>
                  <a:schemeClr val="accent5"/>
                </a:solidFill>
              </a:rPr>
              <a:t>Protect models</a:t>
            </a:r>
            <a:r>
              <a:rPr lang="en-US" dirty="0" smtClean="0"/>
              <a:t> from attack</a:t>
            </a:r>
          </a:p>
          <a:p>
            <a:r>
              <a:rPr lang="en-US" dirty="0" smtClean="0"/>
              <a:t>Develop new </a:t>
            </a:r>
            <a:r>
              <a:rPr lang="en-US" b="1" dirty="0">
                <a:solidFill>
                  <a:schemeClr val="accent2"/>
                </a:solidFill>
              </a:rPr>
              <a:t>h</a:t>
            </a:r>
            <a:r>
              <a:rPr lang="en-US" b="1" dirty="0" smtClean="0">
                <a:solidFill>
                  <a:schemeClr val="accent2"/>
                </a:solidFill>
              </a:rPr>
              <a:t>ybrid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models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to leverage cloud and devices</a:t>
            </a:r>
            <a:endParaRPr lang="en-US" dirty="0"/>
          </a:p>
          <a:p>
            <a:pPr marL="14287" indent="0">
              <a:buNone/>
            </a:pPr>
            <a:endParaRPr lang="en-US" b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192411" y="126424"/>
            <a:ext cx="43262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7200" b="1" dirty="0" smtClean="0">
                <a:solidFill>
                  <a:prstClr val="black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Inference</a:t>
            </a:r>
            <a:endParaRPr lang="en-US" sz="7200" b="1" dirty="0">
              <a:solidFill>
                <a:prstClr val="black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923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theme/theme1.xml><?xml version="1.0" encoding="utf-8"?>
<a:theme xmlns:a="http://schemas.openxmlformats.org/drawingml/2006/main" name="1_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18787</TotalTime>
  <Words>868</Words>
  <Application>Microsoft Macintosh PowerPoint</Application>
  <PresentationFormat>Widescreen</PresentationFormat>
  <Paragraphs>184</Paragraphs>
  <Slides>17</Slides>
  <Notes>5</Notes>
  <HiddenSlides>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Helvetica Neue</vt:lpstr>
      <vt:lpstr>Helvetica Neue Light</vt:lpstr>
      <vt:lpstr>Tahoma</vt:lpstr>
      <vt:lpstr>Wingdings</vt:lpstr>
      <vt:lpstr>1_Office Theme</vt:lpstr>
      <vt:lpstr>R  SE to the challenges of       ntelligent systems</vt:lpstr>
      <vt:lpstr>PowerPoint Presentation</vt:lpstr>
      <vt:lpstr>PowerPoint Presentation</vt:lpstr>
      <vt:lpstr>PowerPoint Presentation</vt:lpstr>
      <vt:lpstr>Improving the Perf. of  </vt:lpstr>
      <vt:lpstr>High Perf. Prediction Serving</vt:lpstr>
      <vt:lpstr>Robust</vt:lpstr>
      <vt:lpstr>Ensuring Robust Predictions</vt:lpstr>
      <vt:lpstr>is moving beyond the cloud</vt:lpstr>
      <vt:lpstr>Security: Protecting Models</vt:lpstr>
      <vt:lpstr>Machine Learning and Security</vt:lpstr>
      <vt:lpstr>PowerPoint Presentation</vt:lpstr>
      <vt:lpstr>PowerPoint Presentation</vt:lpstr>
      <vt:lpstr>Why is                                       challenging?</vt:lpstr>
      <vt:lpstr>Dealing with Feedback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Low-Latency Online Prediction Serving System</dc:title>
  <dc:creator>Joseph Gonzalez</dc:creator>
  <cp:lastModifiedBy>Joseph Gonzalez</cp:lastModifiedBy>
  <cp:revision>341</cp:revision>
  <dcterms:created xsi:type="dcterms:W3CDTF">2016-06-11T00:34:45Z</dcterms:created>
  <dcterms:modified xsi:type="dcterms:W3CDTF">2016-08-30T00:00:46Z</dcterms:modified>
</cp:coreProperties>
</file>