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352" r:id="rId8"/>
    <p:sldId id="363" r:id="rId9"/>
    <p:sldId id="364" r:id="rId10"/>
    <p:sldId id="353" r:id="rId11"/>
    <p:sldId id="365" r:id="rId12"/>
    <p:sldId id="366" r:id="rId13"/>
    <p:sldId id="367" r:id="rId14"/>
    <p:sldId id="368" r:id="rId15"/>
    <p:sldId id="369" r:id="rId16"/>
    <p:sldId id="307" r:id="rId17"/>
    <p:sldId id="262" r:id="rId18"/>
    <p:sldId id="357" r:id="rId19"/>
    <p:sldId id="371" r:id="rId20"/>
    <p:sldId id="373" r:id="rId21"/>
    <p:sldId id="372" r:id="rId22"/>
    <p:sldId id="374" r:id="rId23"/>
    <p:sldId id="375" r:id="rId24"/>
    <p:sldId id="376" r:id="rId25"/>
    <p:sldId id="377" r:id="rId26"/>
    <p:sldId id="378" r:id="rId27"/>
    <p:sldId id="380" r:id="rId28"/>
    <p:sldId id="279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01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18899-93FB-46D6-9B29-6E828ABFA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-1054100" y="-1054100"/>
            <a:ext cx="2108200" cy="2108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6469491" y="5803900"/>
            <a:ext cx="2108200" cy="2108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010170" y="1215204"/>
            <a:ext cx="4427592" cy="4427592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18626" y="2893888"/>
            <a:ext cx="5586559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堆栈实验汇报</a:t>
            </a:r>
            <a:endParaRPr lang="zh-CN" altLang="en-US" sz="4000" b="1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274943" y="3719317"/>
            <a:ext cx="457566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18626" y="3876255"/>
            <a:ext cx="596826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pc="300" dirty="0">
                <a:solidFill>
                  <a:schemeClr val="accent2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汇报人：黄炎森</a:t>
            </a:r>
            <a:endParaRPr lang="en-US" altLang="zh-CN" spc="300" dirty="0">
              <a:solidFill>
                <a:schemeClr val="accent2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4859" y="2705725"/>
            <a:ext cx="3018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spc="300" dirty="0">
                <a:solidFill>
                  <a:srgbClr val="1015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2019</a:t>
            </a:r>
            <a:endParaRPr lang="zh-CN" altLang="en-US" sz="8800" b="1" spc="300" dirty="0">
              <a:solidFill>
                <a:srgbClr val="10151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Gothic Std B" panose="020B0800000000000000" pitchFamily="34" charset="-128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005864" y="515566"/>
            <a:ext cx="2844747" cy="9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0544783" y="5881993"/>
            <a:ext cx="2091231" cy="12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22350" y="1547495"/>
            <a:ext cx="79876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ElemType Pop( Stack &amp;S 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StackNode* temp1=S.top;</a:t>
            </a:r>
            <a:endParaRPr lang="zh-CN" altLang="en-US"/>
          </a:p>
          <a:p>
            <a:r>
              <a:rPr lang="zh-CN" altLang="en-US"/>
              <a:t>    StackNode* temp2=S.top;</a:t>
            </a:r>
            <a:endParaRPr lang="zh-CN" altLang="en-US"/>
          </a:p>
          <a:p>
            <a:r>
              <a:rPr lang="zh-CN" altLang="en-US"/>
              <a:t>    S.top=S.top-&gt;next;</a:t>
            </a:r>
            <a:endParaRPr lang="zh-CN" altLang="en-US"/>
          </a:p>
          <a:p>
            <a:r>
              <a:rPr lang="zh-CN" altLang="en-US"/>
              <a:t>    S.Size--;</a:t>
            </a:r>
            <a:endParaRPr lang="zh-CN" altLang="en-US"/>
          </a:p>
          <a:p>
            <a:r>
              <a:rPr lang="zh-CN" altLang="en-US"/>
              <a:t>    delete temp1;</a:t>
            </a:r>
            <a:endParaRPr lang="zh-CN" altLang="en-US"/>
          </a:p>
          <a:p>
            <a:r>
              <a:rPr lang="zh-CN" altLang="en-US"/>
              <a:t>    return temp2-&gt;dataltem;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22350" y="1547495"/>
            <a:ext cx="79876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showStructure( Stack S 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StackNode* temp;</a:t>
            </a:r>
            <a:endParaRPr lang="zh-CN" altLang="en-US"/>
          </a:p>
          <a:p>
            <a:r>
              <a:rPr lang="zh-CN" altLang="en-US"/>
              <a:t>    while(S.Size!=0)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temp=S.top;</a:t>
            </a:r>
            <a:endParaRPr lang="zh-CN" altLang="en-US"/>
          </a:p>
          <a:p>
            <a:r>
              <a:rPr lang="zh-CN" altLang="en-US"/>
              <a:t>        S.top=S.top-&gt;next;</a:t>
            </a:r>
            <a:endParaRPr lang="zh-CN" altLang="en-US"/>
          </a:p>
          <a:p>
            <a:r>
              <a:rPr lang="zh-CN" altLang="en-US"/>
              <a:t>        cout&lt;&lt;temp-&gt;dataltem&lt;&lt;endl;</a:t>
            </a:r>
            <a:endParaRPr lang="zh-CN" altLang="en-US"/>
          </a:p>
          <a:p>
            <a:r>
              <a:rPr lang="zh-CN" altLang="en-US"/>
              <a:t>        delete temp;</a:t>
            </a:r>
            <a:endParaRPr lang="zh-CN" altLang="en-US"/>
          </a:p>
          <a:p>
            <a:r>
              <a:rPr lang="zh-CN" altLang="en-US"/>
              <a:t>        S.Size--;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5770" y="1481455"/>
            <a:ext cx="6221095" cy="527177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627893"/>
            <a:ext cx="13563600" cy="5602605"/>
            <a:chOff x="-876300" y="-990473"/>
            <a:chExt cx="13563600" cy="5602605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062794" y="-4929566"/>
              <a:ext cx="5602605" cy="13480791"/>
              <a:chOff x="-735157" y="-5770191"/>
              <a:chExt cx="7918797" cy="19053933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-735157" y="-5770191"/>
                <a:ext cx="7918797" cy="843307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861175" y="487807"/>
              <a:ext cx="5826125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1/2/3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实验中练习</a:t>
            </a:r>
            <a:r>
              <a:rPr lang="en-US" alt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1,2,3</a:t>
            </a:r>
            <a:endParaRPr lang="zh-CN" altLang="en-US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3985" y="93345"/>
            <a:ext cx="28949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实验</a:t>
            </a:r>
            <a:r>
              <a: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：</a:t>
            </a:r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具体代码</a:t>
            </a:r>
            <a:endParaRPr lang="zh-CN" altLang="en-US" sz="2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140" y="686435"/>
            <a:ext cx="1044638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int main()</a:t>
            </a:r>
          </a:p>
          <a:p>
            <a:r>
              <a:t>{</a:t>
            </a:r>
          </a:p>
          <a:p>
            <a:r>
              <a:t>    char str[100];</a:t>
            </a:r>
          </a:p>
          <a:p>
            <a:r>
              <a:t>    cout&lt;&lt;"请输入一串后缀式:";//后缀式为单数字</a:t>
            </a:r>
          </a:p>
          <a:p>
            <a:r>
              <a:t>    cin&gt;&gt;str;</a:t>
            </a:r>
          </a:p>
          <a:p>
            <a:r>
              <a:t>    stack&lt;double&gt;s;//栈内存double型数字</a:t>
            </a:r>
          </a:p>
          <a:p>
            <a:r>
              <a:t>    int len=strlen(str);</a:t>
            </a:r>
          </a:p>
          <a:p/>
          <a:p>
            <a:r>
              <a:t>    double temp1,temp2,ans;</a:t>
            </a:r>
          </a:p>
          <a:p>
            <a:r>
              <a:t>    for(int i=0;i&lt;len;++i){</a:t>
            </a:r>
          </a:p>
          <a:p>
            <a:r>
              <a:t>        if(str[i]&gt;='0'&amp;&amp;str[i]&lt;='9')</a:t>
            </a:r>
          </a:p>
          <a:p>
            <a:r>
              <a:t>            s.push(str[i]-'0');</a:t>
            </a:r>
          </a:p>
          <a:p>
            <a:r>
              <a:t>        else if(str[i]=='+'){</a:t>
            </a:r>
          </a:p>
          <a:p>
            <a:r>
              <a:t>            temp1=s.top();</a:t>
            </a:r>
          </a:p>
          <a:p>
            <a:r>
              <a:t>            s.pop();</a:t>
            </a:r>
          </a:p>
          <a:p>
            <a:r>
              <a:t>            temp2=s.top();</a:t>
            </a:r>
          </a:p>
          <a:p>
            <a:r>
              <a:t>            s.pop();</a:t>
            </a:r>
          </a:p>
          <a:p>
            <a:r>
              <a:t>            ans=temp1+temp2;</a:t>
            </a:r>
          </a:p>
          <a:p>
            <a:r>
              <a:t>            s.push(ans);</a:t>
            </a:r>
          </a:p>
          <a:p>
            <a:r>
              <a:t>        }</a:t>
            </a:r>
          </a:p>
          <a:p>
            <a:r>
              <a:t>     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34000" y="-8890"/>
            <a:ext cx="611124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 else if(str[i]=='-'){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temp1=s.top();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s.pop();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temp2=s.top();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s.pop();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ans=temp2-temp1;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s.push(ans);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}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else if(str[i]=='*'){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temp1=s.top();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s.pop();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temp2=s.top();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s.pop();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ans=temp1*temp2;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s.push(ans);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}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else if(str[i]=='/'){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temp1=s.top();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s.pop();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temp2=s.top();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s.pop();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ans=temp2/temp1;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s.push(ans);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}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}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13445" y="2105025"/>
            <a:ext cx="4090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    cout&lt;&lt;"the answer is:"&lt;&lt;s.top();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return 0;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1675130"/>
            <a:ext cx="6744970" cy="14820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60" y="4210685"/>
            <a:ext cx="6941820" cy="181102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610" y="119380"/>
            <a:ext cx="29063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实验</a:t>
            </a:r>
            <a:r>
              <a: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：具体代码</a:t>
            </a:r>
            <a:endParaRPr lang="zh-CN" altLang="en-US" sz="2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" y="641350"/>
            <a:ext cx="823214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InitStack( Stack &amp;S, int maxNumber )//传入maxnumber为MaxStackSize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S.dataItems=new ElemType [maxNumber];//动态分配一个数组</a:t>
            </a:r>
            <a:endParaRPr lang="zh-CN" altLang="en-US"/>
          </a:p>
          <a:p>
            <a:r>
              <a:rPr lang="zh-CN" altLang="en-US"/>
              <a:t>    S.maxsize=maxNumber;</a:t>
            </a:r>
            <a:endParaRPr lang="zh-CN" altLang="en-US"/>
          </a:p>
          <a:p>
            <a:r>
              <a:rPr lang="zh-CN" altLang="en-US"/>
              <a:t>    S.top=maxNumber;//从maxNumber开始(栈顶指针),还没有任何元素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void DestroyStack( Stack S 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delete S.dataItems;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void Push( Stack &amp;S, ElemType newDataItem )//先移动栈顶指针，后放入数据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if(isFull(S))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cout&lt;&lt;"栈已满,不能进行入栈操作！\n";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(S.top)--;</a:t>
            </a:r>
            <a:endParaRPr lang="zh-CN" altLang="en-US"/>
          </a:p>
          <a:p>
            <a:r>
              <a:rPr lang="zh-CN" altLang="en-US"/>
              <a:t>    (S.dataItems)[S.top]=newDataItem;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610" y="119380"/>
            <a:ext cx="29063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实验</a:t>
            </a:r>
            <a:r>
              <a: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：具体代码</a:t>
            </a:r>
            <a:endParaRPr lang="zh-CN" altLang="en-US" sz="2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0" y="3110230"/>
            <a:ext cx="82321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ElemType Pop( Stack &amp;S 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ElemType temp=(S.dataItems)[S.top];</a:t>
            </a:r>
            <a:endParaRPr lang="zh-CN" altLang="en-US"/>
          </a:p>
          <a:p>
            <a:r>
              <a:rPr lang="zh-CN" altLang="en-US"/>
              <a:t>    (S.top)++;</a:t>
            </a:r>
            <a:endParaRPr lang="zh-CN" altLang="en-US"/>
          </a:p>
          <a:p>
            <a:r>
              <a:rPr lang="zh-CN" altLang="en-US"/>
              <a:t>    return temp;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void clearStack( Stack &amp;S )//清空数据项，直接令指针指向一开始就可以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S.top=S.maxsize;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42305" y="421005"/>
            <a:ext cx="58743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showStructure( Stack S 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if(isEmpty(S))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cout&lt;&lt;"Empty stack!\n";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while(S.top!=S.maxsize)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cout&lt;&lt;(S.dataItems)[S.top]&lt;&lt;endl;</a:t>
            </a:r>
            <a:endParaRPr lang="zh-CN" altLang="en-US"/>
          </a:p>
          <a:p>
            <a:r>
              <a:rPr lang="zh-CN" altLang="en-US"/>
              <a:t>        (S.top)++;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115" y="1363345"/>
            <a:ext cx="6958330" cy="5407025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610" y="119380"/>
            <a:ext cx="29063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实验</a:t>
            </a:r>
            <a:r>
              <a: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：具体代码</a:t>
            </a:r>
            <a:endParaRPr lang="zh-CN" altLang="en-US" sz="2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1475" y="471805"/>
            <a:ext cx="823214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bool delimitersOk(string str)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stack&lt;char&gt;s;</a:t>
            </a:r>
            <a:endParaRPr lang="zh-CN" altLang="en-US"/>
          </a:p>
          <a:p>
            <a:r>
              <a:rPr lang="zh-CN" altLang="en-US"/>
              <a:t>    int len=str.length();</a:t>
            </a:r>
            <a:endParaRPr lang="zh-CN" altLang="en-US"/>
          </a:p>
          <a:p>
            <a:r>
              <a:rPr lang="zh-CN" altLang="en-US"/>
              <a:t>    for(int i=0;i&lt;len;++i){</a:t>
            </a:r>
            <a:endParaRPr lang="zh-CN" altLang="en-US"/>
          </a:p>
          <a:p>
            <a:r>
              <a:rPr lang="zh-CN" altLang="en-US"/>
              <a:t>        switch(str[i])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case '(':</a:t>
            </a:r>
            <a:endParaRPr lang="zh-CN" altLang="en-US"/>
          </a:p>
          <a:p>
            <a:r>
              <a:rPr lang="zh-CN" altLang="en-US"/>
              <a:t>            case '[':s.push(str[i]);</a:t>
            </a:r>
            <a:endParaRPr lang="zh-CN" altLang="en-US"/>
          </a:p>
          <a:p>
            <a:r>
              <a:rPr lang="zh-CN" altLang="en-US"/>
              <a:t>                     break;</a:t>
            </a:r>
            <a:endParaRPr lang="zh-CN" altLang="en-US"/>
          </a:p>
          <a:p>
            <a:r>
              <a:rPr lang="zh-CN" altLang="en-US"/>
              <a:t>            case ')':if(!s.empty()&amp;&amp;s.top()=='(')</a:t>
            </a:r>
            <a:endParaRPr lang="zh-CN" altLang="en-US"/>
          </a:p>
          <a:p>
            <a:r>
              <a:rPr lang="zh-CN" altLang="en-US"/>
              <a:t>                        s.pop();</a:t>
            </a:r>
            <a:endParaRPr lang="zh-CN" altLang="en-US"/>
          </a:p>
          <a:p>
            <a:r>
              <a:rPr lang="zh-CN" altLang="en-US"/>
              <a:t>                     else return false;</a:t>
            </a:r>
            <a:endParaRPr lang="zh-CN" altLang="en-US"/>
          </a:p>
          <a:p>
            <a:r>
              <a:rPr lang="zh-CN" altLang="en-US"/>
              <a:t>                     break;</a:t>
            </a:r>
            <a:endParaRPr lang="zh-CN" altLang="en-US"/>
          </a:p>
          <a:p>
            <a:r>
              <a:rPr lang="zh-CN" altLang="en-US"/>
              <a:t>            case ']':if(!s.empty()&amp;&amp;s.top()=='[')</a:t>
            </a:r>
            <a:endParaRPr lang="zh-CN" altLang="en-US"/>
          </a:p>
          <a:p>
            <a:r>
              <a:rPr lang="zh-CN" altLang="en-US"/>
              <a:t>                        s.pop();</a:t>
            </a:r>
            <a:endParaRPr lang="zh-CN" altLang="en-US"/>
          </a:p>
          <a:p>
            <a:r>
              <a:rPr lang="zh-CN" altLang="en-US"/>
              <a:t>                     else return false;</a:t>
            </a:r>
            <a:endParaRPr lang="zh-CN" altLang="en-US"/>
          </a:p>
          <a:p>
            <a:r>
              <a:rPr lang="zh-CN" altLang="en-US"/>
              <a:t>                     break;</a:t>
            </a:r>
            <a:endParaRPr lang="zh-CN" altLang="en-US"/>
          </a:p>
          <a:p>
            <a:r>
              <a:rPr lang="zh-CN" altLang="en-US"/>
              <a:t>            default:break;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61330" y="1076960"/>
            <a:ext cx="4432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   if(s.empty())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true;</a:t>
            </a:r>
            <a:endParaRPr lang="zh-CN" altLang="en-US"/>
          </a:p>
          <a:p>
            <a:r>
              <a:rPr lang="zh-CN" altLang="en-US">
                <a:sym typeface="+mn-ea"/>
              </a:rPr>
              <a:t>    else return false;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876300" y="278630"/>
            <a:ext cx="13944600" cy="2512828"/>
            <a:chOff x="-876300" y="554220"/>
            <a:chExt cx="13944600" cy="2512828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839586" y="-5161666"/>
              <a:ext cx="2512828" cy="13944600"/>
              <a:chOff x="1448133" y="-6425744"/>
              <a:chExt cx="3551665" cy="19709486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985393" y="-642574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1448133" y="1653168"/>
                <a:ext cx="3551665" cy="3551665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149022" y="1259176"/>
              <a:ext cx="2202564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Naskh Medium" panose="01010101010101010101" pitchFamily="50" charset="-78"/>
                  <a:cs typeface="Adobe Naskh Medium" panose="01010101010101010101" pitchFamily="50" charset="-78"/>
                </a:rPr>
                <a:t>目录</a:t>
              </a:r>
              <a:endParaRPr lang="zh-CN" altLang="en-US" sz="66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Naskh Medium" panose="01010101010101010101" pitchFamily="50" charset="-78"/>
                <a:cs typeface="Adobe Naskh Medium" panose="01010101010101010101" pitchFamily="50" charset="-78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97050" y="3429000"/>
            <a:ext cx="936625" cy="1109980"/>
            <a:chOff x="1797050" y="3429000"/>
            <a:chExt cx="936625" cy="110998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10" name="菱形 9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909445" y="3585845"/>
              <a:ext cx="70040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011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97050" y="5257800"/>
            <a:ext cx="936625" cy="812800"/>
            <a:chOff x="1797050" y="3429000"/>
            <a:chExt cx="936625" cy="812800"/>
          </a:xfrm>
        </p:grpSpPr>
        <p:grpSp>
          <p:nvGrpSpPr>
            <p:cNvPr id="17" name="组合 16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19" name="菱形 18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921510" y="3573780"/>
              <a:ext cx="6877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52413" y="3428999"/>
            <a:ext cx="936625" cy="812800"/>
            <a:chOff x="1797050" y="3429000"/>
            <a:chExt cx="936625" cy="812800"/>
          </a:xfrm>
        </p:grpSpPr>
        <p:grpSp>
          <p:nvGrpSpPr>
            <p:cNvPr id="22" name="组合 21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24" name="菱形 23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917093" y="3586027"/>
              <a:ext cx="688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52413" y="5257800"/>
            <a:ext cx="936625" cy="812800"/>
            <a:chOff x="1797050" y="3429000"/>
            <a:chExt cx="936625" cy="8128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29" name="菱形 28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菱形 29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932305" y="3578225"/>
              <a:ext cx="6731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733675" y="3524885"/>
            <a:ext cx="33528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实验前练习（</a:t>
            </a:r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数组及链表）</a:t>
            </a:r>
            <a:endParaRPr lang="zh-CN" altLang="en-US" sz="32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57500" y="5340985"/>
            <a:ext cx="2981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实验中练习</a:t>
            </a:r>
            <a:r>
              <a:rPr lang="en-US" altLang="zh-CN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1,2,3</a:t>
            </a:r>
            <a:endParaRPr lang="en-US" altLang="zh-CN" sz="32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12864" y="5345478"/>
            <a:ext cx="251282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13115" y="3429000"/>
            <a:ext cx="3973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中缀式计算</a:t>
            </a:r>
            <a:endParaRPr lang="zh-CN" altLang="en-US" sz="32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086271" y="3586026"/>
            <a:ext cx="19455" cy="24013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8745411" y="1534409"/>
            <a:ext cx="1177290" cy="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2268856" y="1529129"/>
            <a:ext cx="1177290" cy="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1278890"/>
            <a:ext cx="6367780" cy="1025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20" y="3665220"/>
            <a:ext cx="7016750" cy="129032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5400000">
            <a:off x="3062605" y="-3310890"/>
            <a:ext cx="5602605" cy="13481050"/>
            <a:chOff x="-735157" y="-5770191"/>
            <a:chExt cx="7918797" cy="19053933"/>
          </a:xfrm>
        </p:grpSpPr>
        <p:sp>
          <p:nvSpPr>
            <p:cNvPr id="6" name="菱形 5"/>
            <p:cNvSpPr/>
            <p:nvPr/>
          </p:nvSpPr>
          <p:spPr>
            <a:xfrm>
              <a:off x="1985393" y="10806594"/>
              <a:ext cx="2477148" cy="2477148"/>
            </a:xfrm>
            <a:prstGeom prst="diamond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-735157" y="-5770191"/>
              <a:ext cx="7918797" cy="8433076"/>
            </a:xfrm>
            <a:prstGeom prst="diamond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中缀式计算</a:t>
            </a:r>
            <a:endParaRPr lang="zh-CN" altLang="en-US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610" y="119380"/>
            <a:ext cx="29063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中缀式具体代码</a:t>
            </a:r>
            <a:endParaRPr lang="zh-CN" altLang="en-US" sz="2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3725" y="944245"/>
            <a:ext cx="77584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bool </a:t>
            </a:r>
            <a:r>
              <a:rPr lang="zh-CN" altLang="en-US" b="1"/>
              <a:t>prior</a:t>
            </a:r>
            <a:r>
              <a:rPr lang="zh-CN" altLang="en-US"/>
              <a:t>(</a:t>
            </a:r>
            <a:r>
              <a:rPr lang="zh-CN" altLang="en-US"/>
              <a:t>char c1,char c2)//判断运算符优先级,c1比c2优先就返回真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map&lt;char,int&gt;m;</a:t>
            </a:r>
            <a:endParaRPr lang="zh-CN" altLang="en-US"/>
          </a:p>
          <a:p>
            <a:r>
              <a:rPr lang="zh-CN" altLang="en-US"/>
              <a:t>    m['#']=-1;</a:t>
            </a:r>
            <a:endParaRPr lang="zh-CN" altLang="en-US"/>
          </a:p>
          <a:p>
            <a:r>
              <a:rPr lang="zh-CN" altLang="en-US"/>
              <a:t>    m['(']=0;</a:t>
            </a:r>
            <a:endParaRPr lang="zh-CN" altLang="en-US"/>
          </a:p>
          <a:p>
            <a:r>
              <a:rPr lang="zh-CN" altLang="en-US"/>
              <a:t>    m['-']=1;</a:t>
            </a:r>
            <a:endParaRPr lang="zh-CN" altLang="en-US"/>
          </a:p>
          <a:p>
            <a:r>
              <a:rPr lang="zh-CN" altLang="en-US"/>
              <a:t>    m['+']=1;</a:t>
            </a:r>
            <a:endParaRPr lang="zh-CN" altLang="en-US"/>
          </a:p>
          <a:p>
            <a:r>
              <a:rPr lang="zh-CN" altLang="en-US"/>
              <a:t>    m['*']=2;</a:t>
            </a:r>
            <a:endParaRPr lang="zh-CN" altLang="en-US"/>
          </a:p>
          <a:p>
            <a:r>
              <a:rPr lang="zh-CN" altLang="en-US"/>
              <a:t>    m['/']=2;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if(m[c1]&gt;m[c2])</a:t>
            </a:r>
            <a:endParaRPr lang="zh-CN" altLang="en-US"/>
          </a:p>
          <a:p>
            <a:r>
              <a:rPr lang="zh-CN" altLang="en-US"/>
              <a:t>        return true;</a:t>
            </a:r>
            <a:endParaRPr lang="zh-CN" altLang="en-US"/>
          </a:p>
          <a:p>
            <a:r>
              <a:rPr lang="zh-CN" altLang="en-US"/>
              <a:t>    else return false;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610" y="119380"/>
            <a:ext cx="29063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中缀式具体代码</a:t>
            </a:r>
            <a:endParaRPr lang="zh-CN" altLang="en-US" sz="2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3725" y="944245"/>
            <a:ext cx="775843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opera</a:t>
            </a:r>
            <a:r>
              <a:rPr lang="zh-CN" altLang="en-US"/>
              <a:t>(char o, stack&lt;double&gt; &amp;ans)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double temp1,temp2,temp3;</a:t>
            </a:r>
            <a:endParaRPr lang="zh-CN" altLang="en-US"/>
          </a:p>
          <a:p>
            <a:r>
              <a:rPr lang="zh-CN" altLang="en-US"/>
              <a:t>    if(o=='+')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temp1=ans.top();</a:t>
            </a:r>
            <a:endParaRPr lang="zh-CN" altLang="en-US"/>
          </a:p>
          <a:p>
            <a:r>
              <a:rPr lang="zh-CN" altLang="en-US"/>
              <a:t>        ans.pop();</a:t>
            </a:r>
            <a:endParaRPr lang="zh-CN" altLang="en-US"/>
          </a:p>
          <a:p>
            <a:r>
              <a:rPr lang="zh-CN" altLang="en-US"/>
              <a:t>        temp2=ans.top();</a:t>
            </a:r>
            <a:endParaRPr lang="zh-CN" altLang="en-US"/>
          </a:p>
          <a:p>
            <a:r>
              <a:rPr lang="zh-CN" altLang="en-US"/>
              <a:t>        ans.pop();</a:t>
            </a:r>
            <a:endParaRPr lang="zh-CN" altLang="en-US"/>
          </a:p>
          <a:p>
            <a:r>
              <a:rPr lang="zh-CN" altLang="en-US"/>
              <a:t>        temp3=temp1+temp2;</a:t>
            </a:r>
            <a:endParaRPr lang="zh-CN" altLang="en-US"/>
          </a:p>
          <a:p>
            <a:r>
              <a:rPr lang="zh-CN" altLang="en-US"/>
              <a:t>        ans.push(temp3);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 if(o=='-')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temp1=ans.top();</a:t>
            </a:r>
            <a:endParaRPr lang="zh-CN" altLang="en-US"/>
          </a:p>
          <a:p>
            <a:r>
              <a:rPr lang="zh-CN" altLang="en-US"/>
              <a:t>        ans.pop();</a:t>
            </a:r>
            <a:endParaRPr lang="zh-CN" altLang="en-US"/>
          </a:p>
          <a:p>
            <a:r>
              <a:rPr lang="zh-CN" altLang="en-US"/>
              <a:t>        temp2=ans.top();</a:t>
            </a:r>
            <a:endParaRPr lang="zh-CN" altLang="en-US"/>
          </a:p>
          <a:p>
            <a:r>
              <a:rPr lang="zh-CN" altLang="en-US"/>
              <a:t>        ans.pop();</a:t>
            </a:r>
            <a:endParaRPr lang="zh-CN" altLang="en-US"/>
          </a:p>
          <a:p>
            <a:r>
              <a:rPr lang="zh-CN" altLang="en-US"/>
              <a:t>        temp3=temp2-temp1;</a:t>
            </a:r>
            <a:endParaRPr lang="zh-CN" altLang="en-US"/>
          </a:p>
          <a:p>
            <a:r>
              <a:rPr lang="zh-CN" altLang="en-US"/>
              <a:t>        ans.push(temp3);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8430" y="924560"/>
            <a:ext cx="66300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   else if(o=='*')</a:t>
            </a:r>
            <a:endParaRPr lang="zh-CN" altLang="en-US"/>
          </a:p>
          <a:p>
            <a:r>
              <a:rPr lang="zh-CN" altLang="en-US">
                <a:sym typeface="+mn-ea"/>
              </a:rPr>
              <a:t>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temp1=ans.top();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ans.pop();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temp2=ans.top();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ans.pop();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temp3=temp2*temp1;</a:t>
            </a:r>
            <a:endParaRPr lang="zh-CN" altLang="en-US"/>
          </a:p>
          <a:p>
            <a:r>
              <a:rPr lang="zh-CN" altLang="en-US">
                <a:sym typeface="+mn-ea"/>
              </a:rPr>
              <a:t>        ans.push(temp3);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    else if(o=='/')</a:t>
            </a:r>
            <a:endParaRPr lang="zh-CN" altLang="en-US"/>
          </a:p>
          <a:p>
            <a:r>
              <a:rPr lang="zh-CN" altLang="en-US">
                <a:sym typeface="+mn-ea"/>
              </a:rPr>
              <a:t>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temp1=ans.top();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ans.pop();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temp2=ans.top();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ans.pop();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temp3=temp2/temp1;</a:t>
            </a:r>
            <a:endParaRPr lang="zh-CN" altLang="en-US"/>
          </a:p>
          <a:p>
            <a:r>
              <a:rPr lang="zh-CN" altLang="en-US">
                <a:sym typeface="+mn-ea"/>
              </a:rPr>
              <a:t>        ans.push(temp3);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1754505"/>
            <a:ext cx="10608945" cy="3349625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266787"/>
            <a:ext cx="13944600" cy="4781552"/>
            <a:chOff x="-876300" y="20021"/>
            <a:chExt cx="13944600" cy="4781552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705224" y="-4561503"/>
              <a:ext cx="4781552" cy="13944600"/>
              <a:chOff x="693090" y="-6425744"/>
              <a:chExt cx="6758309" cy="19709486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2833670" y="-6425744"/>
                <a:ext cx="2477148" cy="247714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2833670" y="10806593"/>
                <a:ext cx="2477148" cy="247714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693090" y="49845"/>
                <a:ext cx="6758309" cy="675831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299520" y="1479772"/>
              <a:ext cx="359295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normalizeH="0" baseline="0" noProof="0" dirty="0">
                  <a:ln>
                    <a:noFill/>
                  </a:ln>
                  <a:solidFill>
                    <a:srgbClr val="10151A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2019</a:t>
              </a:r>
              <a:endParaRPr kumimoji="0" lang="en-US" altLang="zh-CN" sz="11500" b="1" i="0" u="none" strike="noStrike" kern="1200" cap="none" normalizeH="0" baseline="0" noProof="0" dirty="0">
                <a:ln>
                  <a:noFill/>
                </a:ln>
                <a:solidFill>
                  <a:srgbClr val="1015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43185" y="5177750"/>
            <a:ext cx="69056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zh-CN" altLang="en-US" sz="8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39694" y="2688656"/>
            <a:ext cx="14786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111575" y="2658141"/>
            <a:ext cx="14786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9"/>
            <a:ext cx="12727681" cy="4309354"/>
            <a:chOff x="-876300" y="-258317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01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实验前练习</a:t>
            </a:r>
            <a:endParaRPr lang="zh-CN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数组及链表实现</a:t>
            </a:r>
            <a:r>
              <a:rPr lang="en-US" alt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079519" y="497848"/>
              <a:ext cx="310642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数组实现</a:t>
              </a:r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:</a:t>
              </a:r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66445" y="1426210"/>
            <a:ext cx="88347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InitStack</a:t>
            </a:r>
            <a:r>
              <a:rPr lang="zh-CN" altLang="en-US"/>
              <a:t>( Stack &amp;S, int maxNumber )//传入maxnumber为MaxStackSize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S.dataItems=new ElemType [maxNumber];//动态分配一个数组</a:t>
            </a:r>
            <a:endParaRPr lang="zh-CN" altLang="en-US"/>
          </a:p>
          <a:p>
            <a:r>
              <a:rPr lang="zh-CN" altLang="en-US"/>
              <a:t>    S.maxsize=maxNumber;</a:t>
            </a:r>
            <a:endParaRPr lang="zh-CN" altLang="en-US"/>
          </a:p>
          <a:p>
            <a:r>
              <a:rPr lang="zh-CN" altLang="en-US"/>
              <a:t>    S.top=-1;//从0开始(栈顶指针)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void </a:t>
            </a:r>
            <a:r>
              <a:rPr lang="zh-CN" altLang="en-US" b="1"/>
              <a:t>DestroyStack</a:t>
            </a:r>
            <a:r>
              <a:rPr lang="zh-CN" altLang="en-US"/>
              <a:t>( Stack S 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delete S.dataItems;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40740" y="1193165"/>
            <a:ext cx="95815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void </a:t>
            </a:r>
            <a:r>
              <a:rPr lang="zh-CN" altLang="en-US" b="1">
                <a:sym typeface="+mn-ea"/>
              </a:rPr>
              <a:t>Push</a:t>
            </a:r>
            <a:r>
              <a:rPr lang="zh-CN" altLang="en-US">
                <a:sym typeface="+mn-ea"/>
              </a:rPr>
              <a:t>( Stack &amp;S, ElemType newDataItem )//先移动栈顶指针，后放入数据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    if(isFull(S))</a:t>
            </a:r>
            <a:endParaRPr lang="zh-CN" altLang="en-US"/>
          </a:p>
          <a:p>
            <a:r>
              <a:rPr lang="zh-CN" altLang="en-US">
                <a:sym typeface="+mn-ea"/>
              </a:rPr>
              <a:t>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cout&lt;&lt;"栈已满,不能进行入栈操作！\n";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(S.top)++;</a:t>
            </a:r>
            <a:endParaRPr lang="zh-CN" altLang="en-US"/>
          </a:p>
          <a:p>
            <a:r>
              <a:rPr lang="zh-CN" altLang="en-US">
                <a:sym typeface="+mn-ea"/>
              </a:rPr>
              <a:t>    (S.dataItems)[S.top]=newDataItem;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ElemType </a:t>
            </a:r>
            <a:r>
              <a:rPr lang="zh-CN" altLang="en-US" b="1"/>
              <a:t>Pop</a:t>
            </a:r>
            <a:r>
              <a:rPr lang="zh-CN" altLang="en-US"/>
              <a:t>( Stack &amp;S 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ElemType temp=(S.dataItems)[S.top];</a:t>
            </a:r>
            <a:endParaRPr lang="zh-CN" altLang="en-US"/>
          </a:p>
          <a:p>
            <a:r>
              <a:rPr lang="zh-CN" altLang="en-US"/>
              <a:t>    (S.top)--;</a:t>
            </a:r>
            <a:endParaRPr lang="zh-CN" altLang="en-US"/>
          </a:p>
          <a:p>
            <a:r>
              <a:rPr lang="zh-CN" altLang="en-US"/>
              <a:t>    return temp;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22350" y="1547495"/>
            <a:ext cx="79876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showStructure</a:t>
            </a:r>
            <a:r>
              <a:rPr lang="zh-CN" altLang="en-US"/>
              <a:t>( Stack S 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if(isEmpty(S))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cout&lt;&lt;"Empty stack!\n";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while(S.top!=-1)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cout&lt;&lt;(S.dataItems)[S.top]&lt;&lt;endl;</a:t>
            </a:r>
            <a:endParaRPr lang="zh-CN" altLang="en-US"/>
          </a:p>
          <a:p>
            <a:r>
              <a:rPr lang="zh-CN" altLang="en-US"/>
              <a:t>        (S.top)--;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685" y="1024255"/>
            <a:ext cx="7581265" cy="5785485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966489" y="497848"/>
              <a:ext cx="3383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链表实现：具体代码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84785" y="1209040"/>
            <a:ext cx="119748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InitStack</a:t>
            </a:r>
            <a:r>
              <a:rPr lang="zh-CN" altLang="en-US"/>
              <a:t>( Stack &amp;S )//初始化链表,没有空的头结点，注意是从头节点(栈顶)前插入,S是链表结构，S-&gt;top才是节点，需要动态申请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S.Size=0;</a:t>
            </a:r>
            <a:endParaRPr lang="zh-CN" altLang="en-US"/>
          </a:p>
          <a:p>
            <a:r>
              <a:rPr lang="zh-CN" altLang="en-US"/>
              <a:t>    S.top=NULL;//初始时，堆栈内为空节点，可以作为栈底的标识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void DestroyStack( Stack S 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StackNode* temp;</a:t>
            </a:r>
            <a:endParaRPr lang="zh-CN" altLang="en-US"/>
          </a:p>
          <a:p>
            <a:r>
              <a:rPr lang="zh-CN" altLang="en-US"/>
              <a:t>    while(S.Size!=0)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temp=S.top;</a:t>
            </a:r>
            <a:endParaRPr lang="zh-CN" altLang="en-US"/>
          </a:p>
          <a:p>
            <a:r>
              <a:rPr lang="zh-CN" altLang="en-US"/>
              <a:t>        S.top=S.top-&gt;next;</a:t>
            </a:r>
            <a:endParaRPr lang="zh-CN" altLang="en-US"/>
          </a:p>
          <a:p>
            <a:r>
              <a:rPr lang="zh-CN" altLang="en-US"/>
              <a:t>        delete temp;</a:t>
            </a:r>
            <a:endParaRPr lang="zh-CN" altLang="en-US"/>
          </a:p>
          <a:p>
            <a:r>
              <a:rPr lang="zh-CN" altLang="en-US"/>
              <a:t>        (S.Size)--;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具体代码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22350" y="1547495"/>
            <a:ext cx="93351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</a:t>
            </a:r>
            <a:r>
              <a:rPr lang="zh-CN" altLang="en-US" b="1"/>
              <a:t>Push</a:t>
            </a:r>
            <a:r>
              <a:rPr lang="zh-CN" altLang="en-US"/>
              <a:t>( Stack &amp;S, ElemType newDataItem 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if(isFull(S))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cout&lt;&lt;"栈已满,不能进行入栈操作！\n";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S.Size++;</a:t>
            </a:r>
            <a:endParaRPr lang="zh-CN" altLang="en-US"/>
          </a:p>
          <a:p>
            <a:r>
              <a:rPr lang="zh-CN" altLang="en-US"/>
              <a:t>    StackNode* snew=new StackNode;</a:t>
            </a:r>
            <a:endParaRPr lang="zh-CN" altLang="en-US"/>
          </a:p>
          <a:p>
            <a:r>
              <a:rPr lang="zh-CN" altLang="en-US"/>
              <a:t>    snew-&gt;dataltem=newDataItem;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StackNode *temp=S.top;</a:t>
            </a:r>
            <a:endParaRPr lang="zh-CN" altLang="en-US"/>
          </a:p>
          <a:p>
            <a:r>
              <a:rPr lang="zh-CN" altLang="en-US"/>
              <a:t>    S.top=snew;</a:t>
            </a:r>
            <a:endParaRPr lang="zh-CN" altLang="en-US"/>
          </a:p>
          <a:p>
            <a:r>
              <a:rPr lang="zh-CN" altLang="en-US"/>
              <a:t>    snew-&gt;next=temp;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  <p:tag name="ISPRING_PRESENTATION_TITLE" val="商务40"/>
</p:tagLst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2171C"/>
      </a:dk2>
      <a:lt2>
        <a:srgbClr val="D6A210"/>
      </a:lt2>
      <a:accent1>
        <a:srgbClr val="12171C"/>
      </a:accent1>
      <a:accent2>
        <a:srgbClr val="D6A210"/>
      </a:accent2>
      <a:accent3>
        <a:srgbClr val="12171C"/>
      </a:accent3>
      <a:accent4>
        <a:srgbClr val="D6A210"/>
      </a:accent4>
      <a:accent5>
        <a:srgbClr val="12171C"/>
      </a:accent5>
      <a:accent6>
        <a:srgbClr val="D6A210"/>
      </a:accent6>
      <a:hlink>
        <a:srgbClr val="12171C"/>
      </a:hlink>
      <a:folHlink>
        <a:srgbClr val="D6A21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2171C"/>
      </a:dk2>
      <a:lt2>
        <a:srgbClr val="D6A210"/>
      </a:lt2>
      <a:accent1>
        <a:srgbClr val="12171C"/>
      </a:accent1>
      <a:accent2>
        <a:srgbClr val="D6A210"/>
      </a:accent2>
      <a:accent3>
        <a:srgbClr val="12171C"/>
      </a:accent3>
      <a:accent4>
        <a:srgbClr val="D6A210"/>
      </a:accent4>
      <a:accent5>
        <a:srgbClr val="12171C"/>
      </a:accent5>
      <a:accent6>
        <a:srgbClr val="D6A210"/>
      </a:accent6>
      <a:hlink>
        <a:srgbClr val="12171C"/>
      </a:hlink>
      <a:folHlink>
        <a:srgbClr val="D6A21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5188</Words>
  <Application>WPS 演示</Application>
  <PresentationFormat>宽屏</PresentationFormat>
  <Paragraphs>383</Paragraphs>
  <Slides>25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Agency FB</vt:lpstr>
      <vt:lpstr>Yu Gothic UI</vt:lpstr>
      <vt:lpstr>Aharoni</vt:lpstr>
      <vt:lpstr>Adobe Naskh Medium</vt:lpstr>
      <vt:lpstr>Adobe Gothic Std B</vt:lpstr>
      <vt:lpstr>微软雅黑</vt:lpstr>
      <vt:lpstr>Kozuka Mincho Pro B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商务40</dc:title>
  <dc:creator>Chiu-z</dc:creator>
  <cp:lastModifiedBy>豆豆</cp:lastModifiedBy>
  <cp:revision>20</cp:revision>
  <dcterms:created xsi:type="dcterms:W3CDTF">2017-11-23T03:14:00Z</dcterms:created>
  <dcterms:modified xsi:type="dcterms:W3CDTF">2019-10-27T16:21:23Z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