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330" r:id="rId8"/>
    <p:sldId id="352" r:id="rId9"/>
    <p:sldId id="353" r:id="rId10"/>
    <p:sldId id="354" r:id="rId11"/>
    <p:sldId id="355" r:id="rId12"/>
    <p:sldId id="356" r:id="rId13"/>
    <p:sldId id="307" r:id="rId14"/>
    <p:sldId id="262" r:id="rId15"/>
    <p:sldId id="357" r:id="rId16"/>
    <p:sldId id="358" r:id="rId17"/>
    <p:sldId id="359" r:id="rId18"/>
    <p:sldId id="27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8899-93FB-46D6-9B29-6E828ABF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-1054100" y="-10541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469491" y="58039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010170" y="1215204"/>
            <a:ext cx="4427592" cy="4427592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8626" y="2893888"/>
            <a:ext cx="5586559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双链表实验汇报</a:t>
            </a:r>
            <a:endParaRPr lang="zh-CN" altLang="en-US" sz="40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74943" y="3719317"/>
            <a:ext cx="45756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8626" y="3876255"/>
            <a:ext cx="596826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汇报人：黄炎森</a:t>
            </a:r>
            <a:endParaRPr lang="en-US" alt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859" y="2705725"/>
            <a:ext cx="301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300" dirty="0"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2019</a:t>
            </a:r>
            <a:endParaRPr lang="zh-CN" altLang="en-US" sz="8800" b="1" spc="300" dirty="0">
              <a:solidFill>
                <a:srgbClr val="10151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Gothic Std B" panose="020B08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05864" y="515566"/>
            <a:ext cx="2844747" cy="9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544783" y="5881993"/>
            <a:ext cx="2091231" cy="12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4691360" cy="4309354"/>
            <a:chOff x="-876300" y="-258318"/>
            <a:chExt cx="14691360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88935" y="487807"/>
              <a:ext cx="5826125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2/3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(bfs)</a:t>
            </a:r>
            <a:endParaRPr lang="en-US" altLang="zh-CN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8165" y="1219835"/>
            <a:ext cx="104463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void </a:t>
            </a:r>
            <a:r>
              <a:rPr lang="zh-CN" altLang="en-US" b="1"/>
              <a:t>InitPuzzle</a:t>
            </a:r>
            <a:r>
              <a:rPr lang="zh-CN" altLang="en-US"/>
              <a:t>(List* &amp;head, char answ[] , char init[])//answ 为结果字符串，改变主函数中传过来的head,即init建成双链表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head-&gt;next=head;</a:t>
            </a:r>
            <a:endParaRPr lang="zh-CN" altLang="en-US"/>
          </a:p>
          <a:p>
            <a:r>
              <a:rPr lang="zh-CN" altLang="en-US"/>
              <a:t>    head-&gt;prior=head;//初始化头指针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int len=strlen(init);</a:t>
            </a:r>
            <a:endParaRPr lang="zh-CN" altLang="en-US"/>
          </a:p>
          <a:p>
            <a:r>
              <a:rPr lang="zh-CN" altLang="en-US"/>
              <a:t>    List* s=head;</a:t>
            </a:r>
            <a:endParaRPr lang="zh-CN" altLang="en-US"/>
          </a:p>
          <a:p>
            <a:r>
              <a:rPr lang="zh-CN" altLang="en-US"/>
              <a:t>    for(int i=0;i&lt;len;++i){</a:t>
            </a:r>
            <a:endParaRPr lang="zh-CN" altLang="en-US"/>
          </a:p>
          <a:p>
            <a:r>
              <a:rPr lang="zh-CN" altLang="en-US"/>
              <a:t>        List* p = new List;</a:t>
            </a:r>
            <a:endParaRPr lang="zh-CN" altLang="en-US"/>
          </a:p>
          <a:p>
            <a:r>
              <a:rPr lang="zh-CN" altLang="en-US"/>
              <a:t>        p-&gt;c=init[i];</a:t>
            </a:r>
            <a:endParaRPr lang="zh-CN" altLang="en-US"/>
          </a:p>
          <a:p>
            <a:r>
              <a:rPr lang="zh-CN" altLang="en-US"/>
              <a:t>        s-&gt;next=p;</a:t>
            </a:r>
            <a:endParaRPr lang="zh-CN" altLang="en-US"/>
          </a:p>
          <a:p>
            <a:r>
              <a:rPr lang="zh-CN" altLang="en-US"/>
              <a:t>        p-&gt;prior=s;</a:t>
            </a:r>
            <a:endParaRPr lang="zh-CN" altLang="en-US"/>
          </a:p>
          <a:p>
            <a:r>
              <a:rPr lang="zh-CN" altLang="en-US"/>
              <a:t>        p-&gt;next=head;</a:t>
            </a:r>
            <a:endParaRPr lang="zh-CN" altLang="en-US"/>
          </a:p>
          <a:p>
            <a:r>
              <a:rPr lang="zh-CN" altLang="en-US"/>
              <a:t>        head-&gt;prior=p;</a:t>
            </a:r>
            <a:endParaRPr lang="zh-CN" altLang="en-US"/>
          </a:p>
          <a:p>
            <a:r>
              <a:rPr lang="zh-CN" altLang="en-US"/>
              <a:t>        s=p;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0250" y="1137920"/>
            <a:ext cx="87801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shiftLeft</a:t>
            </a:r>
            <a:r>
              <a:rPr lang="zh-CN" altLang="en-US"/>
              <a:t>(List* &amp;head)//整体左移一个,即把第一个取出来插入末尾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List* tempa=head-&gt;next;</a:t>
            </a:r>
            <a:endParaRPr lang="zh-CN" altLang="en-US"/>
          </a:p>
          <a:p>
            <a:r>
              <a:rPr lang="zh-CN" altLang="en-US"/>
              <a:t>    List* tempz=head-&gt;prior;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head-&gt;next=tempa-&gt;next;</a:t>
            </a:r>
            <a:endParaRPr lang="zh-CN" altLang="en-US"/>
          </a:p>
          <a:p>
            <a:r>
              <a:rPr lang="zh-CN" altLang="en-US"/>
              <a:t>    tempa-&gt;next-&gt;prior=head;</a:t>
            </a:r>
            <a:endParaRPr lang="zh-CN" altLang="en-US"/>
          </a:p>
          <a:p>
            <a:r>
              <a:rPr lang="zh-CN" altLang="en-US"/>
              <a:t>    tempz-&gt;next=tempa;</a:t>
            </a:r>
            <a:endParaRPr lang="zh-CN" altLang="en-US"/>
          </a:p>
          <a:p>
            <a:r>
              <a:rPr lang="zh-CN" altLang="en-US"/>
              <a:t>    tempa-&gt;prior=tempz;</a:t>
            </a:r>
            <a:endParaRPr lang="zh-CN" altLang="en-US"/>
          </a:p>
          <a:p>
            <a:r>
              <a:rPr lang="zh-CN" altLang="en-US"/>
              <a:t>    tempa-&gt;next=head;</a:t>
            </a:r>
            <a:endParaRPr lang="zh-CN" altLang="en-US"/>
          </a:p>
          <a:p>
            <a:r>
              <a:rPr lang="zh-CN" altLang="en-US"/>
              <a:t>    head-&gt;prior=tempa;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0250" y="4735830"/>
            <a:ext cx="10354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swapEnds</a:t>
            </a:r>
            <a:r>
              <a:rPr lang="zh-CN" altLang="en-US"/>
              <a:t>(List* &amp;head)//交换最左边和最右边字母,交换里面的内容就可以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Elemtype temp=head-&gt;next-&gt;c;</a:t>
            </a:r>
            <a:endParaRPr lang="zh-CN" altLang="en-US"/>
          </a:p>
          <a:p>
            <a:r>
              <a:rPr lang="zh-CN" altLang="en-US"/>
              <a:t>    head-&gt;next-&gt;c=head-&gt;prior-&gt;c;</a:t>
            </a:r>
            <a:endParaRPr lang="zh-CN" altLang="en-US"/>
          </a:p>
          <a:p>
            <a:r>
              <a:rPr lang="zh-CN" altLang="en-US"/>
              <a:t>    head-&gt;prior-&gt;c=temp;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6395" y="1966595"/>
            <a:ext cx="68402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display</a:t>
            </a:r>
            <a:r>
              <a:rPr lang="zh-CN" altLang="en-US"/>
              <a:t>(List* head)//显示当前字谜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List* temp=head-&gt;next;</a:t>
            </a:r>
            <a:endParaRPr lang="zh-CN" altLang="en-US"/>
          </a:p>
          <a:p>
            <a:r>
              <a:rPr lang="zh-CN" altLang="en-US"/>
              <a:t>    while(temp!=head){</a:t>
            </a:r>
            <a:endParaRPr lang="zh-CN" altLang="en-US"/>
          </a:p>
          <a:p>
            <a:r>
              <a:rPr lang="zh-CN" altLang="en-US"/>
              <a:t>        cout&lt;&lt;temp-&gt;c;</a:t>
            </a:r>
            <a:endParaRPr lang="zh-CN" altLang="en-US"/>
          </a:p>
          <a:p>
            <a:r>
              <a:rPr lang="zh-CN" altLang="en-US"/>
              <a:t>        temp=temp-&gt;next;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cout&lt;&lt;endl;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35575" y="1966595"/>
            <a:ext cx="64839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bool </a:t>
            </a:r>
            <a:r>
              <a:rPr lang="zh-CN" altLang="en-US" b="1"/>
              <a:t>issolve</a:t>
            </a:r>
            <a:r>
              <a:rPr lang="zh-CN" altLang="en-US"/>
              <a:t>(List* head,char answ[])//是否破译字谜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flag=0;</a:t>
            </a:r>
            <a:endParaRPr lang="zh-CN" altLang="en-US"/>
          </a:p>
          <a:p>
            <a:r>
              <a:rPr lang="zh-CN" altLang="en-US"/>
              <a:t>    int len=strlen(answ);</a:t>
            </a:r>
            <a:endParaRPr lang="zh-CN" altLang="en-US"/>
          </a:p>
          <a:p>
            <a:r>
              <a:rPr lang="zh-CN" altLang="en-US"/>
              <a:t>    List* temp=head;</a:t>
            </a:r>
            <a:endParaRPr lang="zh-CN" altLang="en-US"/>
          </a:p>
          <a:p>
            <a:r>
              <a:rPr lang="zh-CN" altLang="en-US"/>
              <a:t>    for(int i=0;i&lt;len;++i){</a:t>
            </a:r>
            <a:endParaRPr lang="zh-CN" altLang="en-US"/>
          </a:p>
          <a:p>
            <a:r>
              <a:rPr lang="zh-CN" altLang="en-US"/>
              <a:t>        temp=temp-&gt;next;</a:t>
            </a:r>
            <a:endParaRPr lang="zh-CN" altLang="en-US"/>
          </a:p>
          <a:p>
            <a:r>
              <a:rPr lang="zh-CN" altLang="en-US"/>
              <a:t>        if(temp-&gt;c!=answ[i])</a:t>
            </a:r>
            <a:endParaRPr lang="zh-CN" altLang="en-US"/>
          </a:p>
          <a:p>
            <a:r>
              <a:rPr lang="zh-CN" altLang="en-US"/>
              <a:t>            return false;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if(temp-&gt;next!=head) return false;//当前字符串比答案长</a:t>
            </a:r>
            <a:endParaRPr lang="zh-CN" altLang="en-US"/>
          </a:p>
          <a:p>
            <a:r>
              <a:rPr lang="zh-CN" altLang="en-US"/>
              <a:t>    else return true;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268730"/>
            <a:ext cx="7276465" cy="29724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4741545"/>
            <a:ext cx="6821170" cy="191833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266787"/>
            <a:ext cx="13944600" cy="4781552"/>
            <a:chOff x="-876300" y="20021"/>
            <a:chExt cx="13944600" cy="4781552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705224" y="-4561503"/>
              <a:ext cx="4781552" cy="13944600"/>
              <a:chOff x="693090" y="-6425744"/>
              <a:chExt cx="6758309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2833670" y="-6425744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2833670" y="10806593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93090" y="49845"/>
                <a:ext cx="6758309" cy="675831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299520" y="1479772"/>
              <a:ext cx="35929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normalizeH="0" baseline="0" noProof="0" dirty="0">
                  <a:ln>
                    <a:noFill/>
                  </a:ln>
                  <a:solidFill>
                    <a:srgbClr val="10151A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2019</a:t>
              </a:r>
              <a:endParaRPr kumimoji="0" lang="en-US" altLang="zh-CN" sz="11500" b="1" i="0" u="none" strike="noStrike" kern="1200" cap="none" normalizeH="0" baseline="0" noProof="0" dirty="0">
                <a:ln>
                  <a:noFill/>
                </a:ln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43185" y="5177750"/>
            <a:ext cx="6905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zh-CN" altLang="en-US" sz="8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9694" y="2688656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111575" y="2658141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76300" y="278630"/>
            <a:ext cx="13944600" cy="2512828"/>
            <a:chOff x="-876300" y="554220"/>
            <a:chExt cx="13944600" cy="2512828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839586" y="-5161666"/>
              <a:ext cx="2512828" cy="13944600"/>
              <a:chOff x="1448133" y="-6425744"/>
              <a:chExt cx="3551665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985393" y="-642574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1448133" y="1653168"/>
                <a:ext cx="3551665" cy="3551665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49022" y="1259176"/>
              <a:ext cx="220256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Naskh Medium" panose="01010101010101010101" pitchFamily="50" charset="-78"/>
                  <a:cs typeface="Adobe Naskh Medium" panose="01010101010101010101" pitchFamily="50" charset="-78"/>
                </a:rPr>
                <a:t>目录</a:t>
              </a:r>
              <a:endParaRPr lang="zh-CN" altLang="en-US" sz="6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7050" y="3429000"/>
            <a:ext cx="936625" cy="1109980"/>
            <a:chOff x="1797050" y="3429000"/>
            <a:chExt cx="936625" cy="110998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0" name="菱形 9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09445" y="3585845"/>
              <a:ext cx="70040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011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7050" y="5257800"/>
            <a:ext cx="936625" cy="812800"/>
            <a:chOff x="1797050" y="3429000"/>
            <a:chExt cx="936625" cy="812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9" name="菱形 1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21510" y="3573780"/>
              <a:ext cx="6877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52413" y="3428999"/>
            <a:ext cx="936625" cy="812800"/>
            <a:chOff x="1797050" y="3429000"/>
            <a:chExt cx="936625" cy="812800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4" name="菱形 23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17093" y="3586027"/>
              <a:ext cx="68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2413" y="5257800"/>
            <a:ext cx="936625" cy="812800"/>
            <a:chOff x="1797050" y="3429000"/>
            <a:chExt cx="936625" cy="812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9" name="菱形 2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932305" y="3578225"/>
              <a:ext cx="673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3675" y="3524885"/>
            <a:ext cx="3035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实验前练习</a:t>
            </a:r>
            <a:endParaRPr 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7500" y="5340985"/>
            <a:ext cx="2981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实验中练习</a:t>
            </a:r>
            <a:endParaRPr lang="en-US" altLang="zh-CN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12864" y="5345478"/>
            <a:ext cx="25128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13115" y="3429000"/>
            <a:ext cx="39738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实验中练习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bfs实现</a:t>
            </a:r>
            <a:endParaRPr 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86271" y="3586026"/>
            <a:ext cx="19455" cy="240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8745411" y="153440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268856" y="152912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</a:t>
            </a:r>
            <a:endParaRPr 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具体框架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29" name="表格 28"/>
          <p:cNvGraphicFramePr/>
          <p:nvPr/>
        </p:nvGraphicFramePr>
        <p:xfrm>
          <a:off x="286385" y="2778760"/>
          <a:ext cx="4977765" cy="50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659255"/>
                <a:gridCol w="1659255"/>
              </a:tblGrid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head-&gt;prior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head-&gt;next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848360" y="1569720"/>
            <a:ext cx="577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初始状态：一个空的头结点（当前指针指向</a:t>
            </a:r>
            <a:r>
              <a:rPr lang="en-US" altLang="zh-CN"/>
              <a:t>head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48360" y="2348230"/>
            <a:ext cx="0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48360" y="2348230"/>
            <a:ext cx="371792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4455160" y="3124200"/>
            <a:ext cx="0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66285" y="2348230"/>
            <a:ext cx="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999490" y="3738245"/>
            <a:ext cx="345567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009650" y="3174365"/>
            <a:ext cx="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48360" y="4004945"/>
            <a:ext cx="505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在当前节点后插入一个节点</a:t>
            </a:r>
            <a:r>
              <a:rPr lang="en-US" altLang="zh-CN"/>
              <a:t>(</a:t>
            </a:r>
            <a:r>
              <a:rPr lang="zh-CN" altLang="en-US"/>
              <a:t>当前指针指向</a:t>
            </a:r>
            <a:r>
              <a:rPr lang="en-US" altLang="zh-CN"/>
              <a:t>pnew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58" name="表格 57"/>
          <p:cNvGraphicFramePr/>
          <p:nvPr/>
        </p:nvGraphicFramePr>
        <p:xfrm>
          <a:off x="413385" y="5039360"/>
          <a:ext cx="4977765" cy="50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659255"/>
                <a:gridCol w="1659255"/>
              </a:tblGrid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head-&gt;prior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head-&gt;next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975360" y="4608830"/>
            <a:ext cx="0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75360" y="4628515"/>
            <a:ext cx="9089390" cy="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064750" y="4679315"/>
            <a:ext cx="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/>
          <p:nvPr/>
        </p:nvGraphicFramePr>
        <p:xfrm>
          <a:off x="5902960" y="5042535"/>
          <a:ext cx="4977765" cy="50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659255"/>
                <a:gridCol w="1659255"/>
              </a:tblGrid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pnew-&gt;prior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pnew-&gt;c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pnew-&gt;next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9" name="直接连接符 68"/>
          <p:cNvCxnSpPr/>
          <p:nvPr/>
        </p:nvCxnSpPr>
        <p:spPr>
          <a:xfrm flipV="1">
            <a:off x="10064750" y="5327650"/>
            <a:ext cx="0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956310" y="5932170"/>
            <a:ext cx="910844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975360" y="5377815"/>
            <a:ext cx="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218430" y="5135880"/>
            <a:ext cx="79629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278755" y="5377815"/>
            <a:ext cx="739140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2600" y="1095375"/>
            <a:ext cx="11426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InitList</a:t>
            </a:r>
            <a:r>
              <a:rPr lang="zh-CN" altLang="en-US"/>
              <a:t>(List* &amp;head) //建一个空的双链表(有空的头结点)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head-&gt;c='0';</a:t>
            </a:r>
            <a:endParaRPr lang="zh-CN" altLang="en-US"/>
          </a:p>
          <a:p>
            <a:r>
              <a:rPr lang="zh-CN" altLang="en-US"/>
              <a:t>    head-&gt;next=head;</a:t>
            </a:r>
            <a:endParaRPr lang="zh-CN" altLang="en-US"/>
          </a:p>
          <a:p>
            <a:r>
              <a:rPr lang="zh-CN" altLang="en-US"/>
              <a:t>    head-&gt;prior=head;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2600" y="2985135"/>
            <a:ext cx="8826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void </a:t>
            </a:r>
            <a:r>
              <a:rPr lang="zh-CN" altLang="en-US" b="1"/>
              <a:t>insertList</a:t>
            </a:r>
            <a:r>
              <a:rPr lang="zh-CN" altLang="en-US"/>
              <a:t>(List* &amp;L,ElemType newData) //将新数据插入到指针L所指的数据后面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List *pnew=new List;</a:t>
            </a:r>
            <a:endParaRPr lang="zh-CN" altLang="en-US"/>
          </a:p>
          <a:p>
            <a:r>
              <a:rPr lang="zh-CN" altLang="en-US"/>
              <a:t>    pnew-&gt;c=newData;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pnew-&gt;next=L-&gt;next;</a:t>
            </a:r>
            <a:endParaRPr lang="zh-CN" altLang="en-US"/>
          </a:p>
          <a:p>
            <a:r>
              <a:rPr lang="zh-CN" altLang="en-US"/>
              <a:t>    pnew-&gt;prior=L;</a:t>
            </a:r>
            <a:endParaRPr lang="zh-CN" altLang="en-US"/>
          </a:p>
          <a:p>
            <a:r>
              <a:rPr lang="zh-CN" altLang="en-US"/>
              <a:t>    L-&gt;next-&gt;prior=pnew;</a:t>
            </a:r>
            <a:endParaRPr lang="zh-CN" altLang="en-US"/>
          </a:p>
          <a:p>
            <a:r>
              <a:rPr lang="zh-CN" altLang="en-US"/>
              <a:t>    L-&gt;next=pnew;</a:t>
            </a:r>
            <a:endParaRPr lang="zh-CN" altLang="en-US"/>
          </a:p>
          <a:p>
            <a:r>
              <a:rPr lang="zh-CN" altLang="en-US"/>
              <a:t>    L=pnew;//将指针移动到新元素上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2600" y="763270"/>
            <a:ext cx="11426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void </a:t>
            </a:r>
            <a:r>
              <a:rPr lang="zh-CN" altLang="en-US" b="1"/>
              <a:t>removeList</a:t>
            </a:r>
            <a:r>
              <a:rPr lang="zh-CN" altLang="en-US"/>
              <a:t>(List* &amp;L,List* head) //删除列表中指针所标记的数据项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if(L==head) //当L为头结点时返回错误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printf("不能删除头结点！\n");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List *p=L;</a:t>
            </a:r>
            <a:endParaRPr lang="zh-CN" altLang="en-US"/>
          </a:p>
          <a:p>
            <a:r>
              <a:rPr lang="zh-CN" altLang="en-US"/>
              <a:t>    L-&gt;prior-&gt;next=p-&gt;next;</a:t>
            </a:r>
            <a:endParaRPr lang="zh-CN" altLang="en-US"/>
          </a:p>
          <a:p>
            <a:r>
              <a:rPr lang="zh-CN" altLang="en-US"/>
              <a:t>    p-&gt;next-&gt;prior=L-&gt;prior;</a:t>
            </a:r>
            <a:endParaRPr lang="zh-CN" altLang="en-US"/>
          </a:p>
          <a:p>
            <a:r>
              <a:rPr lang="zh-CN" altLang="en-US"/>
              <a:t>    L=L-&gt;next;//将L移至下一个元素</a:t>
            </a:r>
            <a:endParaRPr lang="zh-CN" altLang="en-US"/>
          </a:p>
          <a:p>
            <a:r>
              <a:rPr lang="zh-CN" altLang="en-US"/>
              <a:t>    delete 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2600" y="4939665"/>
            <a:ext cx="10488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replaceList</a:t>
            </a:r>
            <a:r>
              <a:rPr lang="zh-CN" altLang="en-US"/>
              <a:t>(List* &amp;L,ElemType newData) //使用newData替换指针标记的数据项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L-&gt;c=newData;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63245" y="1094740"/>
            <a:ext cx="11426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clearList</a:t>
            </a:r>
            <a:r>
              <a:rPr lang="zh-CN" altLang="en-US"/>
              <a:t>(List* &amp;head) //删除列表中所有数据项，从头结点开始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List *p=head-&gt;next;</a:t>
            </a:r>
            <a:endParaRPr lang="zh-CN" altLang="en-US"/>
          </a:p>
          <a:p>
            <a:r>
              <a:rPr lang="zh-CN" altLang="en-US"/>
              <a:t>    while(p!=head)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p-&gt;c='0';//因为数据项都为char，故这里用数字0代表清空数据</a:t>
            </a:r>
            <a:endParaRPr lang="zh-CN" altLang="en-US"/>
          </a:p>
          <a:p>
            <a:r>
              <a:rPr lang="zh-CN" altLang="en-US"/>
              <a:t>        p=p-&gt;next;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3245" y="3679190"/>
            <a:ext cx="10488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showStructure</a:t>
            </a:r>
            <a:r>
              <a:rPr lang="zh-CN" altLang="en-US"/>
              <a:t>(List* head)//输出表中的数据项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if(isEmpty(head))</a:t>
            </a:r>
            <a:endParaRPr lang="zh-CN" altLang="en-US"/>
          </a:p>
          <a:p>
            <a:r>
              <a:rPr lang="zh-CN" altLang="en-US"/>
              <a:t>        printf(" Empty list\n");</a:t>
            </a:r>
            <a:endParaRPr lang="zh-CN" altLang="en-US"/>
          </a:p>
          <a:p>
            <a:r>
              <a:rPr lang="zh-CN" altLang="en-US"/>
              <a:t>    else{//输出链表中所有数据</a:t>
            </a:r>
            <a:endParaRPr lang="zh-CN" altLang="en-US"/>
          </a:p>
          <a:p>
            <a:r>
              <a:rPr lang="zh-CN" altLang="en-US"/>
              <a:t>        List* temp=head-&gt;next;</a:t>
            </a:r>
            <a:endParaRPr lang="zh-CN" altLang="en-US"/>
          </a:p>
          <a:p>
            <a:r>
              <a:rPr lang="zh-CN" altLang="en-US"/>
              <a:t>        int count_=0;</a:t>
            </a:r>
            <a:endParaRPr lang="zh-CN" altLang="en-US"/>
          </a:p>
          <a:p>
            <a:r>
              <a:rPr lang="zh-CN" altLang="en-US"/>
              <a:t>        while(temp!=head){</a:t>
            </a:r>
            <a:endParaRPr lang="zh-CN" altLang="en-US"/>
          </a:p>
          <a:p>
            <a:r>
              <a:rPr lang="zh-CN" altLang="en-US"/>
              <a:t>            printf("第%d个数据是:%c\n",++count_,temp-&gt;c);</a:t>
            </a:r>
            <a:endParaRPr lang="zh-CN" altLang="en-US"/>
          </a:p>
          <a:p>
            <a:r>
              <a:rPr lang="zh-CN" altLang="en-US"/>
              <a:t>            temp=temp-&gt;next;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8660" y="1306195"/>
            <a:ext cx="105086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reverseList</a:t>
            </a:r>
            <a:r>
              <a:rPr lang="zh-CN" altLang="en-US"/>
              <a:t>(List* &amp;head)//实验中练习2新增，倒置一个列表中的数据项顺序，且不移动指针的位置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List *tempa=head-&gt;next;</a:t>
            </a:r>
            <a:endParaRPr lang="zh-CN" altLang="en-US"/>
          </a:p>
          <a:p>
            <a:r>
              <a:rPr lang="zh-CN" altLang="en-US"/>
              <a:t>    List *tempz=head-&gt;prior;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while(tempa!=tempz&amp;&amp;tempz-&gt;next!=tempa){</a:t>
            </a:r>
            <a:endParaRPr lang="zh-CN" altLang="en-US"/>
          </a:p>
          <a:p>
            <a:r>
              <a:rPr lang="zh-CN" altLang="en-US"/>
              <a:t>        char temp=tempa-&gt;c;</a:t>
            </a:r>
            <a:endParaRPr lang="zh-CN" altLang="en-US"/>
          </a:p>
          <a:p>
            <a:r>
              <a:rPr lang="zh-CN" altLang="en-US"/>
              <a:t>        tempa-&gt;c=tempz-&gt;c;</a:t>
            </a:r>
            <a:endParaRPr lang="zh-CN" altLang="en-US"/>
          </a:p>
          <a:p>
            <a:r>
              <a:rPr lang="zh-CN" altLang="en-US"/>
              <a:t>        tempz-&gt;c=temp;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tempa=tempa-&gt;next;</a:t>
            </a:r>
            <a:endParaRPr lang="zh-CN" altLang="en-US"/>
          </a:p>
          <a:p>
            <a:r>
              <a:rPr lang="zh-CN" altLang="en-US"/>
              <a:t>        tempz=tempz-&gt;prior;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953135"/>
            <a:ext cx="3135630" cy="5871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863600"/>
            <a:ext cx="2660015" cy="605091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商务40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宽屏</PresentationFormat>
  <Paragraphs>222</Paragraphs>
  <Slides>15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Agency FB</vt:lpstr>
      <vt:lpstr>Yu Gothic UI</vt:lpstr>
      <vt:lpstr>Aharoni</vt:lpstr>
      <vt:lpstr>Adobe Naskh Medium</vt:lpstr>
      <vt:lpstr>Adobe Gothic Std B</vt:lpstr>
      <vt:lpstr>微软雅黑</vt:lpstr>
      <vt:lpstr>Kozuka Mincho Pro B</vt:lpstr>
      <vt:lpstr>Impact</vt:lpstr>
      <vt:lpstr>Segoe UI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商务40</dc:title>
  <dc:creator>Chiu-z</dc:creator>
  <cp:lastModifiedBy>豆豆</cp:lastModifiedBy>
  <cp:revision>19</cp:revision>
  <dcterms:created xsi:type="dcterms:W3CDTF">2017-11-23T03:14:00Z</dcterms:created>
  <dcterms:modified xsi:type="dcterms:W3CDTF">2019-10-27T15:51:32Z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