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3" r:id="rId3"/>
    <p:sldId id="364" r:id="rId5"/>
    <p:sldId id="365" r:id="rId6"/>
    <p:sldId id="366" r:id="rId7"/>
    <p:sldId id="390" r:id="rId8"/>
    <p:sldId id="367" r:id="rId9"/>
    <p:sldId id="368" r:id="rId10"/>
    <p:sldId id="369" r:id="rId11"/>
    <p:sldId id="370" r:id="rId12"/>
    <p:sldId id="378" r:id="rId13"/>
    <p:sldId id="379" r:id="rId14"/>
    <p:sldId id="391" r:id="rId15"/>
    <p:sldId id="382" r:id="rId16"/>
    <p:sldId id="392" r:id="rId17"/>
    <p:sldId id="393" r:id="rId18"/>
    <p:sldId id="398" r:id="rId19"/>
    <p:sldId id="371" r:id="rId20"/>
    <p:sldId id="377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101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18899-93FB-46D6-9B29-6E828ABFA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-1054100" y="-1054100"/>
            <a:ext cx="2108200" cy="21082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6469491" y="5803900"/>
            <a:ext cx="2108200" cy="21082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010170" y="1214569"/>
            <a:ext cx="4427592" cy="4427592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18626" y="2893888"/>
            <a:ext cx="5586559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图实验汇报</a:t>
            </a:r>
            <a:endParaRPr lang="zh-CN" altLang="en-US" sz="4000" b="1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274943" y="3719317"/>
            <a:ext cx="457566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018626" y="3876255"/>
            <a:ext cx="5968269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pc="300" dirty="0">
                <a:solidFill>
                  <a:schemeClr val="accent2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汇报人：黄炎森</a:t>
            </a:r>
            <a:endParaRPr lang="en-US" altLang="zh-CN" spc="300" dirty="0">
              <a:solidFill>
                <a:schemeClr val="accent2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4859" y="2705725"/>
            <a:ext cx="3018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spc="300" dirty="0">
                <a:solidFill>
                  <a:srgbClr val="10151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2019</a:t>
            </a:r>
            <a:endParaRPr lang="zh-CN" altLang="en-US" sz="8800" b="1" spc="300" dirty="0">
              <a:solidFill>
                <a:srgbClr val="10151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Gothic Std B" panose="020B0800000000000000" pitchFamily="34" charset="-128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005864" y="515566"/>
            <a:ext cx="2844747" cy="9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0544783" y="5881993"/>
            <a:ext cx="2091231" cy="12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2496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删除边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97865" y="1401445"/>
            <a:ext cx="5188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void removeEdge( WtGraph &amp;G, char *v1, char *v2 )</a:t>
            </a:r>
            <a:r>
              <a:rPr lang="zh-CN" altLang="en-US" b="1">
                <a:sym typeface="+mn-ea"/>
              </a:rPr>
              <a:t>//前提是图包括顶点v1和v2。 结果：从图中删除连接v1和v2的无向边。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int temp1=trans(v1),temp2=trans(v2);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if(s.count(temp1)==0||s.count(temp2)==0)</a:t>
            </a:r>
            <a:r>
              <a:rPr lang="zh-CN" altLang="en-US" b="1">
                <a:sym typeface="+mn-ea"/>
              </a:rPr>
              <a:t>//不满足图中两个点都存在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   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cout&lt;&lt;"Not all of the two points are in the diagram!\n";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return;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zh-CN" altLang="en-US" b="1">
                <a:sym typeface="+mn-ea"/>
              </a:rPr>
              <a:t>   //两个点都在图中了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int mark=0;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int a,b;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32830" y="1401445"/>
            <a:ext cx="58464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   for(int i=0; i&lt;G.maxSize; ++i)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if(strcmp(G.vertex[i].label,v1)==0)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mark++;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a=i;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if(strcmp(G.vertex[i].label,v2)==0)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mark++;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b=i;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}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if(mark==2)/</a:t>
            </a:r>
            <a:r>
              <a:rPr lang="zh-CN" altLang="en-US" b="1">
                <a:sym typeface="+mn-ea"/>
              </a:rPr>
              <a:t>/两个点的下标都找到了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            break;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G.adjMatrix[a][b]=G.adjMatrix[b][a]=infiniteEdgeWt</a:t>
            </a:r>
            <a:endParaRPr lang="zh-CN" altLang="en-US">
              <a:sym typeface="+mn-ea"/>
            </a:endParaRPr>
          </a:p>
          <a:p>
            <a:r>
              <a:rPr lang="en-US" altLang="zh-CN" b="1">
                <a:sym typeface="+mn-ea"/>
              </a:rPr>
              <a:t>/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重置边值;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422707" cy="664017"/>
            <a:chOff x="2940051" y="426816"/>
            <a:chExt cx="5422707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608378" y="426816"/>
              <a:ext cx="754380" cy="664016"/>
              <a:chOff x="3209213" y="161925"/>
              <a:chExt cx="923412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319825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209213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604539" y="497848"/>
              <a:ext cx="40944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打印顶点数组和邻接矩阵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40970" y="1339850"/>
            <a:ext cx="66998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showStructure( WtGraph G )</a:t>
            </a:r>
            <a:r>
              <a:rPr lang="zh-CN" altLang="en-US" b="1"/>
              <a:t>//以数组形式输出图的顶点，以邻接矩阵形式输出边(带权值),如果图为空，则输出“Empty graph”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if(isEmpty(G))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cout&lt;&lt;"Empty graph!\n";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//打印每个下标代表的字符串，即顶点</a:t>
            </a:r>
            <a:endParaRPr lang="zh-CN" altLang="en-US"/>
          </a:p>
          <a:p>
            <a:r>
              <a:rPr lang="zh-CN" altLang="en-US"/>
              <a:t>    cout&lt;&lt;"\nThe message of Vertex:\n";</a:t>
            </a:r>
            <a:endParaRPr lang="zh-CN" altLang="en-US"/>
          </a:p>
          <a:p>
            <a:r>
              <a:rPr lang="zh-CN" altLang="en-US"/>
              <a:t>    for(int i=0; i&lt;G.maxSize; ++i)</a:t>
            </a:r>
            <a:endParaRPr lang="zh-CN" altLang="en-US"/>
          </a:p>
          <a:p>
            <a:r>
              <a:rPr lang="zh-CN" altLang="en-US"/>
              <a:t>        if(flag[i]==1)</a:t>
            </a:r>
            <a:endParaRPr lang="zh-CN" altLang="en-US"/>
          </a:p>
          <a:p>
            <a:r>
              <a:rPr lang="zh-CN" altLang="en-US"/>
              <a:t>            printf("number %d represents  </a:t>
            </a:r>
            <a:r>
              <a:rPr lang="zh-CN" altLang="en-US">
                <a:sym typeface="+mn-ea"/>
              </a:rPr>
              <a:t>\"%s\"\n",i,G.vertex[i].label);</a:t>
            </a:r>
            <a:r>
              <a:rPr lang="zh-CN" altLang="en-US"/>
              <a:t>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40855" y="1185545"/>
            <a:ext cx="54032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    cout&lt;&lt;"\nThe message of Edge:\n ";</a:t>
            </a:r>
            <a:r>
              <a:rPr lang="zh-CN" altLang="en-US" b="1">
                <a:sym typeface="+mn-ea"/>
              </a:rPr>
              <a:t>//输出列标</a:t>
            </a:r>
            <a:endParaRPr lang="zh-CN" altLang="en-US" b="1"/>
          </a:p>
          <a:p>
            <a:r>
              <a:rPr lang="zh-CN" altLang="en-US"/>
              <a:t>    for(int k=0; k&lt;G.maxSize; ++k)</a:t>
            </a:r>
            <a:endParaRPr lang="zh-CN" altLang="en-US"/>
          </a:p>
          <a:p>
            <a:r>
              <a:rPr lang="zh-CN" altLang="en-US"/>
              <a:t>        if(flag[k]==1)</a:t>
            </a:r>
            <a:endParaRPr lang="zh-CN" altLang="en-US"/>
          </a:p>
          <a:p>
            <a:r>
              <a:rPr lang="zh-CN" altLang="en-US"/>
              <a:t>            printf("%3d",k);</a:t>
            </a:r>
            <a:endParaRPr lang="zh-CN" altLang="en-US"/>
          </a:p>
          <a:p>
            <a:r>
              <a:rPr lang="zh-CN" altLang="en-US"/>
              <a:t>    printf("\n");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for(int i=0; i&lt;G.maxSize; ++i) </a:t>
            </a:r>
            <a:r>
              <a:rPr lang="zh-CN" altLang="en-US" b="1"/>
              <a:t>//邻接矩阵</a:t>
            </a:r>
            <a:endParaRPr lang="zh-CN" altLang="en-US" b="1"/>
          </a:p>
          <a:p>
            <a:r>
              <a:rPr lang="zh-CN" altLang="en-US"/>
              <a:t>        if(flag[i]==1)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printf("%d",i)</a:t>
            </a:r>
            <a:r>
              <a:rPr lang="zh-CN" altLang="en-US" b="1"/>
              <a:t>;</a:t>
            </a:r>
            <a:r>
              <a:rPr lang="en-US" altLang="zh-CN" b="1"/>
              <a:t>//</a:t>
            </a:r>
            <a:r>
              <a:rPr lang="zh-CN" altLang="en-US" b="1"/>
              <a:t>输出行标</a:t>
            </a:r>
            <a:endParaRPr lang="zh-CN" altLang="en-US" b="1"/>
          </a:p>
          <a:p>
            <a:r>
              <a:rPr lang="zh-CN" altLang="en-US"/>
              <a:t>            for(int j=0; j&lt;G.maxSize; ++j)</a:t>
            </a:r>
            <a:endParaRPr lang="zh-CN" altLang="en-US"/>
          </a:p>
          <a:p>
            <a:r>
              <a:rPr lang="zh-CN" altLang="en-US"/>
              <a:t>                if(flag[j]==1)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if(G.adjMatrix[i][j]==infiniteEdgeWt) printf("  -");</a:t>
            </a:r>
            <a:r>
              <a:rPr lang="zh-CN" altLang="en-US" b="1"/>
              <a:t>//不可到达就输出横杠</a:t>
            </a:r>
            <a:endParaRPr lang="zh-CN" altLang="en-US"/>
          </a:p>
          <a:p>
            <a:r>
              <a:rPr lang="zh-CN" altLang="en-US"/>
              <a:t>                    else printf("%3d",G.adjMatrix[i][j]);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printf("\n");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8"/>
            <a:ext cx="12727681" cy="4309354"/>
            <a:chOff x="-876300" y="-258318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03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实验中练习</a:t>
            </a:r>
            <a:r>
              <a:rPr lang="en-US" alt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1,2,3</a:t>
            </a:r>
            <a:endParaRPr lang="zh-CN" altLang="en-US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068089" y="497848"/>
              <a:ext cx="30276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输出最短路径矩阵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08660" y="1337945"/>
            <a:ext cx="105086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computePaths( WtGraph G )</a:t>
            </a:r>
            <a:r>
              <a:rPr lang="zh-CN" altLang="en-US" b="1"/>
              <a:t>//计算并输出最短路径矩阵 </a:t>
            </a:r>
            <a:endParaRPr lang="zh-CN" altLang="en-US" b="1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 b="1"/>
              <a:t>//先由原始矩阵计算</a:t>
            </a:r>
            <a:r>
              <a:rPr lang="zh-CN" altLang="en-US" b="1">
                <a:sym typeface="+mn-ea"/>
              </a:rPr>
              <a:t>最短路径矩阵</a:t>
            </a:r>
            <a:endParaRPr lang="zh-CN" altLang="en-US" b="1">
              <a:sym typeface="+mn-ea"/>
            </a:endParaRPr>
          </a:p>
          <a:p>
            <a:r>
              <a:rPr lang="zh-CN" altLang="en-US"/>
              <a:t>    for(int k=0; k&lt;G.maxSize; ++k)</a:t>
            </a:r>
            <a:endParaRPr lang="zh-CN" altLang="en-US"/>
          </a:p>
          <a:p>
            <a:r>
              <a:rPr lang="zh-CN" altLang="en-US"/>
              <a:t>        if(flag[k]==1)</a:t>
            </a:r>
            <a:endParaRPr lang="zh-CN" altLang="en-US"/>
          </a:p>
          <a:p>
            <a:r>
              <a:rPr lang="zh-CN" altLang="en-US"/>
              <a:t>            for(int i=0; i&lt;G.maxSize; ++i)</a:t>
            </a:r>
            <a:endParaRPr lang="zh-CN" altLang="en-US"/>
          </a:p>
          <a:p>
            <a:r>
              <a:rPr lang="zh-CN" altLang="en-US"/>
              <a:t>                if(flag[i]==1)</a:t>
            </a:r>
            <a:endParaRPr lang="zh-CN" altLang="en-US"/>
          </a:p>
          <a:p>
            <a:r>
              <a:rPr lang="zh-CN" altLang="en-US"/>
              <a:t>                    for(int j=0; j&lt;G.maxSize; ++j)</a:t>
            </a:r>
            <a:endParaRPr lang="zh-CN" altLang="en-US"/>
          </a:p>
          <a:p>
            <a:r>
              <a:rPr lang="zh-CN" altLang="en-US"/>
              <a:t>if(flag[j]==1&amp;&amp;G.adjMatrix[i][k]&lt;infiniteEdgeWt&amp;&amp;G.adjMatrix[k][j]&lt;infiniteEdgeWt&amp;&amp;G.adjMatrix[i][k]+G.adjMatrix[k][j]&lt;G.adjMatrix[i][j])</a:t>
            </a:r>
            <a:r>
              <a:rPr lang="zh-CN" altLang="en-US">
                <a:sym typeface="+mn-ea"/>
              </a:rPr>
              <a:t>            G.adjMatrix[i][j]=G.adjMatrix[i][k]+G.adjMatrix[k][j];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 b="1"/>
              <a:t>//再由</a:t>
            </a:r>
            <a:r>
              <a:rPr lang="en-US" altLang="zh-CN" b="1"/>
              <a:t>show</a:t>
            </a:r>
            <a:r>
              <a:rPr lang="zh-CN" altLang="en-US" b="1"/>
              <a:t>函数展示修改后的</a:t>
            </a:r>
            <a:r>
              <a:rPr lang="zh-CN" altLang="en-US" b="1">
                <a:sym typeface="+mn-ea"/>
              </a:rPr>
              <a:t>最短路径矩阵 </a:t>
            </a:r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712489" y="497848"/>
              <a:ext cx="37388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检查填色是否满足规则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08660" y="1306195"/>
            <a:ext cx="105086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bool hasProperColoring( WtGraph G )</a:t>
            </a:r>
            <a:r>
              <a:rPr lang="zh-CN" altLang="en-US" b="1"/>
              <a:t>//检查填色是否满足规则，即对每个点可以到达的点进行检测</a:t>
            </a:r>
            <a:endParaRPr lang="zh-CN" altLang="en-US" b="1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for(int i=0;i&lt;G.maxSize;++i)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if(flag[i]==1)</a:t>
            </a:r>
            <a:r>
              <a:rPr lang="zh-CN" altLang="en-US" b="1"/>
              <a:t>//检查每个在图中的点</a:t>
            </a:r>
            <a:endParaRPr lang="zh-CN" altLang="en-US" b="1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for(int j=0;j&lt;G.maxSize;++j)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if(flag[j]==1&amp;&amp;G.adjMatrix[i][j]!=infiniteEdgeWt)</a:t>
            </a:r>
            <a:r>
              <a:rPr lang="zh-CN" altLang="en-US" b="1"/>
              <a:t>//两点之间可以到达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if(G.vertex[i].color==G.vertex[j].color)</a:t>
            </a:r>
            <a:r>
              <a:rPr lang="en-US" altLang="zh-CN" b="1"/>
              <a:t>//</a:t>
            </a:r>
            <a:r>
              <a:rPr lang="zh-CN" altLang="en-US" b="1"/>
              <a:t>临近点颜色相同则返回</a:t>
            </a:r>
            <a:r>
              <a:rPr lang="en-US" altLang="zh-CN" b="1"/>
              <a:t>false</a:t>
            </a:r>
            <a:endParaRPr lang="zh-CN" altLang="en-US" b="1"/>
          </a:p>
          <a:p>
            <a:r>
              <a:rPr lang="zh-CN" altLang="en-US"/>
              <a:t>                        return false;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true;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168267" y="370936"/>
            <a:ext cx="7854219" cy="664017"/>
            <a:chOff x="1954494" y="426816"/>
            <a:chExt cx="7854219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1954494" y="426817"/>
              <a:ext cx="805816" cy="664016"/>
              <a:chOff x="1943211" y="161925"/>
              <a:chExt cx="986373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1943211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2116784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043539" y="426816"/>
              <a:ext cx="765174" cy="664016"/>
              <a:chOff x="4965947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5089772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4965947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902229" y="497848"/>
              <a:ext cx="62280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测试图中每个顶点的度数是否都为偶数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19455" y="1306195"/>
            <a:ext cx="105086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bool areAllEven( WtGraph G )</a:t>
            </a:r>
            <a:r>
              <a:rPr lang="zh-CN" altLang="en-US" b="1"/>
              <a:t>//测试图中每个顶点的度数是否都为偶数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for(int i=0;i&lt;G.maxSize;++i)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if(flag[i]==1)</a:t>
            </a:r>
            <a:r>
              <a:rPr lang="zh-CN" altLang="en-US" b="1"/>
              <a:t>//检查每个在图中的点</a:t>
            </a:r>
            <a:endParaRPr lang="zh-CN" altLang="en-US" b="1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int cnt=0;</a:t>
            </a:r>
            <a:endParaRPr lang="zh-CN" altLang="en-US"/>
          </a:p>
          <a:p>
            <a:r>
              <a:rPr lang="zh-CN" altLang="en-US"/>
              <a:t>            for(int j=0;j&lt;G.maxSize;++j)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if(flag[j]==1&amp;&amp;G.adjMatrix[i][j]!=infiniteEdgeWt)</a:t>
            </a:r>
            <a:r>
              <a:rPr lang="zh-CN" altLang="en-US" b="1"/>
              <a:t>//两点之间可以到达</a:t>
            </a:r>
            <a:endParaRPr lang="zh-CN" altLang="en-US"/>
          </a:p>
          <a:p>
            <a:r>
              <a:rPr lang="zh-CN" altLang="en-US"/>
              <a:t>                    cnt++;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if(cnt%2!=0) return false;</a:t>
            </a:r>
            <a:r>
              <a:rPr lang="zh-CN" altLang="en-US" b="1"/>
              <a:t>//该点度数不为偶数</a:t>
            </a:r>
            <a:endParaRPr lang="zh-CN" altLang="en-US" b="1"/>
          </a:p>
          <a:p>
            <a:r>
              <a:rPr lang="zh-CN" altLang="en-US"/>
              <a:t>            cnt=0;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true;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8"/>
            <a:ext cx="12727681" cy="4309354"/>
            <a:chOff x="-876300" y="-258318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04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zh-CN" altLang="en-US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结果展示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" name="图片 -2147482622"/>
          <p:cNvPicPr>
            <a:picLocks noChangeAspect="1"/>
          </p:cNvPicPr>
          <p:nvPr/>
        </p:nvPicPr>
        <p:blipFill>
          <a:blip r:embed="rId1">
            <a:clrChange>
              <a:clrFrom>
                <a:srgbClr val="EFEDF0"/>
              </a:clrFrom>
              <a:clrTo>
                <a:srgbClr val="EFEDF0">
                  <a:alpha val="0"/>
                </a:srgbClr>
              </a:clrTo>
            </a:clrChange>
            <a:biLevel thresh="50000"/>
            <a:grayscl/>
            <a:lum bright="-6000"/>
          </a:blip>
          <a:stretch>
            <a:fillRect/>
          </a:stretch>
        </p:blipFill>
        <p:spPr>
          <a:xfrm>
            <a:off x="1152525" y="2769235"/>
            <a:ext cx="6921500" cy="2667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152525" y="1956435"/>
            <a:ext cx="6593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测试数据（输出最短路径矩阵）</a:t>
            </a:r>
            <a:endParaRPr lang="en-US" altLang="zh-CN" sz="2800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266787"/>
            <a:ext cx="13944600" cy="4781552"/>
            <a:chOff x="-876300" y="20021"/>
            <a:chExt cx="13944600" cy="4781552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705224" y="-4561503"/>
              <a:ext cx="4781552" cy="13944600"/>
              <a:chOff x="693090" y="-6425744"/>
              <a:chExt cx="6758309" cy="19709486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2833670" y="-6425744"/>
                <a:ext cx="2477148" cy="247714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菱形 5"/>
              <p:cNvSpPr/>
              <p:nvPr/>
            </p:nvSpPr>
            <p:spPr>
              <a:xfrm>
                <a:off x="2833670" y="10806593"/>
                <a:ext cx="2477148" cy="247714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693090" y="49845"/>
                <a:ext cx="6758309" cy="675831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299520" y="1479772"/>
              <a:ext cx="359295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normalizeH="0" baseline="0" noProof="0" dirty="0">
                  <a:ln>
                    <a:noFill/>
                  </a:ln>
                  <a:solidFill>
                    <a:srgbClr val="10151A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2019</a:t>
              </a:r>
              <a:endParaRPr kumimoji="0" lang="en-US" altLang="zh-CN" sz="11500" b="1" i="0" u="none" strike="noStrike" kern="1200" cap="none" normalizeH="0" baseline="0" noProof="0" dirty="0">
                <a:ln>
                  <a:noFill/>
                </a:ln>
                <a:solidFill>
                  <a:srgbClr val="10151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43185" y="5177750"/>
            <a:ext cx="69056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zh-CN" altLang="en-US" sz="88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39694" y="2688656"/>
            <a:ext cx="14786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111575" y="2658141"/>
            <a:ext cx="14786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876300" y="278630"/>
            <a:ext cx="13944600" cy="2512828"/>
            <a:chOff x="-876300" y="554220"/>
            <a:chExt cx="13944600" cy="2512828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839586" y="-5161666"/>
              <a:ext cx="2512828" cy="13944600"/>
              <a:chOff x="1448133" y="-6425744"/>
              <a:chExt cx="3551665" cy="19709486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985393" y="-642574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1448133" y="1653168"/>
                <a:ext cx="3551665" cy="3551665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149022" y="1259176"/>
              <a:ext cx="2202564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Naskh Medium" panose="01010101010101010101" pitchFamily="50" charset="-78"/>
                  <a:cs typeface="Adobe Naskh Medium" panose="01010101010101010101" pitchFamily="50" charset="-78"/>
                </a:rPr>
                <a:t>目录</a:t>
              </a:r>
              <a:endParaRPr lang="zh-CN" altLang="en-US" sz="66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Naskh Medium" panose="01010101010101010101" pitchFamily="50" charset="-78"/>
                <a:cs typeface="Adobe Naskh Medium" panose="01010101010101010101" pitchFamily="50" charset="-78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97050" y="3429000"/>
            <a:ext cx="936625" cy="1109980"/>
            <a:chOff x="1797050" y="3429000"/>
            <a:chExt cx="936625" cy="110998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10" name="菱形 9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909445" y="3585845"/>
              <a:ext cx="70040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011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97050" y="5257800"/>
            <a:ext cx="936625" cy="812800"/>
            <a:chOff x="1797050" y="3429000"/>
            <a:chExt cx="936625" cy="812800"/>
          </a:xfrm>
        </p:grpSpPr>
        <p:grpSp>
          <p:nvGrpSpPr>
            <p:cNvPr id="17" name="组合 16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19" name="菱形 18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921510" y="3573780"/>
              <a:ext cx="6877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52413" y="3428999"/>
            <a:ext cx="936625" cy="812800"/>
            <a:chOff x="1797050" y="3429000"/>
            <a:chExt cx="936625" cy="812800"/>
          </a:xfrm>
        </p:grpSpPr>
        <p:grpSp>
          <p:nvGrpSpPr>
            <p:cNvPr id="22" name="组合 21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24" name="菱形 23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菱形 24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917093" y="3586027"/>
              <a:ext cx="688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52413" y="5257800"/>
            <a:ext cx="936625" cy="812800"/>
            <a:chOff x="1797050" y="3429000"/>
            <a:chExt cx="936625" cy="8128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29" name="菱形 28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菱形 29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932305" y="3578225"/>
              <a:ext cx="6731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733675" y="3524885"/>
            <a:ext cx="3035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57500" y="5340985"/>
            <a:ext cx="2981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实验前练习及过渡练习</a:t>
            </a:r>
            <a:endParaRPr lang="zh-CN" alt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412864" y="5345478"/>
            <a:ext cx="25128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zh-CN" altLang="en-US" sz="32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13115" y="3429000"/>
            <a:ext cx="39738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实验中练习</a:t>
            </a:r>
            <a:endParaRPr lang="zh-CN" altLang="en-US" sz="32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1,2,3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086271" y="3586026"/>
            <a:ext cx="19455" cy="24013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8745411" y="1534409"/>
            <a:ext cx="1177290" cy="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2268856" y="1529129"/>
            <a:ext cx="1177290" cy="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9"/>
            <a:ext cx="12727681" cy="4309354"/>
            <a:chOff x="-876300" y="-258317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01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lang="zh-CN" altLang="en-US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具体框架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48360" y="3733800"/>
            <a:ext cx="5773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图结构：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91845" y="4206240"/>
            <a:ext cx="9911080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struct WtGraph//图的结构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maxSize, Size;//最大顶点数， 实际顶点数</a:t>
            </a:r>
            <a:endParaRPr lang="zh-CN" altLang="en-US"/>
          </a:p>
          <a:p>
            <a:r>
              <a:rPr lang="zh-CN" altLang="en-US"/>
              <a:t>    Vertex *vertex;//动态申请，指向顶点个数的字符串类型的数组（相当于二级指针）</a:t>
            </a:r>
            <a:endParaRPr lang="zh-CN" altLang="en-US"/>
          </a:p>
          <a:p>
            <a:r>
              <a:rPr lang="zh-CN" altLang="en-US"/>
              <a:t>    int** adjMatrix;//存边的邻接矩阵，二级指针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8360" y="1731645"/>
            <a:ext cx="635825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struct Vertex {//顶点（顶点信息是字符串）</a:t>
            </a:r>
            <a:endParaRPr lang="zh-CN" altLang="en-US"/>
          </a:p>
          <a:p>
            <a:r>
              <a:rPr lang="zh-CN" altLang="en-US"/>
              <a:t>	char label[vertexLabelLength];</a:t>
            </a:r>
            <a:endParaRPr lang="zh-CN" altLang="en-US"/>
          </a:p>
          <a:p>
            <a:r>
              <a:rPr lang="zh-CN" altLang="en-US"/>
              <a:t>	char color;//表示该点颜色(r,g,b,y)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20115" y="1185545"/>
            <a:ext cx="185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点结构：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72425" y="1915160"/>
            <a:ext cx="3808730" cy="17532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int flag[105];//</a:t>
            </a:r>
            <a:r>
              <a:rPr lang="zh-CN" altLang="en-US" b="1"/>
              <a:t>表示这个下标没有代表一个字符串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set&lt;int&gt;s;//存字符串的二进制数，</a:t>
            </a:r>
            <a:r>
              <a:rPr lang="zh-CN" altLang="en-US" b="1"/>
              <a:t>方便找到该字符串是否在当前的图里面</a:t>
            </a:r>
            <a:r>
              <a:rPr lang="zh-CN" altLang="en-US"/>
              <a:t>， 存当前图中的点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999730" y="1372870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辅助结构：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8"/>
            <a:ext cx="12727681" cy="4309354"/>
            <a:chOff x="-876300" y="-258318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02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实验前练习</a:t>
            </a:r>
            <a:endParaRPr lang="zh-CN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及过渡练习</a:t>
            </a:r>
            <a:endParaRPr lang="zh-CN" altLang="en-US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创建空图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25145" y="1024255"/>
            <a:ext cx="1129919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InitWtGraph( WtGraph &amp;G, int maxNumber )//</a:t>
            </a:r>
            <a:r>
              <a:rPr lang="zh-CN" altLang="en-US" b="1"/>
              <a:t>创建一个空的图。为其分配足够的内存空间，它包含</a:t>
            </a:r>
            <a:endParaRPr lang="zh-CN" altLang="en-US" b="1"/>
          </a:p>
          <a:p>
            <a:r>
              <a:rPr lang="zh-CN" altLang="en-US" b="1"/>
              <a:t>{</a:t>
            </a:r>
            <a:r>
              <a:rPr lang="en-US" altLang="zh-CN" b="1"/>
              <a:t>					         	</a:t>
            </a:r>
            <a:r>
              <a:rPr lang="en-US" altLang="zh-CN" b="1">
                <a:sym typeface="+mn-ea"/>
              </a:rPr>
              <a:t>//</a:t>
            </a:r>
            <a:r>
              <a:rPr lang="zh-CN" altLang="en-US" b="1">
                <a:sym typeface="+mn-ea"/>
              </a:rPr>
              <a:t>maxNumber个顶点的图。(动态分配)</a:t>
            </a:r>
            <a:endParaRPr lang="zh-CN" altLang="en-US" b="1"/>
          </a:p>
          <a:p>
            <a:r>
              <a:rPr lang="zh-CN" altLang="en-US"/>
              <a:t>    G.Size=0;</a:t>
            </a:r>
            <a:r>
              <a:rPr lang="zh-CN" altLang="en-US" b="1"/>
              <a:t>//初始创建图，一个顶点也没有</a:t>
            </a:r>
            <a:endParaRPr lang="zh-CN" altLang="en-US"/>
          </a:p>
          <a:p>
            <a:r>
              <a:rPr lang="zh-CN" altLang="en-US"/>
              <a:t>    G.maxSize=maxNumber;</a:t>
            </a:r>
            <a:r>
              <a:rPr lang="zh-CN" altLang="en-US" b="1"/>
              <a:t>//最大有maxNumber个顶点的图</a:t>
            </a:r>
            <a:endParaRPr lang="zh-CN" altLang="en-US" b="1"/>
          </a:p>
          <a:p>
            <a:r>
              <a:rPr lang="zh-CN" altLang="en-US"/>
              <a:t>    G.vertex= new Vertex[maxNumber];</a:t>
            </a:r>
            <a:r>
              <a:rPr lang="zh-CN" altLang="en-US" b="1"/>
              <a:t>/</a:t>
            </a:r>
            <a:r>
              <a:rPr lang="zh-CN" altLang="en-US" b="1"/>
              <a:t>/分配顶点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G.adjMatrix=new int*[maxNumber];</a:t>
            </a:r>
            <a:endParaRPr lang="zh-CN" altLang="en-US"/>
          </a:p>
          <a:p>
            <a:r>
              <a:rPr lang="zh-CN" altLang="en-US"/>
              <a:t>    for(int i=0; i&lt;maxNumber; ++i)</a:t>
            </a:r>
            <a:endParaRPr lang="zh-CN" altLang="en-US"/>
          </a:p>
          <a:p>
            <a:r>
              <a:rPr lang="zh-CN" altLang="en-US"/>
              <a:t>        G.adjMatrix[i]=new int[maxNumber];</a:t>
            </a:r>
            <a:r>
              <a:rPr lang="zh-CN" altLang="en-US" b="1"/>
              <a:t>//动态分配二维数组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for(int i=0; i&lt;maxNumber; ++i)</a:t>
            </a:r>
            <a:r>
              <a:rPr lang="zh-CN" altLang="en-US" b="1"/>
              <a:t> //初始化距离,全为不可到达，即最大值;到自己为0</a:t>
            </a:r>
            <a:endParaRPr lang="zh-CN" altLang="en-US" b="1"/>
          </a:p>
          <a:p>
            <a:r>
              <a:rPr lang="zh-CN" altLang="en-US"/>
              <a:t>        for(int j=0; j&lt;maxNumber; ++j)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if(i==j) G.adjMatrix[i][j]=0;</a:t>
            </a:r>
            <a:endParaRPr lang="zh-CN" altLang="en-US"/>
          </a:p>
          <a:p>
            <a:r>
              <a:rPr lang="zh-CN" altLang="en-US"/>
              <a:t>            else G.adjMatrix[i][j]=infiniteEdgeWt;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memset(flag,0,sizeof(flag));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添加顶点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89255" y="1116330"/>
            <a:ext cx="111372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void insertVertex( WtGraph &amp;G, Vertex newVertex )</a:t>
            </a:r>
            <a:r>
              <a:rPr lang="zh-CN" altLang="en-US" sz="1400" b="1"/>
              <a:t>//添加点newVertex到图中。如果这个顶点在图中已存在，则不用管。(图已存在)</a:t>
            </a:r>
            <a:endParaRPr lang="zh-CN" altLang="en-US" sz="1400" b="1"/>
          </a:p>
          <a:p>
            <a:r>
              <a:rPr lang="zh-CN" altLang="en-US" sz="1400"/>
              <a:t>{</a:t>
            </a:r>
            <a:endParaRPr lang="zh-CN" altLang="en-US" sz="1400"/>
          </a:p>
          <a:p>
            <a:pPr algn="l">
              <a:buClrTx/>
              <a:buSzTx/>
              <a:buFontTx/>
            </a:pPr>
            <a:r>
              <a:rPr lang="zh-CN" altLang="en-US" sz="1400"/>
              <a:t>    </a:t>
            </a:r>
            <a:r>
              <a:rPr lang="zh-CN" altLang="en-US" sz="1400" b="1"/>
              <a:t>//通过遍历，找(0,maxNumber-1)中有哪些下标不在当前图中</a:t>
            </a:r>
            <a:endParaRPr lang="zh-CN" altLang="en-US" sz="1400" b="1"/>
          </a:p>
          <a:p>
            <a:r>
              <a:rPr lang="zh-CN" altLang="en-US" sz="1400"/>
              <a:t>    int temp=trans(newVertex.label);</a:t>
            </a:r>
            <a:endParaRPr lang="zh-CN" altLang="en-US" sz="1400"/>
          </a:p>
          <a:p>
            <a:endParaRPr lang="zh-CN" altLang="en-US" sz="1400"/>
          </a:p>
          <a:p>
            <a:pPr algn="l">
              <a:buClrTx/>
              <a:buSzTx/>
              <a:buFontTx/>
            </a:pPr>
            <a:r>
              <a:rPr lang="zh-CN" altLang="en-US" sz="1400"/>
              <a:t>    if(s.count(temp))/</a:t>
            </a:r>
            <a:r>
              <a:rPr lang="zh-CN" altLang="en-US" sz="1400" b="1"/>
              <a:t>/点已经存在</a:t>
            </a:r>
            <a:endParaRPr lang="zh-CN" altLang="en-US" sz="1400" b="1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pPr algn="l">
              <a:buClrTx/>
              <a:buSzTx/>
              <a:buFontTx/>
            </a:pPr>
            <a:r>
              <a:rPr lang="zh-CN" altLang="en-US" sz="1400"/>
              <a:t>        cout&lt;&lt;"Already exist!\n";</a:t>
            </a:r>
            <a:endParaRPr lang="zh-CN" altLang="en-US" sz="1400" b="1"/>
          </a:p>
          <a:p>
            <a:r>
              <a:rPr lang="zh-CN" altLang="en-US" sz="1400"/>
              <a:t>        return;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    //点不在当前图中</a:t>
            </a:r>
            <a:endParaRPr lang="zh-CN" altLang="en-US" sz="1400"/>
          </a:p>
          <a:p>
            <a:pPr algn="l">
              <a:buClrTx/>
              <a:buSzTx/>
              <a:buFontTx/>
            </a:pPr>
            <a:r>
              <a:rPr lang="zh-CN" altLang="en-US" sz="1400"/>
              <a:t>    s.insert(temp)</a:t>
            </a:r>
            <a:r>
              <a:rPr lang="zh-CN" altLang="en-US" sz="1400" b="1"/>
              <a:t>;//往当前图中加入一个点（个数也增加了）</a:t>
            </a:r>
            <a:endParaRPr lang="zh-CN" altLang="en-US" sz="1400" b="1"/>
          </a:p>
          <a:p>
            <a:r>
              <a:rPr lang="zh-CN" altLang="en-US" sz="1400"/>
              <a:t>    G.Size++;</a:t>
            </a:r>
            <a:endParaRPr lang="zh-CN" altLang="en-US" sz="1400"/>
          </a:p>
          <a:p>
            <a:r>
              <a:rPr lang="zh-CN" altLang="en-US" sz="1400"/>
              <a:t>    for(int i=0; i&lt;G.maxSize; ++i)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pPr algn="l">
              <a:buClrTx/>
              <a:buSzTx/>
              <a:buFontTx/>
            </a:pPr>
            <a:r>
              <a:rPr lang="zh-CN" altLang="en-US" sz="1400"/>
              <a:t>        if(flag[i]==0)</a:t>
            </a:r>
            <a:r>
              <a:rPr lang="zh-CN" altLang="en-US" sz="1400" b="1"/>
              <a:t>//表示这个下标没有表示一个字符串        记得在主函数中把flag置为0！！！</a:t>
            </a:r>
            <a:endParaRPr lang="zh-CN" altLang="en-US" sz="1400" b="1"/>
          </a:p>
          <a:p>
            <a:pPr algn="l">
              <a:buClrTx/>
              <a:buSzTx/>
              <a:buFontTx/>
            </a:pPr>
            <a:r>
              <a:rPr lang="zh-CN" altLang="en-US" sz="1400" b="1"/>
              <a:t>        {</a:t>
            </a:r>
            <a:endParaRPr lang="zh-CN" altLang="en-US" sz="1400" b="1"/>
          </a:p>
          <a:p>
            <a:pPr algn="l">
              <a:buClrTx/>
              <a:buSzTx/>
              <a:buFontTx/>
            </a:pPr>
            <a:r>
              <a:rPr lang="zh-CN" altLang="en-US" sz="1400"/>
              <a:t>            strcpy(G.vertex[i].label,newVertex.label);/</a:t>
            </a:r>
            <a:r>
              <a:rPr lang="zh-CN" altLang="en-US" sz="1400" b="1"/>
              <a:t>/用下标引索字符串</a:t>
            </a:r>
            <a:endParaRPr lang="zh-CN" altLang="en-US" sz="1400" b="1"/>
          </a:p>
          <a:p>
            <a:r>
              <a:rPr lang="zh-CN" altLang="en-US" sz="1400"/>
              <a:t>            G.vertex[i].color=newVertex.color;</a:t>
            </a:r>
            <a:endParaRPr lang="zh-CN" altLang="en-US" sz="1400"/>
          </a:p>
          <a:p>
            <a:r>
              <a:rPr lang="zh-CN" altLang="en-US" sz="1400"/>
              <a:t>            flag[i]=1;</a:t>
            </a:r>
            <a:r>
              <a:rPr lang="zh-CN" altLang="en-US" sz="1400" b="1"/>
              <a:t>//表示用过了</a:t>
            </a:r>
            <a:endParaRPr lang="zh-CN" altLang="en-US" sz="1400"/>
          </a:p>
          <a:p>
            <a:r>
              <a:rPr lang="zh-CN" altLang="en-US" sz="1400"/>
              <a:t>            break;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 b="1"/>
          </a:p>
          <a:p>
            <a:r>
              <a:rPr lang="zh-CN" altLang="en-US" sz="1400"/>
              <a:t>    }</a:t>
            </a:r>
            <a:endParaRPr lang="zh-CN" altLang="en-US" sz="1400" b="1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删除顶点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70205" y="1024255"/>
            <a:ext cx="1159764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void removeVertex( WtGraph &amp;G, char *v)</a:t>
            </a:r>
            <a:r>
              <a:rPr lang="zh-CN" altLang="en-US" sz="1400" b="1"/>
              <a:t>//前提是图包括顶点v。 结果：从图中删除顶点v。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int temp=trans(v);</a:t>
            </a:r>
            <a:endParaRPr lang="zh-CN" altLang="en-US" sz="1400"/>
          </a:p>
          <a:p>
            <a:r>
              <a:rPr lang="zh-CN" altLang="en-US" sz="1400"/>
              <a:t>    if(s.count(temp)==0)//图中无此点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cout&lt;&lt;"The is no such point!\n";</a:t>
            </a:r>
            <a:endParaRPr lang="zh-CN" altLang="en-US" sz="1400"/>
          </a:p>
          <a:p>
            <a:r>
              <a:rPr lang="zh-CN" altLang="en-US" sz="1400"/>
              <a:t>        return;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int a;</a:t>
            </a:r>
            <a:r>
              <a:rPr lang="zh-CN" altLang="en-US" sz="1400" b="1"/>
              <a:t>//删掉这个点   将邻接矩阵的该行该列置为0， 点的数组指针中存储的字符串删除(通过set删掉对应二进制数体现)</a:t>
            </a:r>
            <a:endParaRPr lang="zh-CN" altLang="en-US" sz="1400"/>
          </a:p>
          <a:p>
            <a:r>
              <a:rPr lang="zh-CN" altLang="en-US" sz="1400"/>
              <a:t>    for(int i=0; i&lt;G.maxSize; ++i)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if(strcmp(G.vertex[i].label,v)==0)</a:t>
            </a:r>
            <a:endParaRPr lang="zh-CN" altLang="en-US" sz="1400"/>
          </a:p>
          <a:p>
            <a:r>
              <a:rPr lang="zh-CN" altLang="en-US" sz="1400"/>
              <a:t>        {</a:t>
            </a:r>
            <a:endParaRPr lang="zh-CN" altLang="en-US" sz="1400"/>
          </a:p>
          <a:p>
            <a:r>
              <a:rPr lang="zh-CN" altLang="en-US" sz="1400"/>
              <a:t>            a=i;</a:t>
            </a:r>
            <a:endParaRPr lang="zh-CN" altLang="en-US" sz="1400"/>
          </a:p>
          <a:p>
            <a:r>
              <a:rPr lang="zh-CN" altLang="en-US" sz="1400"/>
              <a:t>            break;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   flag[a]=0;</a:t>
            </a:r>
            <a:r>
              <a:rPr lang="zh-CN" altLang="en-US" sz="1400" b="1"/>
              <a:t>//表示这个点没有在用了</a:t>
            </a:r>
            <a:endParaRPr lang="zh-CN" altLang="en-US" sz="1400" b="1"/>
          </a:p>
          <a:p>
            <a:endParaRPr lang="zh-CN" altLang="en-US" sz="1400"/>
          </a:p>
          <a:p>
            <a:r>
              <a:rPr lang="zh-CN" altLang="en-US" sz="1400"/>
              <a:t>    for(int i=0; i&lt;G.maxSize; ++i)</a:t>
            </a:r>
            <a:endParaRPr lang="zh-CN" altLang="en-US" sz="1400"/>
          </a:p>
          <a:p>
            <a:r>
              <a:rPr lang="zh-CN" altLang="en-US" sz="1400"/>
              <a:t>        G.adjMatrix[i][a]=G.adjMatrix[a][i]=0;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s.erase(temp);</a:t>
            </a:r>
            <a:endParaRPr lang="zh-CN" altLang="en-US" sz="1400"/>
          </a:p>
          <a:p>
            <a:r>
              <a:rPr lang="zh-CN" altLang="en-US" sz="1400"/>
              <a:t>    G.Size--;</a:t>
            </a:r>
            <a:endParaRPr lang="zh-CN" altLang="en-US" sz="1400" b="1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2496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添加边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37210" y="1114425"/>
            <a:ext cx="56273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insertEdge( WtGraph &amp;G, char *v1, char *v2, int wt )</a:t>
            </a:r>
            <a:r>
              <a:rPr lang="zh-CN" altLang="en-US" b="1"/>
              <a:t>//添加一条连接v1和v2的无向边到图中，已有则更新它</a:t>
            </a:r>
            <a:endParaRPr lang="zh-CN" altLang="en-US" b="1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temp1=trans(v1),temp2=trans(v2);</a:t>
            </a:r>
            <a:endParaRPr lang="zh-CN" altLang="en-US"/>
          </a:p>
          <a:p>
            <a:r>
              <a:rPr lang="zh-CN" altLang="en-US"/>
              <a:t>    if(s.count(temp1)==0||s.count(temp2)==0)</a:t>
            </a:r>
            <a:r>
              <a:rPr lang="zh-CN" altLang="en-US" b="1"/>
              <a:t>//不满足图中两个点都存在</a:t>
            </a:r>
            <a:endParaRPr lang="zh-CN" altLang="en-US" b="1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cout&lt;&lt;"Not all of the two points are in the diagram!\n";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 b="1"/>
              <a:t>//两个点都在图中了</a:t>
            </a:r>
            <a:endParaRPr lang="zh-CN" altLang="en-US" b="1"/>
          </a:p>
          <a:p>
            <a:r>
              <a:rPr lang="zh-CN" altLang="en-US"/>
              <a:t>    int mark=0;</a:t>
            </a:r>
            <a:endParaRPr lang="zh-CN" altLang="en-US"/>
          </a:p>
          <a:p>
            <a:r>
              <a:rPr lang="zh-CN" altLang="en-US"/>
              <a:t>    int a,b;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05270" y="1114425"/>
            <a:ext cx="52857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for(int i=0; i&lt;G.maxSize; ++i)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if(strcmp(G.vertex[i].label,v1)==0)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mark++;</a:t>
            </a:r>
            <a:endParaRPr lang="zh-CN" altLang="en-US"/>
          </a:p>
          <a:p>
            <a:r>
              <a:rPr lang="zh-CN" altLang="en-US"/>
              <a:t>            a=i;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if(strcmp(G.vertex[i].label,v2)==0)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mark++;</a:t>
            </a:r>
            <a:endParaRPr lang="zh-CN" altLang="en-US"/>
          </a:p>
          <a:p>
            <a:r>
              <a:rPr lang="zh-CN" altLang="en-US"/>
              <a:t>            b=i;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if(mark==2)//两个点的下标都找到了</a:t>
            </a:r>
            <a:endParaRPr lang="zh-CN" altLang="en-US"/>
          </a:p>
          <a:p>
            <a:r>
              <a:rPr lang="zh-CN" altLang="en-US"/>
              <a:t>            break;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G.adjMatrix[a][b]=G.adjMatrix[b][a]=wt;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  <p:tag name="ISPRING_PRESENTATION_TITLE" val="商务40"/>
</p:tagLst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2171C"/>
      </a:dk2>
      <a:lt2>
        <a:srgbClr val="D6A210"/>
      </a:lt2>
      <a:accent1>
        <a:srgbClr val="12171C"/>
      </a:accent1>
      <a:accent2>
        <a:srgbClr val="D6A210"/>
      </a:accent2>
      <a:accent3>
        <a:srgbClr val="12171C"/>
      </a:accent3>
      <a:accent4>
        <a:srgbClr val="D6A210"/>
      </a:accent4>
      <a:accent5>
        <a:srgbClr val="12171C"/>
      </a:accent5>
      <a:accent6>
        <a:srgbClr val="D6A210"/>
      </a:accent6>
      <a:hlink>
        <a:srgbClr val="12171C"/>
      </a:hlink>
      <a:folHlink>
        <a:srgbClr val="D6A21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5775</Words>
  <Application>WPS 演示</Application>
  <PresentationFormat>宽屏</PresentationFormat>
  <Paragraphs>324</Paragraphs>
  <Slides>18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Agency FB</vt:lpstr>
      <vt:lpstr>NumberOnly</vt:lpstr>
      <vt:lpstr>Aharoni</vt:lpstr>
      <vt:lpstr>Adobe Naskh Medium</vt:lpstr>
      <vt:lpstr>Adobe Gothic Std B</vt:lpstr>
      <vt:lpstr>微软雅黑</vt:lpstr>
      <vt:lpstr>Kozuka Mincho Pro B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商务40</dc:title>
  <dc:creator>Chiu-z</dc:creator>
  <cp:lastModifiedBy>豆豆</cp:lastModifiedBy>
  <cp:revision>25</cp:revision>
  <dcterms:created xsi:type="dcterms:W3CDTF">2017-11-23T03:14:00Z</dcterms:created>
  <dcterms:modified xsi:type="dcterms:W3CDTF">2019-12-23T13:12:40Z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