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94" r:id="rId6"/>
    <p:sldId id="258" r:id="rId7"/>
    <p:sldId id="330" r:id="rId8"/>
    <p:sldId id="395" r:id="rId9"/>
    <p:sldId id="352" r:id="rId10"/>
    <p:sldId id="353" r:id="rId11"/>
    <p:sldId id="354" r:id="rId12"/>
    <p:sldId id="355" r:id="rId13"/>
    <p:sldId id="307" r:id="rId14"/>
    <p:sldId id="262" r:id="rId15"/>
    <p:sldId id="357" r:id="rId16"/>
    <p:sldId id="358" r:id="rId17"/>
    <p:sldId id="396" r:id="rId18"/>
    <p:sldId id="397" r:id="rId19"/>
    <p:sldId id="359" r:id="rId20"/>
    <p:sldId id="427" r:id="rId21"/>
    <p:sldId id="377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101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18899-93FB-46D6-9B29-6E828ABFA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FE80E-9357-41E3-98BB-609162A7E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CDB-2567-43A0-AD5E-7EBDFC7D2D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0FD7-249D-49F2-BD7E-3C8E91CAF1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push dir="u"/>
      </p:transition>
    </mc:Choice>
    <mc:Fallback>
      <p:transition spd="slow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-1054100" y="-10541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6469491" y="5803900"/>
            <a:ext cx="2108200" cy="2108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1010170" y="1215204"/>
            <a:ext cx="4427592" cy="4427592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18626" y="2893888"/>
            <a:ext cx="5586559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Aharoni" panose="02010803020104030203" pitchFamily="2" charset="-79"/>
              </a:rPr>
              <a:t>二叉树实验汇报</a:t>
            </a:r>
            <a:endParaRPr lang="zh-CN" altLang="en-US" sz="4000" b="1" dirty="0"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274943" y="3719317"/>
            <a:ext cx="457566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18626" y="3876255"/>
            <a:ext cx="596826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pc="300" dirty="0">
                <a:solidFill>
                  <a:schemeClr val="accent2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汇报人：黄炎森</a:t>
            </a:r>
            <a:endParaRPr lang="en-US" altLang="zh-CN" spc="300" dirty="0">
              <a:solidFill>
                <a:schemeClr val="accent2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4859" y="2705725"/>
            <a:ext cx="3018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spc="300" dirty="0"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2019</a:t>
            </a:r>
            <a:endParaRPr lang="zh-CN" altLang="en-US" sz="8800" b="1" spc="300" dirty="0">
              <a:solidFill>
                <a:srgbClr val="10151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Gothic Std B" panose="020B0800000000000000" pitchFamily="34" charset="-128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005864" y="515566"/>
            <a:ext cx="2844747" cy="9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544783" y="5881993"/>
            <a:ext cx="2091231" cy="12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8"/>
            <a:ext cx="14691360" cy="4309354"/>
            <a:chOff x="-876300" y="-258318"/>
            <a:chExt cx="14691360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88935" y="487807"/>
              <a:ext cx="5826125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 3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实验中练习</a:t>
            </a:r>
            <a:r>
              <a:rPr lang="en-US" alt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1,2,3</a:t>
            </a:r>
            <a:endParaRPr lang="en-US" altLang="zh-CN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15931" y="381731"/>
            <a:ext cx="6960105" cy="664017"/>
            <a:chOff x="1670003" y="426816"/>
            <a:chExt cx="6960105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1670003" y="426817"/>
              <a:ext cx="775334" cy="664016"/>
              <a:chOff x="1594975" y="161925"/>
              <a:chExt cx="949062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1594975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1731237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854774" y="426816"/>
              <a:ext cx="775334" cy="664016"/>
              <a:chOff x="3510818" y="161925"/>
              <a:chExt cx="949062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64708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510818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445664" y="497848"/>
              <a:ext cx="6047105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实验中练习1——</a:t>
              </a:r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计算逻辑表达树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8165" y="1219835"/>
            <a:ext cx="104463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int evaluate( ExprTreeNode *root )</a:t>
            </a:r>
            <a:r>
              <a:rPr b="1"/>
              <a:t>//返回逻辑表达式的值，用后序遍历计算</a:t>
            </a:r>
            <a:endParaRPr b="1"/>
          </a:p>
          <a:p>
            <a:r>
              <a:t>{</a:t>
            </a:r>
          </a:p>
          <a:p>
            <a:r>
              <a:t>    if(root&amp;&amp;(root-&gt;data&lt;'0'||root-&gt;data&gt;'9'))</a:t>
            </a:r>
            <a:r>
              <a:rPr b="1"/>
              <a:t>//如果不空且为运算符</a:t>
            </a:r>
            <a:endParaRPr b="1"/>
          </a:p>
          <a:p>
            <a:r>
              <a:t>    {</a:t>
            </a:r>
          </a:p>
          <a:p>
            <a:r>
              <a:t>        if(root-&gt;data=='-')</a:t>
            </a:r>
            <a:r>
              <a:rPr lang="en-US" b="1"/>
              <a:t>//</a:t>
            </a:r>
            <a:r>
              <a:rPr lang="zh-CN" altLang="en-US" b="1"/>
              <a:t>与一般表达式不同，这里负号表示相反（单目运算符）</a:t>
            </a:r>
            <a:endParaRPr b="1"/>
          </a:p>
          <a:p>
            <a:r>
              <a:t>        {</a:t>
            </a:r>
          </a:p>
          <a:p>
            <a:r>
              <a:t>            int ansr = evaluate( root -&gt;right );</a:t>
            </a:r>
          </a:p>
          <a:p>
            <a:r>
              <a:t>            return ans(root-&gt;data,0,ansr);</a:t>
            </a:r>
          </a:p>
          <a:p>
            <a:r>
              <a:t>        }</a:t>
            </a:r>
          </a:p>
          <a:p>
            <a:r>
              <a:t>        else</a:t>
            </a:r>
            <a:r>
              <a:rPr lang="en-US" b="1"/>
              <a:t>//</a:t>
            </a:r>
            <a:r>
              <a:rPr lang="zh-CN" altLang="en-US" b="1"/>
              <a:t>正常处理</a:t>
            </a:r>
            <a:endParaRPr lang="zh-CN" altLang="en-US" b="1"/>
          </a:p>
          <a:p>
            <a:r>
              <a:t>        {</a:t>
            </a:r>
          </a:p>
          <a:p>
            <a:r>
              <a:t>            int ansl = evaluate( root -&gt;left );</a:t>
            </a:r>
          </a:p>
          <a:p>
            <a:r>
              <a:t>            int ansr = evaluate( root -&gt;right );</a:t>
            </a:r>
          </a:p>
          <a:p>
            <a:r>
              <a:t>            return ans(root-&gt;data,ansl,ansr);</a:t>
            </a:r>
            <a:r>
              <a:rPr b="1"/>
              <a:t>//处理是左右一定是数字</a:t>
            </a:r>
            <a:endParaRPr b="1"/>
          </a:p>
          <a:p>
            <a:r>
              <a:t>        }</a:t>
            </a:r>
          </a:p>
          <a:p>
            <a:r>
              <a:t>    }</a:t>
            </a:r>
          </a:p>
          <a:p>
            <a:r>
              <a:t>    else if(root&amp;&amp;(root-&gt;data&gt;='0'&amp;&amp;root-&gt;data&lt;='9'))</a:t>
            </a:r>
            <a:r>
              <a:rPr b="1"/>
              <a:t>//如果不空且为数字就返回数字</a:t>
            </a:r>
            <a:endParaRPr b="1"/>
          </a:p>
          <a:p>
            <a:r>
              <a:t>        return (root-&gt;data-'0');</a:t>
            </a:r>
          </a:p>
          <a:p>
            <a:r>
              <a:t>}</a:t>
            </a:r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30250" y="1158875"/>
            <a:ext cx="55378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ans(char str,int l,int r)</a:t>
            </a:r>
            <a:endParaRPr lang="zh-CN" altLang="en-US"/>
          </a:p>
          <a:p>
            <a:r>
              <a:rPr lang="zh-CN" altLang="en-US"/>
              <a:t>{</a:t>
            </a:r>
            <a:r>
              <a:rPr lang="zh-CN" altLang="en-US" b="1">
                <a:sym typeface="+mn-ea"/>
              </a:rPr>
              <a:t>//根据运算符和数字返回结果</a:t>
            </a:r>
            <a:endParaRPr lang="zh-CN" altLang="en-US"/>
          </a:p>
          <a:p>
            <a:r>
              <a:rPr lang="zh-CN" altLang="en-US"/>
              <a:t>    if(str=='+')</a:t>
            </a:r>
            <a:endParaRPr lang="zh-CN" altLang="en-US"/>
          </a:p>
          <a:p>
            <a:r>
              <a:rPr lang="zh-CN" altLang="en-US"/>
              <a:t>        return l+r;</a:t>
            </a:r>
            <a:endParaRPr lang="zh-CN" altLang="en-US"/>
          </a:p>
          <a:p>
            <a:r>
              <a:rPr lang="zh-CN" altLang="en-US"/>
              <a:t>    else if(str=='-')</a:t>
            </a:r>
            <a:endParaRPr lang="zh-CN" altLang="en-US"/>
          </a:p>
          <a:p>
            <a:r>
              <a:rPr lang="zh-CN" altLang="en-US" b="1"/>
              <a:t>//取反，根据逻辑表达树的要求，也要修改</a:t>
            </a:r>
            <a:endParaRPr lang="zh-CN" altLang="en-US" b="1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if(r==0)</a:t>
            </a:r>
            <a:endParaRPr lang="zh-CN" altLang="en-US"/>
          </a:p>
          <a:p>
            <a:r>
              <a:rPr lang="zh-CN" altLang="en-US"/>
              <a:t>            return 1;</a:t>
            </a:r>
            <a:endParaRPr lang="zh-CN" altLang="en-US"/>
          </a:p>
          <a:p>
            <a:r>
              <a:rPr lang="zh-CN" altLang="en-US"/>
              <a:t>        else return 0;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 if(str=='*')</a:t>
            </a:r>
            <a:endParaRPr lang="zh-CN" altLang="en-US"/>
          </a:p>
          <a:p>
            <a:r>
              <a:rPr lang="zh-CN" altLang="en-US"/>
              <a:t>        return l*r;</a:t>
            </a:r>
            <a:endParaRPr lang="zh-CN" altLang="en-US"/>
          </a:p>
          <a:p>
            <a:r>
              <a:rPr lang="zh-CN" altLang="en-US"/>
              <a:t>    else if(str=='/')</a:t>
            </a:r>
            <a:endParaRPr lang="zh-CN" altLang="en-US"/>
          </a:p>
          <a:p>
            <a:r>
              <a:rPr lang="zh-CN" altLang="en-US"/>
              <a:t>        return l/r;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00520" y="1024255"/>
            <a:ext cx="52235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build( ExprTreeNode* &amp;root)</a:t>
            </a:r>
            <a:r>
              <a:rPr lang="en-US" altLang="zh-CN" b="1"/>
              <a:t>//</a:t>
            </a:r>
            <a:r>
              <a:rPr lang="zh-CN" altLang="en-US" b="1"/>
              <a:t>建树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root = new ExprTreeNode;</a:t>
            </a:r>
            <a:endParaRPr lang="zh-CN" altLang="en-US"/>
          </a:p>
          <a:p>
            <a:r>
              <a:rPr lang="zh-CN" altLang="en-US"/>
              <a:t>    if(s[current]&gt;='0'&amp;&amp;s[current]&lt;='9')//叶子节点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root-&gt;data=s[current];</a:t>
            </a:r>
            <a:endParaRPr lang="zh-CN" altLang="en-US"/>
          </a:p>
          <a:p>
            <a:r>
              <a:rPr lang="zh-CN" altLang="en-US"/>
              <a:t>        root-&gt;left=NULL,root-&gt;right=NULL;</a:t>
            </a:r>
            <a:endParaRPr lang="zh-CN" altLang="en-US"/>
          </a:p>
          <a:p>
            <a:r>
              <a:rPr lang="zh-CN" altLang="en-US"/>
              <a:t>        current++;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else//运算符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root-&gt;data=s[current];</a:t>
            </a:r>
            <a:r>
              <a:rPr lang="zh-CN" altLang="en-US">
                <a:sym typeface="+mn-ea"/>
              </a:rPr>
              <a:t> current++;</a:t>
            </a:r>
            <a:endParaRPr lang="zh-CN" altLang="en-US"/>
          </a:p>
          <a:p>
            <a:r>
              <a:rPr lang="zh-CN" altLang="en-US"/>
              <a:t>        if(root-&gt;data=='-')</a:t>
            </a:r>
            <a:r>
              <a:rPr lang="zh-CN" altLang="en-US" b="1"/>
              <a:t>//为"-",只用建右子树</a:t>
            </a:r>
            <a:endParaRPr lang="zh-CN" altLang="en-US"/>
          </a:p>
          <a:p>
            <a:r>
              <a:rPr lang="zh-CN" altLang="en-US"/>
              <a:t>            build(root-&gt;right);</a:t>
            </a:r>
            <a:endParaRPr lang="zh-CN" altLang="en-US"/>
          </a:p>
          <a:p>
            <a:r>
              <a:rPr lang="zh-CN" altLang="en-US"/>
              <a:t>        else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build(root-&gt;left);</a:t>
            </a:r>
            <a:endParaRPr lang="zh-CN" altLang="en-US"/>
          </a:p>
          <a:p>
            <a:r>
              <a:rPr lang="zh-CN" altLang="en-US"/>
              <a:t>            build(root-&gt;right);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615931" y="381731"/>
            <a:ext cx="6960105" cy="664017"/>
            <a:chOff x="1670003" y="426816"/>
            <a:chExt cx="6960105" cy="664017"/>
          </a:xfrm>
        </p:grpSpPr>
        <p:grpSp>
          <p:nvGrpSpPr>
            <p:cNvPr id="14" name="组合 13"/>
            <p:cNvGrpSpPr/>
            <p:nvPr/>
          </p:nvGrpSpPr>
          <p:grpSpPr>
            <a:xfrm>
              <a:off x="1670003" y="426817"/>
              <a:ext cx="775334" cy="664016"/>
              <a:chOff x="1594975" y="161925"/>
              <a:chExt cx="949062" cy="812800"/>
            </a:xfrm>
          </p:grpSpPr>
          <p:sp>
            <p:nvSpPr>
              <p:cNvPr id="15" name="菱形 14"/>
              <p:cNvSpPr/>
              <p:nvPr/>
            </p:nvSpPr>
            <p:spPr>
              <a:xfrm rot="5400000">
                <a:off x="1594975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菱形 15"/>
              <p:cNvSpPr/>
              <p:nvPr/>
            </p:nvSpPr>
            <p:spPr>
              <a:xfrm rot="5400000">
                <a:off x="1731237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854774" y="426816"/>
              <a:ext cx="775334" cy="664016"/>
              <a:chOff x="3510818" y="161925"/>
              <a:chExt cx="949062" cy="812800"/>
            </a:xfrm>
          </p:grpSpPr>
          <p:sp>
            <p:nvSpPr>
              <p:cNvPr id="18" name="菱形 17"/>
              <p:cNvSpPr/>
              <p:nvPr/>
            </p:nvSpPr>
            <p:spPr>
              <a:xfrm rot="5400000">
                <a:off x="364708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 rot="5400000">
                <a:off x="3510818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445664" y="497848"/>
              <a:ext cx="538734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实验中练习1——</a:t>
              </a:r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Build</a:t>
              </a:r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和</a:t>
              </a:r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ans</a:t>
              </a:r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  <a:sym typeface="+mn-ea"/>
                </a:rPr>
                <a:t>函数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endParaRPr>
            </a:p>
          </p:txBody>
        </p:sp>
      </p:grp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779164" y="497848"/>
              <a:ext cx="3383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先序遍历</a:t>
              </a:r>
              <a:r>
                <a:rPr lang="en-US" alt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复制一棵树</a:t>
              </a:r>
              <a:endParaRPr lang="en-US" alt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09040" y="1367790"/>
            <a:ext cx="100717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ExprTreeNode* ExprTreeCopy( ExprTreeNode* root,ExprTreeNode* &amp;c_root) 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 b="1"/>
              <a:t>// 基于实验前练习（表达树），复制一棵树(返回一棵树的指针), 用先序遍历，      实验</a:t>
            </a:r>
            <a:r>
              <a:rPr lang="en-US" altLang="zh-CN" b="1"/>
              <a:t>2</a:t>
            </a:r>
            <a:r>
              <a:rPr lang="zh-CN" altLang="en-US" b="1"/>
              <a:t>新增</a:t>
            </a:r>
            <a:endParaRPr lang="zh-CN" altLang="en-US" b="1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if(root)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c_root = new ExprTreeNode;</a:t>
            </a:r>
            <a:endParaRPr lang="zh-CN" altLang="en-US"/>
          </a:p>
          <a:p>
            <a:r>
              <a:rPr lang="zh-CN" altLang="en-US"/>
              <a:t>        c_root-&gt;data=root-&gt;data;</a:t>
            </a:r>
            <a:endParaRPr lang="zh-CN" altLang="en-US"/>
          </a:p>
          <a:p>
            <a:r>
              <a:rPr lang="zh-CN" altLang="en-US"/>
              <a:t>        c_root-&gt;left=NULL, c_root-&gt;right=NULL;</a:t>
            </a:r>
            <a:endParaRPr lang="zh-CN" altLang="en-US"/>
          </a:p>
          <a:p>
            <a:r>
              <a:rPr lang="zh-CN" altLang="en-US"/>
              <a:t>        ExprTreeCopy( root-&gt;left, c_root-&gt;left);</a:t>
            </a:r>
            <a:endParaRPr lang="zh-CN" altLang="en-US"/>
          </a:p>
          <a:p>
            <a:r>
              <a:rPr lang="zh-CN" altLang="en-US"/>
              <a:t>        ExprTreeCopy( root-&gt;right, c_root-&gt;right);</a:t>
            </a:r>
            <a:endParaRPr lang="zh-CN" altLang="en-US"/>
          </a:p>
          <a:p>
            <a:r>
              <a:rPr lang="zh-CN" altLang="en-US"/>
              <a:t>        return c_root;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245889" y="497848"/>
              <a:ext cx="26720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后序交换操作数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69695" y="1475105"/>
            <a:ext cx="103714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commute( ExprTreeNode *root )</a:t>
            </a:r>
            <a:endParaRPr lang="zh-CN" altLang="en-US"/>
          </a:p>
          <a:p>
            <a:r>
              <a:rPr lang="zh-CN" altLang="en-US" b="1"/>
              <a:t>// 交换表达树中的每个运算符的两个操作数 ,后序交换   </a:t>
            </a:r>
            <a:r>
              <a:rPr lang="zh-CN" altLang="en-US" b="1">
                <a:sym typeface="+mn-ea"/>
              </a:rPr>
              <a:t>实验中练习3新增 </a:t>
            </a:r>
            <a:endParaRPr lang="zh-CN" altLang="en-US" b="1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if(root&amp;&amp;root-&gt;data!='-'&amp;&amp;root-&gt;data!='/')</a:t>
            </a:r>
            <a:r>
              <a:rPr lang="zh-CN" altLang="en-US" b="1"/>
              <a:t>//如果是"-"或者"/"不能交换</a:t>
            </a:r>
            <a:endParaRPr lang="zh-CN" altLang="en-US" b="1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commute( root-&gt;left );</a:t>
            </a:r>
            <a:endParaRPr lang="zh-CN" altLang="en-US"/>
          </a:p>
          <a:p>
            <a:r>
              <a:rPr lang="zh-CN" altLang="en-US"/>
              <a:t>        commute( root-&gt;right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ExprTreeNode* temp;</a:t>
            </a:r>
            <a:endParaRPr lang="zh-CN" altLang="en-US"/>
          </a:p>
          <a:p>
            <a:r>
              <a:rPr lang="zh-CN" altLang="en-US"/>
              <a:t>        temp=root-&gt;left;</a:t>
            </a:r>
            <a:endParaRPr lang="zh-CN" altLang="en-US"/>
          </a:p>
          <a:p>
            <a:r>
              <a:rPr lang="zh-CN" altLang="en-US"/>
              <a:t>        root-&gt;left=root-&gt;right;</a:t>
            </a:r>
            <a:endParaRPr lang="zh-CN" altLang="en-US"/>
          </a:p>
          <a:p>
            <a:r>
              <a:rPr lang="zh-CN" altLang="en-US"/>
              <a:t>        root-&gt;right=temp;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8"/>
            <a:ext cx="14691360" cy="4309354"/>
            <a:chOff x="-876300" y="-258318"/>
            <a:chExt cx="14691360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988935" y="487807"/>
              <a:ext cx="5826125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 4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结果展示</a:t>
            </a:r>
            <a:endParaRPr lang="zh-CN" altLang="en-US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44625" y="1442720"/>
            <a:ext cx="4817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测试数据：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表达树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逻辑表达树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19760" y="2732405"/>
          <a:ext cx="4512945" cy="2741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340"/>
                <a:gridCol w="1312545"/>
                <a:gridCol w="1099820"/>
                <a:gridCol w="777240"/>
              </a:tblGrid>
              <a:tr h="456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测试项目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算术表达式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预期结果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检查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3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一个运算符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嵌套运算符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所有运算符在前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不均衡嵌套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整除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一位数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+34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*+34/52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-/*9321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*4+6-75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/02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7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14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5518785" y="2472055"/>
          <a:ext cx="6389370" cy="366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5360"/>
                <a:gridCol w="1551940"/>
                <a:gridCol w="1397000"/>
                <a:gridCol w="1195070"/>
              </a:tblGrid>
              <a:tr h="666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测试项目</a:t>
                      </a:r>
                      <a:endParaRPr lang="en-US" altLang="en-US" sz="2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逻辑表达式</a:t>
                      </a:r>
                      <a:endParaRPr lang="en-US" altLang="en-US" sz="2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预期结果</a:t>
                      </a:r>
                      <a:endParaRPr lang="en-US" altLang="en-US" sz="2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检查</a:t>
                      </a:r>
                      <a:endParaRPr lang="en-US" altLang="en-US" sz="2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一个运算符</a:t>
                      </a:r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嵌套运算符NOT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布尔值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子表达式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嵌套表达式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双重否定</a:t>
                      </a:r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布尔值</a:t>
                      </a:r>
                      <a:endParaRPr lang="en-US" altLang="en-US" sz="2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</a:t>
                      </a:r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*+10+01</a:t>
                      </a:r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+*10*1-0</a:t>
                      </a:r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+-1-*11</a:t>
                      </a:r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-*+110</a:t>
                      </a:r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--1</a:t>
                      </a:r>
                      <a:endParaRPr lang="en-US" sz="20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20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0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结果展示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598170" y="1416050"/>
          <a:ext cx="4512945" cy="2741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340"/>
                <a:gridCol w="1312545"/>
                <a:gridCol w="1099820"/>
                <a:gridCol w="777240"/>
              </a:tblGrid>
              <a:tr h="456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测试项目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算术表达式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预期结果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检查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3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一个运算符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嵌套运算符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所有运算符在前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不均衡嵌套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整除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一位数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+34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*+34/52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-/*9321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*4+6-75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/02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en-US" sz="1800" b="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7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14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32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0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7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5" y="1416050"/>
            <a:ext cx="4650740" cy="40963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535" y="1416050"/>
            <a:ext cx="5677535" cy="4095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535" y="1492885"/>
            <a:ext cx="5559425" cy="4320540"/>
          </a:xfrm>
          <a:prstGeom prst="rect">
            <a:avLst/>
          </a:prstGeom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266787"/>
            <a:ext cx="13944600" cy="4781552"/>
            <a:chOff x="-876300" y="20021"/>
            <a:chExt cx="13944600" cy="4781552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705224" y="-4561503"/>
              <a:ext cx="4781552" cy="13944600"/>
              <a:chOff x="693090" y="-6425744"/>
              <a:chExt cx="6758309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2833670" y="-6425744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2833670" y="10806593"/>
                <a:ext cx="2477148" cy="247714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693090" y="49845"/>
                <a:ext cx="6758309" cy="675831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299520" y="1479772"/>
              <a:ext cx="359295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normalizeH="0" baseline="0" noProof="0" dirty="0">
                  <a:ln>
                    <a:noFill/>
                  </a:ln>
                  <a:solidFill>
                    <a:srgbClr val="10151A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2019</a:t>
              </a:r>
              <a:endParaRPr kumimoji="0" lang="en-US" altLang="zh-CN" sz="11500" b="1" i="0" u="none" strike="noStrike" kern="1200" cap="none" normalizeH="0" baseline="0" noProof="0" dirty="0">
                <a:ln>
                  <a:noFill/>
                </a:ln>
                <a:solidFill>
                  <a:srgbClr val="10151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43185" y="5177750"/>
            <a:ext cx="69056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zh-CN" altLang="en-US" sz="8800" b="1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39694" y="2688656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111575" y="2658141"/>
            <a:ext cx="14786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876300" y="278630"/>
            <a:ext cx="13944600" cy="2512828"/>
            <a:chOff x="-876300" y="554220"/>
            <a:chExt cx="13944600" cy="2512828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839586" y="-5161666"/>
              <a:ext cx="2512828" cy="13944600"/>
              <a:chOff x="1448133" y="-6425744"/>
              <a:chExt cx="3551665" cy="19709486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985393" y="-642574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1448133" y="1653168"/>
                <a:ext cx="3551665" cy="3551665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149022" y="1259176"/>
              <a:ext cx="2202564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Naskh Medium" panose="01010101010101010101" pitchFamily="50" charset="-78"/>
                  <a:cs typeface="Adobe Naskh Medium" panose="01010101010101010101" pitchFamily="50" charset="-78"/>
                </a:rPr>
                <a:t>目录</a:t>
              </a:r>
              <a:endParaRPr lang="zh-CN" altLang="en-US" sz="66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Naskh Medium" panose="01010101010101010101" pitchFamily="50" charset="-78"/>
                <a:cs typeface="Adobe Naskh Medium" panose="01010101010101010101" pitchFamily="50" charset="-78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97050" y="3429000"/>
            <a:ext cx="936625" cy="1109980"/>
            <a:chOff x="1797050" y="3429000"/>
            <a:chExt cx="936625" cy="110998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0" name="菱形 9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909445" y="3585845"/>
              <a:ext cx="70040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011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97050" y="5257800"/>
            <a:ext cx="936625" cy="812800"/>
            <a:chOff x="1797050" y="3429000"/>
            <a:chExt cx="936625" cy="812800"/>
          </a:xfrm>
        </p:grpSpPr>
        <p:grpSp>
          <p:nvGrpSpPr>
            <p:cNvPr id="17" name="组合 1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19" name="菱形 1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921510" y="3573780"/>
              <a:ext cx="6877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52413" y="3428999"/>
            <a:ext cx="936625" cy="812800"/>
            <a:chOff x="1797050" y="3429000"/>
            <a:chExt cx="936625" cy="812800"/>
          </a:xfrm>
        </p:grpSpPr>
        <p:grpSp>
          <p:nvGrpSpPr>
            <p:cNvPr id="22" name="组合 21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4" name="菱形 23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1917093" y="3586027"/>
              <a:ext cx="688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52413" y="5257800"/>
            <a:ext cx="936625" cy="812800"/>
            <a:chOff x="1797050" y="3429000"/>
            <a:chExt cx="936625" cy="8128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797050" y="3429000"/>
              <a:ext cx="936625" cy="812800"/>
              <a:chOff x="1797050" y="3429000"/>
              <a:chExt cx="936625" cy="812800"/>
            </a:xfrm>
          </p:grpSpPr>
          <p:sp>
            <p:nvSpPr>
              <p:cNvPr id="29" name="菱形 28"/>
              <p:cNvSpPr/>
              <p:nvPr/>
            </p:nvSpPr>
            <p:spPr>
              <a:xfrm rot="5400000">
                <a:off x="1797050" y="3429000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菱形 29"/>
              <p:cNvSpPr/>
              <p:nvPr/>
            </p:nvSpPr>
            <p:spPr>
              <a:xfrm rot="5400000">
                <a:off x="1920875" y="3429000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932305" y="3578225"/>
              <a:ext cx="6731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800" dirty="0">
                <a:solidFill>
                  <a:schemeClr val="tx2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733675" y="3524885"/>
            <a:ext cx="3035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57500" y="5257800"/>
            <a:ext cx="2981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实验前练习及过渡练习</a:t>
            </a:r>
            <a:endParaRPr lang="zh-CN" alt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12864" y="5345478"/>
            <a:ext cx="251282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zh-CN" altLang="en-US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13115" y="3429000"/>
            <a:ext cx="39738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实验中练习</a:t>
            </a:r>
            <a:endParaRPr lang="zh-CN" altLang="en-US" sz="32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2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1,2,3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086271" y="3586026"/>
            <a:ext cx="19455" cy="24013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8745411" y="153440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2268856" y="1529129"/>
            <a:ext cx="1177290" cy="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9"/>
            <a:ext cx="12727681" cy="4309354"/>
            <a:chOff x="-876300" y="-258317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01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框架介绍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具体框架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48360" y="1569720"/>
            <a:ext cx="5773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struct ExprTreeNode</a:t>
            </a:r>
          </a:p>
          <a:p>
            <a:r>
              <a:t>{</a:t>
            </a:r>
          </a:p>
          <a:p>
            <a:r>
              <a:t>    char data;</a:t>
            </a:r>
          </a:p>
          <a:p>
            <a:r>
              <a:t>    ExprTreeNode *left, *right;</a:t>
            </a:r>
          </a:p>
          <a:p>
            <a:r>
              <a:t>};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8360" y="1201420"/>
            <a:ext cx="505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树的点结构：</a:t>
            </a:r>
            <a:endParaRPr lang="zh-CN" altLang="en-US"/>
          </a:p>
        </p:txBody>
      </p:sp>
      <p:pic>
        <p:nvPicPr>
          <p:cNvPr id="10" name="图片 -2147482624"/>
          <p:cNvPicPr>
            <a:picLocks noChangeAspect="1"/>
          </p:cNvPicPr>
          <p:nvPr/>
        </p:nvPicPr>
        <p:blipFill>
          <a:blip r:embed="rId1">
            <a:clrChange>
              <a:clrFrom>
                <a:srgbClr val="E9F1F3"/>
              </a:clrFrom>
              <a:clrTo>
                <a:srgbClr val="E9F1F3">
                  <a:alpha val="0"/>
                </a:srgbClr>
              </a:clrTo>
            </a:clrChange>
            <a:biLevel thresh="50000"/>
            <a:grayscl/>
            <a:lum bright="-12000"/>
          </a:blip>
          <a:stretch>
            <a:fillRect/>
          </a:stretch>
        </p:blipFill>
        <p:spPr>
          <a:xfrm>
            <a:off x="4727575" y="2888615"/>
            <a:ext cx="6633845" cy="3296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6300" y="1360048"/>
            <a:ext cx="12727681" cy="4309354"/>
            <a:chOff x="-876300" y="-258318"/>
            <a:chExt cx="12727681" cy="430935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3332864" y="-4467481"/>
              <a:ext cx="4309354" cy="12727681"/>
              <a:chOff x="299681" y="-4705735"/>
              <a:chExt cx="6090899" cy="17989477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1985393" y="10806594"/>
                <a:ext cx="2477148" cy="2477148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>
                <a:off x="299681" y="-4705735"/>
                <a:ext cx="6090899" cy="609089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317734" y="728563"/>
              <a:ext cx="2757942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spc="600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02</a:t>
              </a:r>
              <a:endParaRPr lang="en-US" altLang="zh-CN" sz="16600" b="1" spc="600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32664" y="2637791"/>
            <a:ext cx="521969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实验前练习</a:t>
            </a:r>
            <a:endParaRPr lang="zh-CN" sz="3600" b="1" spc="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sz="3600" b="1" spc="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及过渡练习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04163" y="3514725"/>
            <a:ext cx="381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06630" y="1360049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7226" y="5841258"/>
            <a:ext cx="34144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721504" y="497848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先序建树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93395" y="1266825"/>
            <a:ext cx="114261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build( ExprTreeNode* &amp;root)</a:t>
            </a:r>
            <a:r>
              <a:rPr lang="zh-CN" altLang="en-US" b="1"/>
              <a:t>//以先序建树,用current对字符数组（前缀式）遍历,current初始化为0</a:t>
            </a:r>
            <a:endParaRPr lang="zh-CN" altLang="en-US" b="1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root = new ExprTreeNode;</a:t>
            </a:r>
            <a:endParaRPr lang="zh-CN" altLang="en-US"/>
          </a:p>
          <a:p>
            <a:r>
              <a:rPr lang="zh-CN" altLang="en-US"/>
              <a:t>    if(s[current]&gt;='0'&amp;&amp;s[current]&lt;='9')</a:t>
            </a:r>
            <a:r>
              <a:rPr lang="zh-CN" altLang="en-US" b="1"/>
              <a:t>//叶子节点为数字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root-&gt;data=s[current];</a:t>
            </a:r>
            <a:endParaRPr lang="zh-CN" altLang="en-US"/>
          </a:p>
          <a:p>
            <a:r>
              <a:rPr lang="zh-CN" altLang="en-US"/>
              <a:t>        root-&gt;left=NULL,root-&gt;right=NULL;</a:t>
            </a:r>
            <a:endParaRPr lang="zh-CN" altLang="en-US"/>
          </a:p>
          <a:p>
            <a:r>
              <a:rPr lang="zh-CN" altLang="en-US"/>
              <a:t>        current++;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</a:t>
            </a:r>
            <a:r>
              <a:rPr lang="zh-CN" altLang="en-US" b="1"/>
              <a:t>//运算符</a:t>
            </a:r>
            <a:endParaRPr lang="zh-CN" altLang="en-US" b="1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root-&gt;data=s[current];</a:t>
            </a:r>
            <a:endParaRPr lang="zh-CN" altLang="en-US"/>
          </a:p>
          <a:p>
            <a:r>
              <a:rPr lang="zh-CN" altLang="en-US"/>
              <a:t>        current++;</a:t>
            </a:r>
            <a:endParaRPr lang="zh-CN" altLang="en-US"/>
          </a:p>
          <a:p>
            <a:r>
              <a:rPr lang="zh-CN" altLang="en-US"/>
              <a:t>        build(root-&gt;left);</a:t>
            </a:r>
            <a:endParaRPr lang="zh-CN" altLang="en-US"/>
          </a:p>
          <a:p>
            <a:r>
              <a:rPr lang="zh-CN" altLang="en-US"/>
              <a:t>        build(root-&gt;right);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245889" y="497848"/>
              <a:ext cx="26720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中序输出表达式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82905" y="1758950"/>
            <a:ext cx="114261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expression( ExprTreeNode *root )</a:t>
            </a:r>
            <a:r>
              <a:rPr lang="zh-CN" altLang="en-US" b="1"/>
              <a:t>//以带完全括弧的中缀输出算术表达式,先序入，中序出</a:t>
            </a:r>
            <a:endParaRPr lang="zh-CN" altLang="en-US" b="1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 b="1"/>
              <a:t> </a:t>
            </a:r>
            <a:r>
              <a:rPr lang="zh-CN" altLang="en-US"/>
              <a:t>    if(root)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cout&lt;&lt;"(";   </a:t>
            </a:r>
            <a:r>
              <a:rPr lang="zh-CN" altLang="en-US" b="1">
                <a:sym typeface="+mn-ea"/>
              </a:rPr>
              <a:t>//从左边下来，下一层一个</a:t>
            </a:r>
            <a:endParaRPr lang="zh-CN" altLang="en-US"/>
          </a:p>
          <a:p>
            <a:r>
              <a:rPr lang="zh-CN" altLang="en-US"/>
              <a:t>        expression( root-&gt;left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cout&lt;&lt;root-&gt;data;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expression( root-&gt;right );</a:t>
            </a:r>
            <a:endParaRPr lang="zh-CN" altLang="en-US"/>
          </a:p>
          <a:p>
            <a:r>
              <a:rPr lang="zh-CN" altLang="en-US"/>
              <a:t>        cout&lt;&lt;")";</a:t>
            </a:r>
            <a:r>
              <a:rPr lang="zh-CN" altLang="en-US" b="1">
                <a:sym typeface="+mn-ea"/>
              </a:rPr>
              <a:t>   </a:t>
            </a:r>
            <a:r>
              <a:rPr lang="en-US" altLang="zh-CN" b="1">
                <a:sym typeface="+mn-ea"/>
              </a:rPr>
              <a:t>//</a:t>
            </a:r>
            <a:r>
              <a:rPr lang="zh-CN" altLang="en-US" b="1">
                <a:sym typeface="+mn-ea"/>
              </a:rPr>
              <a:t> 从右边回去，上一层一个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245889" y="497848"/>
              <a:ext cx="26720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后序遍历返回值</a:t>
              </a:r>
              <a:endParaRPr lang="zh-CN" altLang="en-US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82905" y="2132965"/>
            <a:ext cx="114261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int evaluate( ExprTreeNode *root )</a:t>
            </a:r>
            <a:r>
              <a:rPr lang="zh-CN" altLang="en-US" sz="2000" b="1"/>
              <a:t>//返回表达式的值，用后序遍历计算</a:t>
            </a:r>
            <a:endParaRPr lang="zh-CN" altLang="en-US" sz="2000" b="1"/>
          </a:p>
          <a:p>
            <a:r>
              <a:rPr lang="zh-CN" altLang="en-US" sz="2000"/>
              <a:t>{</a:t>
            </a:r>
            <a:endParaRPr lang="zh-CN" altLang="en-US" sz="2000"/>
          </a:p>
          <a:p>
            <a:r>
              <a:rPr lang="zh-CN" altLang="en-US" sz="2000"/>
              <a:t>    if(root&amp;&amp;(root-&gt;data&lt;'0'||root-&gt;data&gt;'9'))</a:t>
            </a:r>
            <a:r>
              <a:rPr lang="zh-CN" altLang="en-US" sz="2000" b="1"/>
              <a:t>//如果不空且为运算符</a:t>
            </a:r>
            <a:endParaRPr lang="zh-CN" altLang="en-US" sz="2000" b="1"/>
          </a:p>
          <a:p>
            <a:r>
              <a:rPr lang="zh-CN" altLang="en-US" sz="2000"/>
              <a:t>    {</a:t>
            </a:r>
            <a:endParaRPr lang="zh-CN" altLang="en-US" sz="2000"/>
          </a:p>
          <a:p>
            <a:r>
              <a:rPr lang="zh-CN" altLang="en-US" sz="2000"/>
              <a:t>        int ansl = evaluate( root -&gt;left );</a:t>
            </a:r>
            <a:endParaRPr lang="zh-CN" altLang="en-US" sz="2000"/>
          </a:p>
          <a:p>
            <a:r>
              <a:rPr lang="zh-CN" altLang="en-US" sz="2000"/>
              <a:t>        int ansr = evaluate( root -&gt;right );</a:t>
            </a:r>
            <a:endParaRPr lang="zh-CN" altLang="en-US" sz="2000"/>
          </a:p>
          <a:p>
            <a:r>
              <a:rPr lang="zh-CN" altLang="en-US" sz="2000"/>
              <a:t>        return ans(root-&gt;data,ansl,ansr);</a:t>
            </a:r>
            <a:r>
              <a:rPr lang="zh-CN" altLang="en-US" sz="2000" b="1"/>
              <a:t>//处理是左右一定是数字</a:t>
            </a:r>
            <a:endParaRPr lang="zh-CN" altLang="en-US" sz="2000" b="1"/>
          </a:p>
          <a:p>
            <a:r>
              <a:rPr lang="zh-CN" altLang="en-US" sz="2000"/>
              <a:t>    }</a:t>
            </a:r>
            <a:endParaRPr lang="zh-CN" altLang="en-US" sz="2000"/>
          </a:p>
          <a:p>
            <a:r>
              <a:rPr lang="zh-CN" altLang="en-US" sz="2000"/>
              <a:t>    else if(root&amp;&amp;(root-&gt;data&gt;='0'&amp;&amp;root-&gt;data&lt;='9'))</a:t>
            </a:r>
            <a:r>
              <a:rPr lang="zh-CN" altLang="en-US" sz="2000" b="1"/>
              <a:t>//如果不空且为数字就返回数字</a:t>
            </a:r>
            <a:endParaRPr lang="zh-CN" altLang="en-US" sz="2000" b="1"/>
          </a:p>
          <a:p>
            <a:r>
              <a:rPr lang="zh-CN" altLang="en-US" sz="2000"/>
              <a:t>        return (root-&gt;data-'0');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54179" y="360141"/>
            <a:ext cx="5283642" cy="664017"/>
            <a:chOff x="2940051" y="426816"/>
            <a:chExt cx="5283642" cy="664017"/>
          </a:xfrm>
        </p:grpSpPr>
        <p:grpSp>
          <p:nvGrpSpPr>
            <p:cNvPr id="4" name="组合 3"/>
            <p:cNvGrpSpPr/>
            <p:nvPr/>
          </p:nvGrpSpPr>
          <p:grpSpPr>
            <a:xfrm>
              <a:off x="2940051" y="426817"/>
              <a:ext cx="765174" cy="664016"/>
              <a:chOff x="3149600" y="161925"/>
              <a:chExt cx="936625" cy="812800"/>
            </a:xfrm>
          </p:grpSpPr>
          <p:sp>
            <p:nvSpPr>
              <p:cNvPr id="2" name="菱形 1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菱形 2"/>
              <p:cNvSpPr/>
              <p:nvPr/>
            </p:nvSpPr>
            <p:spPr>
              <a:xfrm rot="5400000">
                <a:off x="327342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458519" y="426816"/>
              <a:ext cx="765174" cy="664016"/>
              <a:chOff x="3025775" y="161925"/>
              <a:chExt cx="936625" cy="812800"/>
            </a:xfrm>
          </p:grpSpPr>
          <p:sp>
            <p:nvSpPr>
              <p:cNvPr id="6" name="菱形 5"/>
              <p:cNvSpPr/>
              <p:nvPr/>
            </p:nvSpPr>
            <p:spPr>
              <a:xfrm rot="5400000">
                <a:off x="3149600" y="161925"/>
                <a:ext cx="812800" cy="812800"/>
              </a:xfrm>
              <a:prstGeom prst="diamond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菱形 6"/>
              <p:cNvSpPr/>
              <p:nvPr/>
            </p:nvSpPr>
            <p:spPr>
              <a:xfrm rot="5400000">
                <a:off x="3025775" y="161925"/>
                <a:ext cx="812800" cy="812800"/>
              </a:xfrm>
              <a:prstGeom prst="diamond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423689" y="497848"/>
              <a:ext cx="23164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后序释放空间</a:t>
              </a:r>
              <a:endParaRPr lang="zh-CN" sz="2800" b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11860" y="2136775"/>
            <a:ext cx="105086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DeExprTree( ExprTreeNode *root )</a:t>
            </a:r>
            <a:r>
              <a:rPr lang="zh-CN" altLang="en-US" b="1"/>
              <a:t>//释放树的空间</a:t>
            </a:r>
            <a:endParaRPr lang="zh-CN" altLang="en-US" b="1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if(root)</a:t>
            </a:r>
            <a:r>
              <a:rPr lang="zh-CN" altLang="en-US" b="1"/>
              <a:t>//后序遍历释放</a:t>
            </a:r>
            <a:endParaRPr lang="zh-CN" altLang="en-US" b="1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DeExprTree( root-&gt;left );</a:t>
            </a:r>
            <a:endParaRPr lang="zh-CN" altLang="en-US"/>
          </a:p>
          <a:p>
            <a:r>
              <a:rPr lang="zh-CN" altLang="en-US"/>
              <a:t>        DeExprTree( root-&gt;right );</a:t>
            </a:r>
            <a:endParaRPr lang="zh-CN" altLang="en-US"/>
          </a:p>
          <a:p>
            <a:r>
              <a:rPr lang="zh-CN" altLang="en-US"/>
              <a:t>        delete root;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e5adbd0-3038-4252-9729-5ca59c072ded}"/>
  <p:tag name="REFSHAPE" val="791664740"/>
</p:tagLst>
</file>

<file path=ppt/tags/tag2.xml><?xml version="1.0" encoding="utf-8"?>
<p:tagLst xmlns:p="http://schemas.openxmlformats.org/presentationml/2006/main">
  <p:tag name="KSO_WM_UNIT_TABLE_BEAUTIFY" val="smartTable{50c8fd09-178b-480b-99de-05a544bc3c70}"/>
</p:tagLst>
</file>

<file path=ppt/tags/tag3.xml><?xml version="1.0" encoding="utf-8"?>
<p:tagLst xmlns:p="http://schemas.openxmlformats.org/presentationml/2006/main">
  <p:tag name="KSO_WM_UNIT_TABLE_BEAUTIFY" val="smartTable{fe5adbd0-3038-4252-9729-5ca59c072ded}"/>
  <p:tag name="REFSHAPE" val="791664740"/>
</p:tagLst>
</file>

<file path=ppt/tags/tag4.xml><?xml version="1.0" encoding="utf-8"?>
<p:tagLst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  <p:tag name="ISPRING_PRESENTATION_TITLE" val="商务40"/>
</p:tagLst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2171C"/>
      </a:dk2>
      <a:lt2>
        <a:srgbClr val="D6A210"/>
      </a:lt2>
      <a:accent1>
        <a:srgbClr val="12171C"/>
      </a:accent1>
      <a:accent2>
        <a:srgbClr val="D6A210"/>
      </a:accent2>
      <a:accent3>
        <a:srgbClr val="12171C"/>
      </a:accent3>
      <a:accent4>
        <a:srgbClr val="D6A210"/>
      </a:accent4>
      <a:accent5>
        <a:srgbClr val="12171C"/>
      </a:accent5>
      <a:accent6>
        <a:srgbClr val="D6A210"/>
      </a:accent6>
      <a:hlink>
        <a:srgbClr val="12171C"/>
      </a:hlink>
      <a:folHlink>
        <a:srgbClr val="D6A21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2171C"/>
      </a:dk2>
      <a:lt2>
        <a:srgbClr val="D6A210"/>
      </a:lt2>
      <a:accent1>
        <a:srgbClr val="12171C"/>
      </a:accent1>
      <a:accent2>
        <a:srgbClr val="D6A210"/>
      </a:accent2>
      <a:accent3>
        <a:srgbClr val="12171C"/>
      </a:accent3>
      <a:accent4>
        <a:srgbClr val="D6A210"/>
      </a:accent4>
      <a:accent5>
        <a:srgbClr val="12171C"/>
      </a:accent5>
      <a:accent6>
        <a:srgbClr val="D6A210"/>
      </a:accent6>
      <a:hlink>
        <a:srgbClr val="12171C"/>
      </a:hlink>
      <a:folHlink>
        <a:srgbClr val="D6A21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3720</Words>
  <Application>WPS 演示</Application>
  <PresentationFormat>宽屏</PresentationFormat>
  <Paragraphs>339</Paragraphs>
  <Slides>18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Agency FB</vt:lpstr>
      <vt:lpstr>NumberOnly</vt:lpstr>
      <vt:lpstr>Aharoni</vt:lpstr>
      <vt:lpstr>Adobe Naskh Medium</vt:lpstr>
      <vt:lpstr>Adobe Gothic Std B</vt:lpstr>
      <vt:lpstr>微软雅黑</vt:lpstr>
      <vt:lpstr>Kozuka Mincho Pro B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商务40</dc:title>
  <dc:creator>Chiu-z</dc:creator>
  <cp:lastModifiedBy>豆豆</cp:lastModifiedBy>
  <cp:revision>25</cp:revision>
  <dcterms:created xsi:type="dcterms:W3CDTF">2017-11-23T03:14:00Z</dcterms:created>
  <dcterms:modified xsi:type="dcterms:W3CDTF">2019-12-23T13:12:20Z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