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wrap="square" lIns="91425" tIns="91425" rIns="91425" bIns="91425" anchor="t" anchorCtr="0"/>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SzPts val="2800"/>
              <a:buFont typeface="Raleway"/>
              <a:buNone/>
              <a:defRPr sz="2800" b="1">
                <a:latin typeface="Raleway"/>
                <a:ea typeface="Raleway"/>
                <a:cs typeface="Raleway"/>
                <a:sym typeface="Raleway"/>
              </a:defRPr>
            </a:lvl1pPr>
            <a:lvl2pPr lvl="1">
              <a:spcBef>
                <a:spcPts val="0"/>
              </a:spcBef>
              <a:buSzPts val="2800"/>
              <a:buFont typeface="Raleway"/>
              <a:buNone/>
              <a:defRPr sz="2800" b="1">
                <a:latin typeface="Raleway"/>
                <a:ea typeface="Raleway"/>
                <a:cs typeface="Raleway"/>
                <a:sym typeface="Raleway"/>
              </a:defRPr>
            </a:lvl2pPr>
            <a:lvl3pPr lvl="2">
              <a:spcBef>
                <a:spcPts val="0"/>
              </a:spcBef>
              <a:buSzPts val="2800"/>
              <a:buFont typeface="Raleway"/>
              <a:buNone/>
              <a:defRPr sz="2800" b="1">
                <a:latin typeface="Raleway"/>
                <a:ea typeface="Raleway"/>
                <a:cs typeface="Raleway"/>
                <a:sym typeface="Raleway"/>
              </a:defRPr>
            </a:lvl3pPr>
            <a:lvl4pPr lvl="3">
              <a:spcBef>
                <a:spcPts val="0"/>
              </a:spcBef>
              <a:buSzPts val="2800"/>
              <a:buFont typeface="Raleway"/>
              <a:buNone/>
              <a:defRPr sz="2800" b="1">
                <a:latin typeface="Raleway"/>
                <a:ea typeface="Raleway"/>
                <a:cs typeface="Raleway"/>
                <a:sym typeface="Raleway"/>
              </a:defRPr>
            </a:lvl4pPr>
            <a:lvl5pPr lvl="4">
              <a:spcBef>
                <a:spcPts val="0"/>
              </a:spcBef>
              <a:buSzPts val="2800"/>
              <a:buFont typeface="Raleway"/>
              <a:buNone/>
              <a:defRPr sz="2800" b="1">
                <a:latin typeface="Raleway"/>
                <a:ea typeface="Raleway"/>
                <a:cs typeface="Raleway"/>
                <a:sym typeface="Raleway"/>
              </a:defRPr>
            </a:lvl5pPr>
            <a:lvl6pPr lvl="5">
              <a:spcBef>
                <a:spcPts val="0"/>
              </a:spcBef>
              <a:buSzPts val="2800"/>
              <a:buFont typeface="Raleway"/>
              <a:buNone/>
              <a:defRPr sz="2800" b="1">
                <a:latin typeface="Raleway"/>
                <a:ea typeface="Raleway"/>
                <a:cs typeface="Raleway"/>
                <a:sym typeface="Raleway"/>
              </a:defRPr>
            </a:lvl6pPr>
            <a:lvl7pPr lvl="6">
              <a:spcBef>
                <a:spcPts val="0"/>
              </a:spcBef>
              <a:buSzPts val="2800"/>
              <a:buFont typeface="Raleway"/>
              <a:buNone/>
              <a:defRPr sz="2800" b="1">
                <a:latin typeface="Raleway"/>
                <a:ea typeface="Raleway"/>
                <a:cs typeface="Raleway"/>
                <a:sym typeface="Raleway"/>
              </a:defRPr>
            </a:lvl7pPr>
            <a:lvl8pPr lvl="7">
              <a:spcBef>
                <a:spcPts val="0"/>
              </a:spcBef>
              <a:buSzPts val="2800"/>
              <a:buFont typeface="Raleway"/>
              <a:buNone/>
              <a:defRPr sz="2800" b="1">
                <a:latin typeface="Raleway"/>
                <a:ea typeface="Raleway"/>
                <a:cs typeface="Raleway"/>
                <a:sym typeface="Raleway"/>
              </a:defRPr>
            </a:lvl8pPr>
            <a:lvl9pPr lvl="8">
              <a:spcBef>
                <a:spcPts val="0"/>
              </a:spcBef>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zh-CN" sz="1000">
                <a:solidFill>
                  <a:schemeClr val="accent1"/>
                </a:solidFill>
                <a:latin typeface="Lato"/>
                <a:ea typeface="Lato"/>
                <a:cs typeface="Lato"/>
                <a:sym typeface="Lato"/>
              </a:rPr>
              <a:t>‹#›</a:t>
            </a:fld>
            <a:endParaRPr lang="zh-CN"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625" y="1739400"/>
            <a:ext cx="7688100" cy="1664700"/>
          </a:xfrm>
          <a:prstGeom prst="rect">
            <a:avLst/>
          </a:prstGeom>
        </p:spPr>
        <p:txBody>
          <a:bodyPr wrap="square" lIns="91425" tIns="91425" rIns="91425" bIns="91425" anchor="t" anchorCtr="0">
            <a:noAutofit/>
          </a:bodyPr>
          <a:lstStyle/>
          <a:p>
            <a:pPr marL="0" lvl="0" indent="0" algn="ctr">
              <a:spcBef>
                <a:spcPts val="0"/>
              </a:spcBef>
              <a:buNone/>
            </a:pPr>
            <a:r>
              <a:rPr lang="zh-CN" dirty="0"/>
              <a:t> </a:t>
            </a:r>
            <a:r>
              <a:rPr lang="zh-CN" sz="6000" dirty="0">
                <a:latin typeface="HanziPen SC" charset="-122"/>
                <a:ea typeface="HanziPen SC" charset="-122"/>
                <a:cs typeface="HanziPen SC" charset="-122"/>
              </a:rPr>
              <a:t>615 Final Project</a:t>
            </a:r>
          </a:p>
          <a:p>
            <a:pPr marL="0" lvl="0" indent="0">
              <a:spcBef>
                <a:spcPts val="0"/>
              </a:spcBef>
              <a:buNone/>
            </a:pPr>
            <a:endParaRPr dirty="0"/>
          </a:p>
        </p:txBody>
      </p:sp>
      <p:sp>
        <p:nvSpPr>
          <p:cNvPr id="87" name="Shape 87"/>
          <p:cNvSpPr txBox="1">
            <a:spLocks noGrp="1"/>
          </p:cNvSpPr>
          <p:nvPr>
            <p:ph type="subTitle" idx="1"/>
          </p:nvPr>
        </p:nvSpPr>
        <p:spPr>
          <a:xfrm>
            <a:off x="729627" y="3172900"/>
            <a:ext cx="7688100" cy="541200"/>
          </a:xfrm>
          <a:prstGeom prst="rect">
            <a:avLst/>
          </a:prstGeom>
        </p:spPr>
        <p:txBody>
          <a:bodyPr wrap="square" lIns="91425" tIns="91425" rIns="91425" bIns="91425" anchor="t" anchorCtr="0">
            <a:noAutofit/>
          </a:bodyPr>
          <a:lstStyle/>
          <a:p>
            <a:pPr marL="0" lvl="0" indent="0" algn="ctr">
              <a:spcBef>
                <a:spcPts val="0"/>
              </a:spcBef>
              <a:buNone/>
            </a:pPr>
            <a:r>
              <a:rPr lang="zh-CN" sz="2400" dirty="0"/>
              <a:t> by </a:t>
            </a:r>
            <a:r>
              <a:rPr lang="zh-CN" sz="2400" dirty="0">
                <a:latin typeface="HanziPen SC" charset="-122"/>
                <a:ea typeface="HanziPen SC" charset="-122"/>
                <a:cs typeface="HanziPen SC" charset="-122"/>
              </a:rPr>
              <a:t>Yaqi Huang </a:t>
            </a:r>
            <a:r>
              <a:rPr lang="zh-CN" dirty="0">
                <a:latin typeface="HanziPen SC" charset="-122"/>
                <a:ea typeface="HanziPen SC" charset="-122"/>
                <a:cs typeface="HanziPen SC"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4849325" y="1059675"/>
            <a:ext cx="3842100" cy="3981000"/>
          </a:xfrm>
          <a:prstGeom prst="rect">
            <a:avLst/>
          </a:prstGeom>
        </p:spPr>
        <p:txBody>
          <a:bodyPr wrap="square" lIns="91425" tIns="91425" rIns="91425" bIns="91425" anchor="ctr" anchorCtr="0">
            <a:noAutofit/>
          </a:bodyPr>
          <a:lstStyle/>
          <a:p>
            <a:pPr marL="0" lvl="0" indent="0" rtl="0">
              <a:spcBef>
                <a:spcPts val="0"/>
              </a:spcBef>
              <a:spcAft>
                <a:spcPts val="0"/>
              </a:spcAft>
              <a:buNone/>
            </a:pPr>
            <a:r>
              <a:rPr lang="zh-CN" sz="1000">
                <a:latin typeface="Comic Sans MS"/>
                <a:ea typeface="Comic Sans MS"/>
                <a:cs typeface="Comic Sans MS"/>
                <a:sym typeface="Comic Sans MS"/>
              </a:rPr>
              <a:t>The topic I have chosen for the final project is about a game which I have been playing recently, which is called $Pokémon Ultra Moon$. The publisher "The Pokémon Company" always launch two versions of game when the new game is released, for example, in this case would be Pokémon Ultra Moon and Pokémon Ultra Sun. They provide different legendary pokémon for different versions. The version I purchased was Pokémon Ultra Moon. For this  project, I am interested in the followings:</a:t>
            </a:r>
          </a:p>
          <a:p>
            <a:pPr marL="0" lvl="0" indent="1181100" rtl="0">
              <a:spcBef>
                <a:spcPts val="0"/>
              </a:spcBef>
              <a:spcAft>
                <a:spcPts val="0"/>
              </a:spcAft>
              <a:buNone/>
            </a:pPr>
            <a:endParaRPr sz="1000">
              <a:latin typeface="Comic Sans MS"/>
              <a:ea typeface="Comic Sans MS"/>
              <a:cs typeface="Comic Sans MS"/>
              <a:sym typeface="Comic Sans MS"/>
            </a:endParaRP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what is the overall response of this new game from the players using twitter.</a:t>
            </a: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Is there any difference in comments between Pokémon Ultra Moon and Pokémon Ultra Sun.</a:t>
            </a: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Is there any of the difference corresponds to the region?</a:t>
            </a:r>
          </a:p>
          <a:p>
            <a:pPr marL="0" lvl="0" indent="1181100" rtl="0">
              <a:spcBef>
                <a:spcPts val="0"/>
              </a:spcBef>
              <a:spcAft>
                <a:spcPts val="0"/>
              </a:spcAft>
              <a:buNone/>
            </a:pPr>
            <a:endParaRPr sz="1000">
              <a:latin typeface="Comic Sans MS"/>
              <a:ea typeface="Comic Sans MS"/>
              <a:cs typeface="Comic Sans MS"/>
              <a:sym typeface="Comic Sans MS"/>
            </a:endParaRPr>
          </a:p>
          <a:p>
            <a:pPr marL="0" lvl="0" indent="0" rtl="0">
              <a:spcBef>
                <a:spcPts val="0"/>
              </a:spcBef>
              <a:spcAft>
                <a:spcPts val="0"/>
              </a:spcAft>
              <a:buNone/>
            </a:pPr>
            <a:r>
              <a:rPr lang="zh-CN" sz="1000">
                <a:latin typeface="Comic Sans MS"/>
                <a:ea typeface="Comic Sans MS"/>
                <a:cs typeface="Comic Sans MS"/>
                <a:sym typeface="Comic Sans MS"/>
              </a:rPr>
              <a:t>To answer the above, I have conducted the following technics:</a:t>
            </a:r>
          </a:p>
          <a:p>
            <a:pPr marL="0" lvl="0" indent="0" rtl="0">
              <a:spcBef>
                <a:spcPts val="0"/>
              </a:spcBef>
              <a:spcAft>
                <a:spcPts val="0"/>
              </a:spcAft>
              <a:buNone/>
            </a:pPr>
            <a:endParaRPr sz="1000">
              <a:latin typeface="Comic Sans MS"/>
              <a:ea typeface="Comic Sans MS"/>
              <a:cs typeface="Comic Sans MS"/>
              <a:sym typeface="Comic Sans MS"/>
            </a:endParaRP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Sentimemt Analysis</a:t>
            </a: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Wordcloud</a:t>
            </a:r>
          </a:p>
          <a:p>
            <a:pPr marL="457200" lvl="0" indent="-292100" rtl="0">
              <a:spcBef>
                <a:spcPts val="0"/>
              </a:spcBef>
              <a:spcAft>
                <a:spcPts val="0"/>
              </a:spcAft>
              <a:buSzPts val="1000"/>
              <a:buFont typeface="Comic Sans MS"/>
              <a:buChar char="➢"/>
            </a:pPr>
            <a:r>
              <a:rPr lang="zh-CN" sz="1000">
                <a:latin typeface="Comic Sans MS"/>
                <a:ea typeface="Comic Sans MS"/>
                <a:cs typeface="Comic Sans MS"/>
                <a:sym typeface="Comic Sans MS"/>
              </a:rPr>
              <a:t>Mapping</a:t>
            </a:r>
          </a:p>
          <a:p>
            <a:pPr marL="0" lvl="0" indent="0">
              <a:spcBef>
                <a:spcPts val="0"/>
              </a:spcBef>
              <a:buNone/>
            </a:pPr>
            <a:endParaRPr/>
          </a:p>
        </p:txBody>
      </p:sp>
      <p:pic>
        <p:nvPicPr>
          <p:cNvPr id="93" name="Shape 93"/>
          <p:cNvPicPr preferRelativeResize="0"/>
          <p:nvPr/>
        </p:nvPicPr>
        <p:blipFill>
          <a:blip r:embed="rId3">
            <a:alphaModFix/>
          </a:blip>
          <a:stretch>
            <a:fillRect/>
          </a:stretch>
        </p:blipFill>
        <p:spPr>
          <a:xfrm>
            <a:off x="434850" y="1295500"/>
            <a:ext cx="4175200" cy="23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677725"/>
            <a:ext cx="7688700" cy="535200"/>
          </a:xfrm>
          <a:prstGeom prst="rect">
            <a:avLst/>
          </a:prstGeom>
        </p:spPr>
        <p:txBody>
          <a:bodyPr wrap="square" lIns="91425" tIns="91425" rIns="91425" bIns="91425" anchor="t" anchorCtr="0">
            <a:noAutofit/>
          </a:bodyPr>
          <a:lstStyle/>
          <a:p>
            <a:pPr marL="0" lvl="0" indent="0">
              <a:spcBef>
                <a:spcPts val="0"/>
              </a:spcBef>
              <a:buNone/>
            </a:pPr>
            <a:r>
              <a:rPr lang="zh-CN" dirty="0"/>
              <a:t>Sentiment Analysis</a:t>
            </a:r>
          </a:p>
        </p:txBody>
      </p:sp>
      <p:pic>
        <p:nvPicPr>
          <p:cNvPr id="99" name="Shape 99"/>
          <p:cNvPicPr preferRelativeResize="0"/>
          <p:nvPr/>
        </p:nvPicPr>
        <p:blipFill>
          <a:blip r:embed="rId3">
            <a:alphaModFix/>
          </a:blip>
          <a:stretch>
            <a:fillRect/>
          </a:stretch>
        </p:blipFill>
        <p:spPr>
          <a:xfrm>
            <a:off x="130167" y="1305853"/>
            <a:ext cx="6789825" cy="3653606"/>
          </a:xfrm>
          <a:prstGeom prst="rect">
            <a:avLst/>
          </a:prstGeom>
          <a:noFill/>
          <a:ln>
            <a:noFill/>
          </a:ln>
        </p:spPr>
      </p:pic>
      <p:pic>
        <p:nvPicPr>
          <p:cNvPr id="4" name="Shape 116"/>
          <p:cNvPicPr preferRelativeResize="0"/>
          <p:nvPr/>
        </p:nvPicPr>
        <p:blipFill>
          <a:blip r:embed="rId4">
            <a:alphaModFix/>
          </a:blip>
          <a:stretch>
            <a:fillRect/>
          </a:stretch>
        </p:blipFill>
        <p:spPr>
          <a:xfrm>
            <a:off x="6815400" y="2339295"/>
            <a:ext cx="2328600" cy="85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9450" y="706466"/>
            <a:ext cx="7688700" cy="535200"/>
          </a:xfrm>
        </p:spPr>
        <p:txBody>
          <a:bodyPr/>
          <a:lstStyle/>
          <a:p>
            <a:r>
              <a:rPr lang="zh-CN" altLang="zh-CN" dirty="0"/>
              <a:t>Sentiment Analysis</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223" y="1340205"/>
            <a:ext cx="6424756" cy="3555322"/>
          </a:xfrm>
          <a:prstGeom prst="rect">
            <a:avLst/>
          </a:prstGeom>
        </p:spPr>
      </p:pic>
      <p:pic>
        <p:nvPicPr>
          <p:cNvPr id="5" name="Shape 123"/>
          <p:cNvPicPr preferRelativeResize="0"/>
          <p:nvPr/>
        </p:nvPicPr>
        <p:blipFill>
          <a:blip r:embed="rId3">
            <a:alphaModFix/>
          </a:blip>
          <a:stretch>
            <a:fillRect/>
          </a:stretch>
        </p:blipFill>
        <p:spPr>
          <a:xfrm>
            <a:off x="791443" y="2538354"/>
            <a:ext cx="1796773" cy="724040"/>
          </a:xfrm>
          <a:prstGeom prst="rect">
            <a:avLst/>
          </a:prstGeom>
          <a:noFill/>
          <a:ln>
            <a:noFill/>
          </a:ln>
        </p:spPr>
      </p:pic>
    </p:spTree>
    <p:extLst>
      <p:ext uri="{BB962C8B-B14F-4D97-AF65-F5344CB8AC3E}">
        <p14:creationId xmlns:p14="http://schemas.microsoft.com/office/powerpoint/2010/main" val="208906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686700" y="703350"/>
            <a:ext cx="7688700" cy="535200"/>
          </a:xfrm>
          <a:prstGeom prst="rect">
            <a:avLst/>
          </a:prstGeom>
        </p:spPr>
        <p:txBody>
          <a:bodyPr wrap="square" lIns="91425" tIns="91425" rIns="91425" bIns="91425" anchor="t" anchorCtr="0">
            <a:noAutofit/>
          </a:bodyPr>
          <a:lstStyle/>
          <a:p>
            <a:pPr marL="0" lvl="0" indent="0">
              <a:spcBef>
                <a:spcPts val="0"/>
              </a:spcBef>
              <a:buNone/>
            </a:pPr>
            <a:r>
              <a:rPr lang="zh-CN"/>
              <a:t>Wordcloud</a:t>
            </a:r>
          </a:p>
        </p:txBody>
      </p:sp>
      <p:pic>
        <p:nvPicPr>
          <p:cNvPr id="105" name="Shape 105"/>
          <p:cNvPicPr preferRelativeResize="0"/>
          <p:nvPr/>
        </p:nvPicPr>
        <p:blipFill>
          <a:blip r:embed="rId3">
            <a:alphaModFix/>
          </a:blip>
          <a:stretch>
            <a:fillRect/>
          </a:stretch>
        </p:blipFill>
        <p:spPr>
          <a:xfrm>
            <a:off x="152400" y="1390950"/>
            <a:ext cx="2976297" cy="3600150"/>
          </a:xfrm>
          <a:prstGeom prst="rect">
            <a:avLst/>
          </a:prstGeom>
          <a:noFill/>
          <a:ln>
            <a:noFill/>
          </a:ln>
        </p:spPr>
      </p:pic>
      <p:pic>
        <p:nvPicPr>
          <p:cNvPr id="106" name="Shape 106"/>
          <p:cNvPicPr preferRelativeResize="0"/>
          <p:nvPr/>
        </p:nvPicPr>
        <p:blipFill>
          <a:blip r:embed="rId4">
            <a:alphaModFix/>
          </a:blip>
          <a:stretch>
            <a:fillRect/>
          </a:stretch>
        </p:blipFill>
        <p:spPr>
          <a:xfrm>
            <a:off x="5776472" y="1390950"/>
            <a:ext cx="2840485" cy="3600150"/>
          </a:xfrm>
          <a:prstGeom prst="rect">
            <a:avLst/>
          </a:prstGeom>
          <a:noFill/>
          <a:ln>
            <a:noFill/>
          </a:ln>
        </p:spPr>
      </p:pic>
      <p:sp>
        <p:nvSpPr>
          <p:cNvPr id="107" name="Shape 107"/>
          <p:cNvSpPr txBox="1"/>
          <p:nvPr/>
        </p:nvSpPr>
        <p:spPr>
          <a:xfrm>
            <a:off x="4007975" y="2418475"/>
            <a:ext cx="1470000" cy="863100"/>
          </a:xfrm>
          <a:prstGeom prst="rect">
            <a:avLst/>
          </a:prstGeom>
          <a:noFill/>
          <a:ln>
            <a:noFill/>
          </a:ln>
        </p:spPr>
        <p:txBody>
          <a:bodyPr wrap="square" lIns="91425" tIns="91425" rIns="91425" bIns="91425" anchor="t" anchorCtr="0">
            <a:noAutofit/>
          </a:bodyPr>
          <a:lstStyle/>
          <a:p>
            <a:pPr marL="0" lvl="0" indent="0">
              <a:spcBef>
                <a:spcPts val="0"/>
              </a:spcBef>
              <a:buNone/>
            </a:pPr>
            <a:r>
              <a:rPr lang="zh-CN" sz="2400" dirty="0">
                <a:latin typeface="Comic Sans MS"/>
                <a:ea typeface="Comic Sans MS"/>
                <a:cs typeface="Comic Sans MS"/>
                <a:sym typeface="Comic Sans MS"/>
              </a:rPr>
              <a:t>Moon</a:t>
            </a:r>
          </a:p>
          <a:p>
            <a:pPr marL="0" lvl="0" indent="0">
              <a:spcBef>
                <a:spcPts val="0"/>
              </a:spcBef>
              <a:buNone/>
            </a:pPr>
            <a:endParaRPr sz="2400" dirty="0">
              <a:latin typeface="Comic Sans MS"/>
              <a:ea typeface="Comic Sans MS"/>
              <a:cs typeface="Comic Sans MS"/>
              <a:sym typeface="Comic Sans MS"/>
            </a:endParaRPr>
          </a:p>
          <a:p>
            <a:pPr marL="0" lvl="0" indent="0">
              <a:spcBef>
                <a:spcPts val="0"/>
              </a:spcBef>
              <a:buNone/>
            </a:pPr>
            <a:r>
              <a:rPr lang="zh-CN" sz="2400" dirty="0">
                <a:latin typeface="Comic Sans MS"/>
                <a:ea typeface="Comic Sans MS"/>
                <a:cs typeface="Comic Sans MS"/>
                <a:sym typeface="Comic Sans MS"/>
              </a:rPr>
              <a:t>Sun</a:t>
            </a:r>
          </a:p>
        </p:txBody>
      </p:sp>
      <p:sp>
        <p:nvSpPr>
          <p:cNvPr id="108" name="Shape 108"/>
          <p:cNvSpPr/>
          <p:nvPr/>
        </p:nvSpPr>
        <p:spPr>
          <a:xfrm rot="10800000">
            <a:off x="3170988" y="2546625"/>
            <a:ext cx="794700" cy="299100"/>
          </a:xfrm>
          <a:prstGeom prst="chevron">
            <a:avLst>
              <a:gd name="adj"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09" name="Shape 109"/>
          <p:cNvSpPr/>
          <p:nvPr/>
        </p:nvSpPr>
        <p:spPr>
          <a:xfrm>
            <a:off x="4717475" y="3281575"/>
            <a:ext cx="760500" cy="299100"/>
          </a:xfrm>
          <a:prstGeom prst="chevron">
            <a:avLst>
              <a:gd name="adj"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727650" y="703350"/>
            <a:ext cx="7688700" cy="535200"/>
          </a:xfrm>
          <a:prstGeom prst="rect">
            <a:avLst/>
          </a:prstGeom>
        </p:spPr>
        <p:txBody>
          <a:bodyPr wrap="square" lIns="91425" tIns="91425" rIns="91425" bIns="91425" anchor="t" anchorCtr="0">
            <a:noAutofit/>
          </a:bodyPr>
          <a:lstStyle/>
          <a:p>
            <a:pPr marL="0" lvl="0" indent="0">
              <a:spcBef>
                <a:spcPts val="0"/>
              </a:spcBef>
              <a:buNone/>
            </a:pPr>
            <a:r>
              <a:rPr lang="zh-CN"/>
              <a:t>Mapping</a:t>
            </a:r>
          </a:p>
        </p:txBody>
      </p:sp>
      <p:pic>
        <p:nvPicPr>
          <p:cNvPr id="115" name="Shape 115"/>
          <p:cNvPicPr preferRelativeResize="0"/>
          <p:nvPr/>
        </p:nvPicPr>
        <p:blipFill>
          <a:blip r:embed="rId3">
            <a:alphaModFix/>
          </a:blip>
          <a:stretch>
            <a:fillRect/>
          </a:stretch>
        </p:blipFill>
        <p:spPr>
          <a:xfrm>
            <a:off x="767700" y="1382400"/>
            <a:ext cx="6124167" cy="3600150"/>
          </a:xfrm>
          <a:prstGeom prst="rect">
            <a:avLst/>
          </a:prstGeom>
          <a:noFill/>
          <a:ln>
            <a:noFill/>
          </a:ln>
        </p:spPr>
      </p:pic>
      <p:pic>
        <p:nvPicPr>
          <p:cNvPr id="116" name="Shape 116"/>
          <p:cNvPicPr preferRelativeResize="0"/>
          <p:nvPr/>
        </p:nvPicPr>
        <p:blipFill>
          <a:blip r:embed="rId4">
            <a:alphaModFix/>
          </a:blip>
          <a:stretch>
            <a:fillRect/>
          </a:stretch>
        </p:blipFill>
        <p:spPr>
          <a:xfrm>
            <a:off x="6156300" y="2982475"/>
            <a:ext cx="2328600" cy="85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729450" y="703375"/>
            <a:ext cx="7688700" cy="535200"/>
          </a:xfrm>
          <a:prstGeom prst="rect">
            <a:avLst/>
          </a:prstGeom>
        </p:spPr>
        <p:txBody>
          <a:bodyPr wrap="square" lIns="91425" tIns="91425" rIns="91425" bIns="91425" anchor="t" anchorCtr="0">
            <a:noAutofit/>
          </a:bodyPr>
          <a:lstStyle/>
          <a:p>
            <a:pPr marL="0" lvl="0" indent="0">
              <a:spcBef>
                <a:spcPts val="0"/>
              </a:spcBef>
              <a:buNone/>
            </a:pPr>
            <a:r>
              <a:rPr lang="zh-CN"/>
              <a:t>Mapping</a:t>
            </a:r>
          </a:p>
        </p:txBody>
      </p:sp>
      <p:pic>
        <p:nvPicPr>
          <p:cNvPr id="122" name="Shape 122"/>
          <p:cNvPicPr preferRelativeResize="0"/>
          <p:nvPr/>
        </p:nvPicPr>
        <p:blipFill>
          <a:blip r:embed="rId3">
            <a:alphaModFix/>
          </a:blip>
          <a:stretch>
            <a:fillRect/>
          </a:stretch>
        </p:blipFill>
        <p:spPr>
          <a:xfrm>
            <a:off x="2921225" y="1348250"/>
            <a:ext cx="5557975" cy="3600125"/>
          </a:xfrm>
          <a:prstGeom prst="rect">
            <a:avLst/>
          </a:prstGeom>
          <a:noFill/>
          <a:ln>
            <a:noFill/>
          </a:ln>
        </p:spPr>
      </p:pic>
      <p:pic>
        <p:nvPicPr>
          <p:cNvPr id="123" name="Shape 123"/>
          <p:cNvPicPr preferRelativeResize="0"/>
          <p:nvPr/>
        </p:nvPicPr>
        <p:blipFill>
          <a:blip r:embed="rId4">
            <a:alphaModFix/>
          </a:blip>
          <a:stretch>
            <a:fillRect/>
          </a:stretch>
        </p:blipFill>
        <p:spPr>
          <a:xfrm>
            <a:off x="729450" y="2569350"/>
            <a:ext cx="1928300" cy="78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7650" y="1626300"/>
            <a:ext cx="7688700" cy="535200"/>
          </a:xfrm>
          <a:prstGeom prst="rect">
            <a:avLst/>
          </a:prstGeom>
        </p:spPr>
        <p:txBody>
          <a:bodyPr wrap="square" lIns="91425" tIns="91425" rIns="91425" bIns="91425" anchor="t" anchorCtr="0">
            <a:noAutofit/>
          </a:bodyPr>
          <a:lstStyle/>
          <a:p>
            <a:pPr marL="0" lvl="0" indent="0">
              <a:spcBef>
                <a:spcPts val="0"/>
              </a:spcBef>
              <a:buNone/>
            </a:pPr>
            <a:r>
              <a:rPr lang="zh-CN" sz="3000">
                <a:latin typeface="Comic Sans MS"/>
                <a:ea typeface="Comic Sans MS"/>
                <a:cs typeface="Comic Sans MS"/>
                <a:sym typeface="Comic Sans MS"/>
              </a:rPr>
              <a:t>Thanks !!</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171</Words>
  <Application>Microsoft Macintosh PowerPoint</Application>
  <PresentationFormat>全屏显示(16:9)</PresentationFormat>
  <Paragraphs>22</Paragraphs>
  <Slides>8</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Comic Sans MS</vt:lpstr>
      <vt:lpstr>Lato</vt:lpstr>
      <vt:lpstr>Raleway</vt:lpstr>
      <vt:lpstr>Arial</vt:lpstr>
      <vt:lpstr>Streamline</vt:lpstr>
      <vt:lpstr> 615 Final Project </vt:lpstr>
      <vt:lpstr>PowerPoint 演示文稿</vt:lpstr>
      <vt:lpstr>Sentiment Analysis</vt:lpstr>
      <vt:lpstr>Sentiment Analysis</vt:lpstr>
      <vt:lpstr>Wordcloud</vt:lpstr>
      <vt:lpstr>Mapping</vt:lpstr>
      <vt:lpstr>Mapping</vt:lpstr>
      <vt:lpstr>Thanks !!</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615 Final Project </dc:title>
  <cp:lastModifiedBy>Microsoft Office 用户</cp:lastModifiedBy>
  <cp:revision>2</cp:revision>
  <dcterms:modified xsi:type="dcterms:W3CDTF">2017-12-17T10:24:11Z</dcterms:modified>
</cp:coreProperties>
</file>