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75" r:id="rId4"/>
    <p:sldId id="281" r:id="rId5"/>
    <p:sldId id="290" r:id="rId6"/>
    <p:sldId id="292" r:id="rId7"/>
    <p:sldId id="282" r:id="rId8"/>
    <p:sldId id="286" r:id="rId9"/>
    <p:sldId id="287" r:id="rId10"/>
    <p:sldId id="288" r:id="rId11"/>
    <p:sldId id="289" r:id="rId12"/>
    <p:sldId id="293" r:id="rId13"/>
    <p:sldId id="294" r:id="rId14"/>
    <p:sldId id="297" r:id="rId15"/>
    <p:sldId id="298" r:id="rId16"/>
    <p:sldId id="29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17D37-7692-4E6F-A357-CC45A85BD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51E800-3BD4-4F81-BE02-9E2D59D15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DB4BAB-D3BD-4A10-A760-6945AE1EEB8A}"/>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13A4E6DB-E463-49C9-A0A7-EEF8387445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1C4548-7A8C-4CDF-864E-87E657FBC4CF}"/>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281334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911EE-B9D6-4418-BA4A-BDDE48677F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02B532-95B2-4571-A5F4-B5717F2705B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077262F-804C-46D6-AD4F-F6C709F93E8E}"/>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F4F2D7E5-6C86-4972-B6AD-852ACA70A6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1EEED0-E8B6-46E7-9153-60E773681842}"/>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393721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50F976-16BB-4912-A443-6F37767096C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4357E5-312F-49A9-9A92-D559319F038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3E2F72-DABC-48BB-B0CD-D715D2D9A3E2}"/>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EA5CDB57-E0FB-409E-A949-A9F5717508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1F9E4E-D082-4592-815B-0004C2C14D15}"/>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258354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06747-0343-4081-84F1-AC44D5936F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89C1E5-A87F-48B8-8745-B80C274144E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7F117E-9C4A-4718-A21A-B95DF3086E37}"/>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F6D502D0-BD44-48F2-B065-ADAF196FF0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4E776-EF35-483E-8884-0DD95E2EDF23}"/>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128821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59CA7-FAA9-4A13-9236-42BEEDB1E5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0327AA-85A1-4B8D-A3C6-633CAB6AE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165977C-6501-44DA-BEEE-B4F495A8B8C7}"/>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C4B283E6-7C91-4474-A23D-C262C57D73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C9D6BC-6D80-46EF-ACE8-0C58742CAC0F}"/>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49890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23060-D7AD-4934-ABF6-5E63930B9D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0BED8F-0FA6-45E4-A81F-03771334F92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C5B7E7D-C5F9-4F6F-A30B-B04B3D9259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C6B88CE-6C59-4B8E-967A-9D4F66021092}"/>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6" name="页脚占位符 5">
            <a:extLst>
              <a:ext uri="{FF2B5EF4-FFF2-40B4-BE49-F238E27FC236}">
                <a16:creationId xmlns:a16="http://schemas.microsoft.com/office/drawing/2014/main" id="{80C7BCD0-ED3D-4B51-BA98-022DA8EE81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424DD8-A73A-44E2-AD6B-9AC0CEA89697}"/>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11926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4B3C-3377-405B-9E09-B911906A43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CC760F-BD74-43F3-A99F-6C89BAC626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1221CE0-125F-450E-B4EB-B46FB752FBB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13710E9-F57A-4375-9A74-1AC0A8CAA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E35798E-95CF-4DAB-96DD-AD92BCD9A06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FF789FD-F447-4170-AC66-C570A16BFCCC}"/>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8" name="页脚占位符 7">
            <a:extLst>
              <a:ext uri="{FF2B5EF4-FFF2-40B4-BE49-F238E27FC236}">
                <a16:creationId xmlns:a16="http://schemas.microsoft.com/office/drawing/2014/main" id="{08A4275E-9513-400E-B093-12F4B6C59A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7E3D19-EF42-4DC0-A08B-8F038295E1BA}"/>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185448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2B17D-97B3-4EDA-A556-D356A78CC6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242E-2F74-41AE-8C34-806B27A1A780}"/>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4" name="页脚占位符 3">
            <a:extLst>
              <a:ext uri="{FF2B5EF4-FFF2-40B4-BE49-F238E27FC236}">
                <a16:creationId xmlns:a16="http://schemas.microsoft.com/office/drawing/2014/main" id="{6ADC5168-2DD4-4ADA-AF03-6BC4441F493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1DC25AB-36FF-4057-8C9B-143E2C1B0957}"/>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52138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13D9C9-F947-472D-9A81-047169B8D2FA}"/>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3" name="页脚占位符 2">
            <a:extLst>
              <a:ext uri="{FF2B5EF4-FFF2-40B4-BE49-F238E27FC236}">
                <a16:creationId xmlns:a16="http://schemas.microsoft.com/office/drawing/2014/main" id="{D2C7F01B-16C1-4D14-BE26-B549DDF887C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B965C2-AF35-4017-9B8B-5DD913618833}"/>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415954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968AA-1182-40EF-A1E0-1725CF0E75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64A249B-2D0D-4CAC-BE25-869CE4F6E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E0208B8-BF33-4327-85A0-4DF0A3BF4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427880-7F79-49BC-828F-8193F811D620}"/>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6" name="页脚占位符 5">
            <a:extLst>
              <a:ext uri="{FF2B5EF4-FFF2-40B4-BE49-F238E27FC236}">
                <a16:creationId xmlns:a16="http://schemas.microsoft.com/office/drawing/2014/main" id="{DD36D2A1-9C23-4933-9187-995E76CBD1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56333A-F6E8-4F62-BE95-47600DC8A0F9}"/>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1430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8BC24-FB4F-4CEB-A02C-A208C37063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F1FB13-4F5A-4044-B32F-FC8E22D26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3087D7-67A7-4EB5-881E-A1684F29F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0525A9E-1904-4B4A-A083-E3B8D1F85073}"/>
              </a:ext>
            </a:extLst>
          </p:cNvPr>
          <p:cNvSpPr>
            <a:spLocks noGrp="1"/>
          </p:cNvSpPr>
          <p:nvPr>
            <p:ph type="dt" sz="half" idx="10"/>
          </p:nvPr>
        </p:nvSpPr>
        <p:spPr/>
        <p:txBody>
          <a:bodyPr/>
          <a:lstStyle/>
          <a:p>
            <a:fld id="{8D39756F-0280-402E-A2FA-872155A9421C}" type="datetimeFigureOut">
              <a:rPr lang="zh-CN" altLang="en-US" smtClean="0"/>
              <a:t>2018/12/5</a:t>
            </a:fld>
            <a:endParaRPr lang="zh-CN" altLang="en-US"/>
          </a:p>
        </p:txBody>
      </p:sp>
      <p:sp>
        <p:nvSpPr>
          <p:cNvPr id="6" name="页脚占位符 5">
            <a:extLst>
              <a:ext uri="{FF2B5EF4-FFF2-40B4-BE49-F238E27FC236}">
                <a16:creationId xmlns:a16="http://schemas.microsoft.com/office/drawing/2014/main" id="{29843BC5-9407-4D07-8738-9EB425B357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48BA4F-42B3-45F1-AFD2-D2AAE17ACFF2}"/>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46587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876819-029B-4215-AD35-383D3A88A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2C6B4A-160B-4B2A-8DF5-BD68461CB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35F3AA-88AE-441F-9796-AC97C3A9F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9756F-0280-402E-A2FA-872155A9421C}"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B691F8A4-728F-4EE1-9D5D-1A75513405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BEDB7F-BBF1-40E4-88C0-06C4A893D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2281287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F6ED9C-113F-4DE1-A91D-D6DA783A910C}"/>
              </a:ext>
            </a:extLst>
          </p:cNvPr>
          <p:cNvSpPr txBox="1"/>
          <p:nvPr/>
        </p:nvSpPr>
        <p:spPr>
          <a:xfrm>
            <a:off x="5382032" y="5306096"/>
            <a:ext cx="1427935"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2018/12/05</a:t>
            </a:r>
            <a:endParaRPr lang="zh-CN" altLang="en-US"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a:stretch>
            <a:fillRect/>
          </a:stretch>
        </p:blipFill>
        <p:spPr>
          <a:xfrm>
            <a:off x="1895999" y="1731813"/>
            <a:ext cx="8400000" cy="3342857"/>
          </a:xfrm>
          <a:prstGeom prst="rect">
            <a:avLst/>
          </a:prstGeom>
        </p:spPr>
      </p:pic>
    </p:spTree>
    <p:extLst>
      <p:ext uri="{BB962C8B-B14F-4D97-AF65-F5344CB8AC3E}">
        <p14:creationId xmlns:p14="http://schemas.microsoft.com/office/powerpoint/2010/main" val="13120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Our Method</a:t>
            </a:r>
            <a:endParaRPr lang="zh-CN" altLang="en-US" sz="4000" dirty="0">
              <a:latin typeface="Calibri" panose="020F0502020204030204" pitchFamily="34" charset="0"/>
              <a:cs typeface="Calibri" panose="020F0502020204030204" pitchFamily="34" charset="0"/>
            </a:endParaRPr>
          </a:p>
        </p:txBody>
      </p:sp>
      <p:sp>
        <p:nvSpPr>
          <p:cNvPr id="5" name="文本框 4"/>
          <p:cNvSpPr txBox="1"/>
          <p:nvPr/>
        </p:nvSpPr>
        <p:spPr>
          <a:xfrm>
            <a:off x="837127" y="1255303"/>
            <a:ext cx="6993228"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Integration of SVM with computational pain quantification method</a:t>
            </a:r>
            <a:r>
              <a:rPr lang="en-US" altLang="zh-CN" dirty="0">
                <a:latin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2"/>
          <a:stretch>
            <a:fillRect/>
          </a:stretch>
        </p:blipFill>
        <p:spPr>
          <a:xfrm>
            <a:off x="5982222" y="1643603"/>
            <a:ext cx="6082728" cy="5026606"/>
          </a:xfrm>
          <a:prstGeom prst="rect">
            <a:avLst/>
          </a:prstGeom>
        </p:spPr>
      </p:pic>
      <p:sp>
        <p:nvSpPr>
          <p:cNvPr id="3" name="文本框 2"/>
          <p:cNvSpPr txBox="1"/>
          <p:nvPr/>
        </p:nvSpPr>
        <p:spPr>
          <a:xfrm>
            <a:off x="837127" y="2150772"/>
            <a:ext cx="5145095" cy="1477328"/>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While having a low mean absolute error is important, it was equally important that the output was in the same distribution of the input.</a:t>
            </a:r>
          </a:p>
          <a:p>
            <a:endParaRPr lang="en-US" altLang="zh-CN" dirty="0" smtClean="0">
              <a:latin typeface="Calibri" panose="020F0502020204030204" pitchFamily="34" charset="0"/>
              <a:cs typeface="Calibri" panose="020F0502020204030204" pitchFamily="34" charset="0"/>
            </a:endParaRPr>
          </a:p>
          <a:p>
            <a:r>
              <a:rPr lang="en-US" altLang="zh-CN" dirty="0" smtClean="0">
                <a:latin typeface="Calibri" panose="020F0502020204030204" pitchFamily="34" charset="0"/>
                <a:cs typeface="Calibri" panose="020F0502020204030204" pitchFamily="34" charset="0"/>
              </a:rPr>
              <a:t>The current distributions are presented in Figure 3.5</a:t>
            </a:r>
            <a:endParaRPr lang="zh-CN" altLang="en-US" dirty="0">
              <a:latin typeface="Calibri" panose="020F0502020204030204" pitchFamily="34" charset="0"/>
              <a:cs typeface="Calibri" panose="020F0502020204030204" pitchFamily="34" charset="0"/>
            </a:endParaRPr>
          </a:p>
        </p:txBody>
      </p:sp>
      <p:sp>
        <p:nvSpPr>
          <p:cNvPr id="9" name="文本框 8"/>
          <p:cNvSpPr txBox="1"/>
          <p:nvPr/>
        </p:nvSpPr>
        <p:spPr>
          <a:xfrm>
            <a:off x="837127" y="4412267"/>
            <a:ext cx="3721994" cy="1200329"/>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Mann Whitney U test indicative that the input data and output data come from the same distribution, but could still be improved.</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9607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Our Method</a:t>
            </a:r>
            <a:endParaRPr lang="zh-CN" altLang="en-US" sz="4000" dirty="0">
              <a:latin typeface="Calibri" panose="020F0502020204030204" pitchFamily="34" charset="0"/>
              <a:cs typeface="Calibri" panose="020F0502020204030204" pitchFamily="34" charset="0"/>
            </a:endParaRPr>
          </a:p>
        </p:txBody>
      </p:sp>
      <p:sp>
        <p:nvSpPr>
          <p:cNvPr id="5" name="文本框 4"/>
          <p:cNvSpPr txBox="1"/>
          <p:nvPr/>
        </p:nvSpPr>
        <p:spPr>
          <a:xfrm>
            <a:off x="837127" y="2357004"/>
            <a:ext cx="5318974" cy="646331"/>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While SVM had minimal impact on mean absolute error, it showed a marked difference in distribution.</a:t>
            </a:r>
            <a:endParaRPr lang="zh-CN" altLang="en-US"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a:stretch>
            <a:fillRect/>
          </a:stretch>
        </p:blipFill>
        <p:spPr>
          <a:xfrm>
            <a:off x="6400800" y="1758758"/>
            <a:ext cx="5694158" cy="4877223"/>
          </a:xfrm>
          <a:prstGeom prst="rect">
            <a:avLst/>
          </a:prstGeom>
        </p:spPr>
      </p:pic>
      <p:sp>
        <p:nvSpPr>
          <p:cNvPr id="7" name="文本框 6"/>
          <p:cNvSpPr txBox="1"/>
          <p:nvPr/>
        </p:nvSpPr>
        <p:spPr>
          <a:xfrm>
            <a:off x="837127" y="3735704"/>
            <a:ext cx="5303949" cy="923330"/>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Mann Whitney U test were again performed, resulting in all three subjects passing with higher p values than before.</a:t>
            </a:r>
            <a:endParaRPr lang="zh-CN" altLang="en-US" dirty="0">
              <a:latin typeface="Calibri" panose="020F0502020204030204" pitchFamily="34" charset="0"/>
              <a:cs typeface="Calibri" panose="020F0502020204030204" pitchFamily="34" charset="0"/>
            </a:endParaRPr>
          </a:p>
        </p:txBody>
      </p:sp>
      <p:sp>
        <p:nvSpPr>
          <p:cNvPr id="8" name="文本框 7"/>
          <p:cNvSpPr txBox="1"/>
          <p:nvPr/>
        </p:nvSpPr>
        <p:spPr>
          <a:xfrm>
            <a:off x="837127" y="1255303"/>
            <a:ext cx="6993228"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Integration of SVM with computational pain quantification method</a:t>
            </a:r>
            <a:r>
              <a:rPr lang="en-US" altLang="zh-CN" dirty="0">
                <a:latin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8549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Our Method</a:t>
            </a:r>
            <a:endParaRPr lang="zh-CN" altLang="en-US" sz="4000" dirty="0">
              <a:latin typeface="Calibri" panose="020F0502020204030204" pitchFamily="34" charset="0"/>
              <a:cs typeface="Calibri" panose="020F0502020204030204" pitchFamily="34" charset="0"/>
            </a:endParaRPr>
          </a:p>
        </p:txBody>
      </p:sp>
      <p:sp>
        <p:nvSpPr>
          <p:cNvPr id="5" name="文本框 4"/>
          <p:cNvSpPr txBox="1"/>
          <p:nvPr/>
        </p:nvSpPr>
        <p:spPr>
          <a:xfrm>
            <a:off x="746975" y="1365161"/>
            <a:ext cx="7443988"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Discussion of computational pain quantification method results</a:t>
            </a:r>
            <a:endParaRPr lang="zh-CN" altLang="en-US"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a:stretch>
            <a:fillRect/>
          </a:stretch>
        </p:blipFill>
        <p:spPr>
          <a:xfrm>
            <a:off x="2910626" y="2017637"/>
            <a:ext cx="6009077" cy="3998728"/>
          </a:xfrm>
          <a:prstGeom prst="rect">
            <a:avLst/>
          </a:prstGeom>
        </p:spPr>
      </p:pic>
    </p:spTree>
    <p:extLst>
      <p:ext uri="{BB962C8B-B14F-4D97-AF65-F5344CB8AC3E}">
        <p14:creationId xmlns:p14="http://schemas.microsoft.com/office/powerpoint/2010/main" val="2855586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991674" y="537933"/>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Validation</a:t>
            </a:r>
            <a:endParaRPr lang="zh-CN" altLang="en-US" sz="4000" dirty="0">
              <a:latin typeface="Calibri" panose="020F0502020204030204" pitchFamily="34" charset="0"/>
              <a:cs typeface="Calibri" panose="020F0502020204030204" pitchFamily="34" charset="0"/>
            </a:endParaRPr>
          </a:p>
        </p:txBody>
      </p:sp>
      <p:sp>
        <p:nvSpPr>
          <p:cNvPr id="5" name="文本框 4"/>
          <p:cNvSpPr txBox="1"/>
          <p:nvPr/>
        </p:nvSpPr>
        <p:spPr>
          <a:xfrm>
            <a:off x="746975" y="1403798"/>
            <a:ext cx="7443988"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Cross Sectional Study data: 518 images totally.</a:t>
            </a:r>
            <a:endParaRPr lang="zh-CN" altLang="en-US" dirty="0">
              <a:latin typeface="Calibri" panose="020F0502020204030204" pitchFamily="34" charset="0"/>
              <a:cs typeface="Calibri" panose="020F0502020204030204" pitchFamily="34" charset="0"/>
            </a:endParaRPr>
          </a:p>
        </p:txBody>
      </p:sp>
      <p:sp>
        <p:nvSpPr>
          <p:cNvPr id="7" name="文本框 6"/>
          <p:cNvSpPr txBox="1"/>
          <p:nvPr/>
        </p:nvSpPr>
        <p:spPr>
          <a:xfrm>
            <a:off x="766294" y="4044394"/>
            <a:ext cx="6787166" cy="1200329"/>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Training set: the entire Longitudinal Study set, 444 images totally;</a:t>
            </a:r>
          </a:p>
          <a:p>
            <a:r>
              <a:rPr lang="en-US" altLang="zh-CN" dirty="0" smtClean="0">
                <a:latin typeface="Calibri" panose="020F0502020204030204" pitchFamily="34" charset="0"/>
                <a:cs typeface="Calibri" panose="020F0502020204030204" pitchFamily="34" charset="0"/>
              </a:rPr>
              <a:t>Test set: the Cross Sectional Study data;</a:t>
            </a:r>
          </a:p>
          <a:p>
            <a:endParaRPr lang="en-US" altLang="zh-CN" dirty="0">
              <a:latin typeface="Calibri" panose="020F0502020204030204" pitchFamily="34" charset="0"/>
              <a:cs typeface="Calibri" panose="020F0502020204030204" pitchFamily="34" charset="0"/>
            </a:endParaRPr>
          </a:p>
          <a:p>
            <a:r>
              <a:rPr lang="en-US" altLang="zh-CN" dirty="0" smtClean="0">
                <a:latin typeface="Calibri" panose="020F0502020204030204" pitchFamily="34" charset="0"/>
                <a:cs typeface="Calibri" panose="020F0502020204030204" pitchFamily="34" charset="0"/>
              </a:rPr>
              <a:t>Mean absolute error: 1.96</a:t>
            </a:r>
            <a:endParaRPr lang="zh-CN" altLang="en-US" dirty="0">
              <a:latin typeface="Calibri" panose="020F0502020204030204" pitchFamily="34" charset="0"/>
              <a:cs typeface="Calibri" panose="020F0502020204030204" pitchFamily="34" charset="0"/>
            </a:endParaRPr>
          </a:p>
        </p:txBody>
      </p:sp>
      <p:pic>
        <p:nvPicPr>
          <p:cNvPr id="8" name="图片 7"/>
          <p:cNvPicPr>
            <a:picLocks noChangeAspect="1"/>
          </p:cNvPicPr>
          <p:nvPr/>
        </p:nvPicPr>
        <p:blipFill>
          <a:blip r:embed="rId2"/>
          <a:stretch>
            <a:fillRect/>
          </a:stretch>
        </p:blipFill>
        <p:spPr>
          <a:xfrm>
            <a:off x="6987456" y="2281108"/>
            <a:ext cx="5333333" cy="4371429"/>
          </a:xfrm>
          <a:prstGeom prst="rect">
            <a:avLst/>
          </a:prstGeom>
        </p:spPr>
      </p:pic>
      <p:sp>
        <p:nvSpPr>
          <p:cNvPr id="9" name="文本框 8"/>
          <p:cNvSpPr txBox="1"/>
          <p:nvPr/>
        </p:nvSpPr>
        <p:spPr>
          <a:xfrm>
            <a:off x="746975" y="2059088"/>
            <a:ext cx="6787166" cy="1200329"/>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Training set: 70 images in Cross Sectional Study data;</a:t>
            </a:r>
          </a:p>
          <a:p>
            <a:r>
              <a:rPr lang="en-US" altLang="zh-CN" dirty="0" smtClean="0">
                <a:latin typeface="Calibri" panose="020F0502020204030204" pitchFamily="34" charset="0"/>
                <a:cs typeface="Calibri" panose="020F0502020204030204" pitchFamily="34" charset="0"/>
              </a:rPr>
              <a:t>Test set: the remaining images;</a:t>
            </a:r>
          </a:p>
          <a:p>
            <a:endParaRPr lang="en-US" altLang="zh-CN" dirty="0">
              <a:latin typeface="Calibri" panose="020F0502020204030204" pitchFamily="34" charset="0"/>
              <a:cs typeface="Calibri" panose="020F0502020204030204" pitchFamily="34" charset="0"/>
            </a:endParaRPr>
          </a:p>
          <a:p>
            <a:r>
              <a:rPr lang="en-US" altLang="zh-CN" dirty="0" smtClean="0">
                <a:latin typeface="Calibri" panose="020F0502020204030204" pitchFamily="34" charset="0"/>
                <a:cs typeface="Calibri" panose="020F0502020204030204" pitchFamily="34" charset="0"/>
              </a:rPr>
              <a:t>Mean absolute error: 3</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9116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991674" y="537933"/>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Validation</a:t>
            </a:r>
            <a:endParaRPr lang="zh-CN" altLang="en-US" sz="4000" dirty="0">
              <a:latin typeface="Calibri" panose="020F0502020204030204" pitchFamily="34" charset="0"/>
              <a:cs typeface="Calibri" panose="020F0502020204030204" pitchFamily="34" charset="0"/>
            </a:endParaRPr>
          </a:p>
        </p:txBody>
      </p:sp>
      <p:sp>
        <p:nvSpPr>
          <p:cNvPr id="5" name="文本框 4"/>
          <p:cNvSpPr txBox="1"/>
          <p:nvPr/>
        </p:nvSpPr>
        <p:spPr>
          <a:xfrm>
            <a:off x="746975" y="1403798"/>
            <a:ext cx="7443988" cy="461665"/>
          </a:xfrm>
          <a:prstGeom prst="rect">
            <a:avLst/>
          </a:prstGeom>
          <a:noFill/>
        </p:spPr>
        <p:txBody>
          <a:bodyPr wrap="square" rtlCol="0">
            <a:spAutoFit/>
          </a:bodyPr>
          <a:lstStyle/>
          <a:p>
            <a:r>
              <a:rPr lang="en-US" altLang="zh-CN" sz="2400" b="1" dirty="0" smtClean="0">
                <a:latin typeface="Calibri" panose="020F0502020204030204" pitchFamily="34" charset="0"/>
                <a:cs typeface="Calibri" panose="020F0502020204030204" pitchFamily="34" charset="0"/>
              </a:rPr>
              <a:t>Age</a:t>
            </a:r>
            <a:endParaRPr lang="zh-CN" altLang="en-US" sz="24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a:stretch>
            <a:fillRect/>
          </a:stretch>
        </p:blipFill>
        <p:spPr>
          <a:xfrm>
            <a:off x="2434107" y="2023442"/>
            <a:ext cx="6525656" cy="2294856"/>
          </a:xfrm>
          <a:prstGeom prst="rect">
            <a:avLst/>
          </a:prstGeom>
        </p:spPr>
      </p:pic>
      <p:sp>
        <p:nvSpPr>
          <p:cNvPr id="8" name="矩形 7"/>
          <p:cNvSpPr/>
          <p:nvPr/>
        </p:nvSpPr>
        <p:spPr>
          <a:xfrm>
            <a:off x="1786051" y="4722812"/>
            <a:ext cx="7757374" cy="369332"/>
          </a:xfrm>
          <a:prstGeom prst="rect">
            <a:avLst/>
          </a:prstGeom>
        </p:spPr>
        <p:txBody>
          <a:bodyPr wrap="square">
            <a:spAutoFit/>
          </a:bodyPr>
          <a:lstStyle/>
          <a:p>
            <a:pPr marL="285750" indent="-285750">
              <a:buFont typeface="Arial" panose="020B0604020202020204" pitchFamily="34" charset="0"/>
              <a:buChar char="•"/>
            </a:pPr>
            <a:r>
              <a:rPr lang="en-US" altLang="zh-CN" dirty="0" smtClean="0">
                <a:solidFill>
                  <a:srgbClr val="000000"/>
                </a:solidFill>
                <a:latin typeface="Times New Roman" panose="02020603050405020304" pitchFamily="18" charset="0"/>
              </a:rPr>
              <a:t>Note </a:t>
            </a:r>
            <a:r>
              <a:rPr lang="en-US" altLang="zh-CN" dirty="0">
                <a:solidFill>
                  <a:srgbClr val="000000"/>
                </a:solidFill>
                <a:latin typeface="Times New Roman" panose="02020603050405020304" pitchFamily="18" charset="0"/>
              </a:rPr>
              <a:t>that an h value of 0 represents passing the </a:t>
            </a:r>
            <a:r>
              <a:rPr lang="en-US" altLang="zh-CN" dirty="0" smtClean="0">
                <a:solidFill>
                  <a:srgbClr val="000000"/>
                </a:solidFill>
                <a:latin typeface="Times New Roman" panose="02020603050405020304" pitchFamily="18" charset="0"/>
              </a:rPr>
              <a:t>Mann-Whitney U test.</a:t>
            </a:r>
            <a:endParaRPr lang="zh-CN" altLang="en-US" dirty="0"/>
          </a:p>
        </p:txBody>
      </p:sp>
    </p:spTree>
    <p:extLst>
      <p:ext uri="{BB962C8B-B14F-4D97-AF65-F5344CB8AC3E}">
        <p14:creationId xmlns:p14="http://schemas.microsoft.com/office/powerpoint/2010/main" val="2060843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991674" y="537933"/>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Validation</a:t>
            </a:r>
            <a:endParaRPr lang="zh-CN" altLang="en-US" sz="4000" dirty="0">
              <a:latin typeface="Calibri" panose="020F0502020204030204" pitchFamily="34" charset="0"/>
              <a:cs typeface="Calibri" panose="020F0502020204030204" pitchFamily="34" charset="0"/>
            </a:endParaRPr>
          </a:p>
        </p:txBody>
      </p:sp>
      <p:sp>
        <p:nvSpPr>
          <p:cNvPr id="5" name="文本框 4"/>
          <p:cNvSpPr txBox="1"/>
          <p:nvPr/>
        </p:nvSpPr>
        <p:spPr>
          <a:xfrm>
            <a:off x="746975" y="1403798"/>
            <a:ext cx="7443988" cy="461665"/>
          </a:xfrm>
          <a:prstGeom prst="rect">
            <a:avLst/>
          </a:prstGeom>
          <a:noFill/>
        </p:spPr>
        <p:txBody>
          <a:bodyPr wrap="square" rtlCol="0">
            <a:spAutoFit/>
          </a:bodyPr>
          <a:lstStyle/>
          <a:p>
            <a:r>
              <a:rPr lang="en-US" altLang="zh-CN" sz="2400" b="1" dirty="0" smtClean="0">
                <a:latin typeface="Calibri" panose="020F0502020204030204" pitchFamily="34" charset="0"/>
                <a:cs typeface="Calibri" panose="020F0502020204030204" pitchFamily="34" charset="0"/>
              </a:rPr>
              <a:t>Cause</a:t>
            </a:r>
            <a:endParaRPr lang="zh-CN" altLang="en-US" sz="2400" b="1" dirty="0">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2"/>
          <a:stretch>
            <a:fillRect/>
          </a:stretch>
        </p:blipFill>
        <p:spPr>
          <a:xfrm>
            <a:off x="1569288" y="2407626"/>
            <a:ext cx="8333318" cy="2795437"/>
          </a:xfrm>
          <a:prstGeom prst="rect">
            <a:avLst/>
          </a:prstGeom>
        </p:spPr>
      </p:pic>
    </p:spTree>
    <p:extLst>
      <p:ext uri="{BB962C8B-B14F-4D97-AF65-F5344CB8AC3E}">
        <p14:creationId xmlns:p14="http://schemas.microsoft.com/office/powerpoint/2010/main" val="3759576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991674" y="537933"/>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Validation</a:t>
            </a:r>
            <a:endParaRPr lang="zh-CN" altLang="en-US" sz="4000" dirty="0">
              <a:latin typeface="Calibri" panose="020F0502020204030204" pitchFamily="34" charset="0"/>
              <a:cs typeface="Calibri" panose="020F0502020204030204" pitchFamily="34" charset="0"/>
            </a:endParaRPr>
          </a:p>
        </p:txBody>
      </p:sp>
      <p:sp>
        <p:nvSpPr>
          <p:cNvPr id="5" name="文本框 4"/>
          <p:cNvSpPr txBox="1"/>
          <p:nvPr/>
        </p:nvSpPr>
        <p:spPr>
          <a:xfrm>
            <a:off x="837127" y="4327302"/>
            <a:ext cx="7443988" cy="461665"/>
          </a:xfrm>
          <a:prstGeom prst="rect">
            <a:avLst/>
          </a:prstGeom>
          <a:noFill/>
        </p:spPr>
        <p:txBody>
          <a:bodyPr wrap="square" rtlCol="0">
            <a:spAutoFit/>
          </a:bodyPr>
          <a:lstStyle/>
          <a:p>
            <a:r>
              <a:rPr lang="en-US" altLang="zh-CN" sz="2400" b="1" dirty="0" smtClean="0">
                <a:latin typeface="Calibri" panose="020F0502020204030204" pitchFamily="34" charset="0"/>
                <a:cs typeface="Calibri" panose="020F0502020204030204" pitchFamily="34" charset="0"/>
              </a:rPr>
              <a:t>Culture</a:t>
            </a:r>
            <a:endParaRPr lang="zh-CN" altLang="en-US" sz="2400" b="1" dirty="0">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2"/>
          <a:stretch>
            <a:fillRect/>
          </a:stretch>
        </p:blipFill>
        <p:spPr>
          <a:xfrm>
            <a:off x="2362154" y="4788967"/>
            <a:ext cx="6749320" cy="1779258"/>
          </a:xfrm>
          <a:prstGeom prst="rect">
            <a:avLst/>
          </a:prstGeom>
        </p:spPr>
      </p:pic>
      <p:sp>
        <p:nvSpPr>
          <p:cNvPr id="8" name="文本框 7"/>
          <p:cNvSpPr txBox="1"/>
          <p:nvPr/>
        </p:nvSpPr>
        <p:spPr>
          <a:xfrm>
            <a:off x="837127" y="1673179"/>
            <a:ext cx="7443988" cy="461665"/>
          </a:xfrm>
          <a:prstGeom prst="rect">
            <a:avLst/>
          </a:prstGeom>
          <a:noFill/>
        </p:spPr>
        <p:txBody>
          <a:bodyPr wrap="square" rtlCol="0">
            <a:spAutoFit/>
          </a:bodyPr>
          <a:lstStyle/>
          <a:p>
            <a:r>
              <a:rPr lang="en-US" altLang="zh-CN" sz="2400" b="1" dirty="0" smtClean="0">
                <a:latin typeface="Calibri" panose="020F0502020204030204" pitchFamily="34" charset="0"/>
                <a:cs typeface="Calibri" panose="020F0502020204030204" pitchFamily="34" charset="0"/>
              </a:rPr>
              <a:t>Gender</a:t>
            </a:r>
            <a:endParaRPr lang="zh-CN" altLang="en-US" sz="2400" b="1" dirty="0">
              <a:latin typeface="Calibri" panose="020F0502020204030204" pitchFamily="34" charset="0"/>
              <a:cs typeface="Calibri" panose="020F0502020204030204" pitchFamily="34" charset="0"/>
            </a:endParaRPr>
          </a:p>
        </p:txBody>
      </p:sp>
      <p:pic>
        <p:nvPicPr>
          <p:cNvPr id="9" name="图片 8"/>
          <p:cNvPicPr>
            <a:picLocks noChangeAspect="1"/>
          </p:cNvPicPr>
          <p:nvPr/>
        </p:nvPicPr>
        <p:blipFill>
          <a:blip r:embed="rId3"/>
          <a:stretch>
            <a:fillRect/>
          </a:stretch>
        </p:blipFill>
        <p:spPr>
          <a:xfrm>
            <a:off x="2362154" y="2240296"/>
            <a:ext cx="7083852" cy="1659646"/>
          </a:xfrm>
          <a:prstGeom prst="rect">
            <a:avLst/>
          </a:prstGeom>
        </p:spPr>
      </p:pic>
    </p:spTree>
    <p:extLst>
      <p:ext uri="{BB962C8B-B14F-4D97-AF65-F5344CB8AC3E}">
        <p14:creationId xmlns:p14="http://schemas.microsoft.com/office/powerpoint/2010/main" val="243231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4671753"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Introduction</a:t>
            </a:r>
            <a:endParaRPr lang="zh-CN" altLang="en-US" sz="40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E8C33261-0147-4106-8616-FAB4DAC5E661}"/>
              </a:ext>
            </a:extLst>
          </p:cNvPr>
          <p:cNvSpPr txBox="1"/>
          <p:nvPr/>
        </p:nvSpPr>
        <p:spPr>
          <a:xfrm>
            <a:off x="1154222" y="1758135"/>
            <a:ext cx="9966960" cy="1200329"/>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cs typeface="Calibri" panose="020F0502020204030204" pitchFamily="34" charset="0"/>
              </a:rPr>
              <a:t>Automatic facial expression recognition, and in particular pain expression recognition, are fields that have been studied extensively. However, nothing has explored the possibility of an automatic pain quantification algorithm, able to output pain levels based upon a facial image.</a:t>
            </a:r>
            <a:endParaRPr lang="en-US" altLang="zh-CN"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2" name="文本框 11"/>
          <p:cNvSpPr txBox="1"/>
          <p:nvPr/>
        </p:nvSpPr>
        <p:spPr>
          <a:xfrm>
            <a:off x="837127" y="3422233"/>
            <a:ext cx="2123299"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Goals</a:t>
            </a:r>
            <a:r>
              <a:rPr lang="en-US" altLang="zh-CN" dirty="0" smtClean="0"/>
              <a:t>:</a:t>
            </a:r>
          </a:p>
        </p:txBody>
      </p:sp>
      <p:sp>
        <p:nvSpPr>
          <p:cNvPr id="13" name="文本框 12"/>
          <p:cNvSpPr txBox="1"/>
          <p:nvPr/>
        </p:nvSpPr>
        <p:spPr>
          <a:xfrm>
            <a:off x="1247536" y="4161741"/>
            <a:ext cx="948056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cs typeface="Calibri" panose="020F0502020204030204" pitchFamily="34" charset="0"/>
              </a:rPr>
              <a:t>Provide a novel approach to computational pain quantification;</a:t>
            </a: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cs typeface="Calibri" panose="020F0502020204030204" pitchFamily="34" charset="0"/>
              </a:rPr>
              <a:t>Investigate the effects of age, gender, culture and cause on the computational pain quantification method;</a:t>
            </a: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cs typeface="Calibri" panose="020F0502020204030204" pitchFamily="34" charset="0"/>
              </a:rPr>
              <a:t>Provide two distinct datasets of facial pain images with correlated pain intensity values, both of </a:t>
            </a:r>
            <a:r>
              <a:rPr lang="en-US" altLang="zh-CN" dirty="0">
                <a:latin typeface="微软雅黑" panose="020B0503020204020204" pitchFamily="34" charset="-122"/>
                <a:ea typeface="微软雅黑" panose="020B0503020204020204" pitchFamily="34" charset="-122"/>
                <a:cs typeface="Calibri" panose="020F0502020204030204" pitchFamily="34" charset="0"/>
              </a:rPr>
              <a:t>a</a:t>
            </a:r>
            <a:r>
              <a:rPr lang="en-US" altLang="zh-CN" dirty="0" smtClean="0">
                <a:latin typeface="微软雅黑" panose="020B0503020204020204" pitchFamily="34" charset="-122"/>
                <a:ea typeface="微软雅黑" panose="020B0503020204020204" pitchFamily="34" charset="-122"/>
                <a:cs typeface="Calibri" panose="020F0502020204030204" pitchFamily="34" charset="0"/>
              </a:rPr>
              <a:t>pproximately 400 images, databases that do not exist elsewhere.</a:t>
            </a:r>
            <a:endParaRPr lang="zh-CN" altLang="en-US" dirty="0">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011973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4671753"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Introduction</a:t>
            </a:r>
            <a:endParaRPr lang="zh-CN" altLang="en-US" sz="4000" dirty="0">
              <a:latin typeface="Calibri" panose="020F0502020204030204" pitchFamily="34" charset="0"/>
              <a:cs typeface="Calibri" panose="020F0502020204030204" pitchFamily="34" charset="0"/>
            </a:endParaRPr>
          </a:p>
        </p:txBody>
      </p:sp>
      <p:sp>
        <p:nvSpPr>
          <p:cNvPr id="3" name="文本框 2"/>
          <p:cNvSpPr txBox="1"/>
          <p:nvPr/>
        </p:nvSpPr>
        <p:spPr>
          <a:xfrm>
            <a:off x="1159098" y="1335197"/>
            <a:ext cx="9401578" cy="646331"/>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The typical and most comprehensive pain assessment is </a:t>
            </a:r>
            <a:r>
              <a:rPr lang="en-US" altLang="zh-CN" b="1" dirty="0" smtClean="0">
                <a:latin typeface="Calibri" panose="020F0502020204030204" pitchFamily="34" charset="0"/>
                <a:cs typeface="Calibri" panose="020F0502020204030204" pitchFamily="34" charset="0"/>
              </a:rPr>
              <a:t>the McGill Pain Questionnaire</a:t>
            </a:r>
            <a:r>
              <a:rPr lang="en-US" altLang="zh-CN" dirty="0" smtClean="0">
                <a:latin typeface="Calibri" panose="020F0502020204030204" pitchFamily="34" charset="0"/>
                <a:cs typeface="Calibri" panose="020F0502020204030204" pitchFamily="34" charset="0"/>
              </a:rPr>
              <a:t>.</a:t>
            </a:r>
          </a:p>
          <a:p>
            <a:r>
              <a:rPr lang="en-US" altLang="zh-CN" dirty="0" smtClean="0">
                <a:latin typeface="Calibri" panose="020F0502020204030204" pitchFamily="34" charset="0"/>
                <a:cs typeface="Calibri" panose="020F0502020204030204" pitchFamily="34" charset="0"/>
              </a:rPr>
              <a:t>Four dimensions: intensity, location, quality and affect.</a:t>
            </a:r>
          </a:p>
        </p:txBody>
      </p:sp>
      <p:sp>
        <p:nvSpPr>
          <p:cNvPr id="5" name="文本框 4"/>
          <p:cNvSpPr txBox="1"/>
          <p:nvPr/>
        </p:nvSpPr>
        <p:spPr>
          <a:xfrm>
            <a:off x="1159098" y="2080390"/>
            <a:ext cx="1725770" cy="369332"/>
          </a:xfrm>
          <a:prstGeom prst="rect">
            <a:avLst/>
          </a:prstGeom>
          <a:noFill/>
        </p:spPr>
        <p:txBody>
          <a:bodyPr wrap="square" rtlCol="0">
            <a:spAutoFit/>
          </a:bodyPr>
          <a:lstStyle/>
          <a:p>
            <a:r>
              <a:rPr lang="en-US" altLang="zh-CN" b="1" dirty="0" smtClean="0">
                <a:latin typeface="Calibri" panose="020F0502020204030204" pitchFamily="34" charset="0"/>
                <a:cs typeface="Calibri" panose="020F0502020204030204" pitchFamily="34" charset="0"/>
              </a:rPr>
              <a:t>Intensity</a:t>
            </a:r>
            <a:endParaRPr lang="zh-CN" altLang="en-US" b="1" dirty="0">
              <a:latin typeface="Calibri" panose="020F0502020204030204" pitchFamily="34" charset="0"/>
              <a:cs typeface="Calibri" panose="020F0502020204030204" pitchFamily="34" charset="0"/>
            </a:endParaRPr>
          </a:p>
        </p:txBody>
      </p:sp>
      <p:pic>
        <p:nvPicPr>
          <p:cNvPr id="8" name="图片 7"/>
          <p:cNvPicPr>
            <a:picLocks noChangeAspect="1"/>
          </p:cNvPicPr>
          <p:nvPr/>
        </p:nvPicPr>
        <p:blipFill>
          <a:blip r:embed="rId2"/>
          <a:stretch>
            <a:fillRect/>
          </a:stretch>
        </p:blipFill>
        <p:spPr>
          <a:xfrm>
            <a:off x="1159098" y="2687879"/>
            <a:ext cx="3464417" cy="2067695"/>
          </a:xfrm>
          <a:prstGeom prst="rect">
            <a:avLst/>
          </a:prstGeom>
        </p:spPr>
      </p:pic>
      <p:sp>
        <p:nvSpPr>
          <p:cNvPr id="10" name="文本框 9"/>
          <p:cNvSpPr txBox="1"/>
          <p:nvPr/>
        </p:nvSpPr>
        <p:spPr>
          <a:xfrm>
            <a:off x="5978146" y="2080390"/>
            <a:ext cx="1725770" cy="369332"/>
          </a:xfrm>
          <a:prstGeom prst="rect">
            <a:avLst/>
          </a:prstGeom>
          <a:noFill/>
        </p:spPr>
        <p:txBody>
          <a:bodyPr wrap="square" rtlCol="0">
            <a:spAutoFit/>
          </a:bodyPr>
          <a:lstStyle/>
          <a:p>
            <a:r>
              <a:rPr lang="en-US" altLang="zh-CN" b="1" dirty="0" smtClean="0">
                <a:latin typeface="Calibri" panose="020F0502020204030204" pitchFamily="34" charset="0"/>
                <a:cs typeface="Calibri" panose="020F0502020204030204" pitchFamily="34" charset="0"/>
              </a:rPr>
              <a:t>Location</a:t>
            </a:r>
            <a:endParaRPr lang="zh-CN" altLang="en-US" b="1" dirty="0">
              <a:latin typeface="Calibri" panose="020F0502020204030204" pitchFamily="34" charset="0"/>
              <a:cs typeface="Calibri" panose="020F0502020204030204" pitchFamily="34" charset="0"/>
            </a:endParaRPr>
          </a:p>
        </p:txBody>
      </p:sp>
      <p:pic>
        <p:nvPicPr>
          <p:cNvPr id="11" name="图片 10"/>
          <p:cNvPicPr>
            <a:picLocks noChangeAspect="1"/>
          </p:cNvPicPr>
          <p:nvPr/>
        </p:nvPicPr>
        <p:blipFill>
          <a:blip r:embed="rId3"/>
          <a:stretch>
            <a:fillRect/>
          </a:stretch>
        </p:blipFill>
        <p:spPr>
          <a:xfrm>
            <a:off x="7191365" y="2449722"/>
            <a:ext cx="2274608" cy="2609738"/>
          </a:xfrm>
          <a:prstGeom prst="rect">
            <a:avLst/>
          </a:prstGeom>
        </p:spPr>
      </p:pic>
      <p:sp>
        <p:nvSpPr>
          <p:cNvPr id="12" name="文本框 11"/>
          <p:cNvSpPr txBox="1"/>
          <p:nvPr/>
        </p:nvSpPr>
        <p:spPr>
          <a:xfrm>
            <a:off x="1187205" y="5020618"/>
            <a:ext cx="9581882" cy="369332"/>
          </a:xfrm>
          <a:prstGeom prst="rect">
            <a:avLst/>
          </a:prstGeom>
          <a:noFill/>
        </p:spPr>
        <p:txBody>
          <a:bodyPr wrap="square" rtlCol="0">
            <a:spAutoFit/>
          </a:bodyPr>
          <a:lstStyle/>
          <a:p>
            <a:r>
              <a:rPr lang="en-US" altLang="zh-CN" b="1" dirty="0" smtClean="0">
                <a:latin typeface="Calibri" panose="020F0502020204030204" pitchFamily="34" charset="0"/>
                <a:cs typeface="Calibri" panose="020F0502020204030204" pitchFamily="34" charset="0"/>
              </a:rPr>
              <a:t>Quality: </a:t>
            </a:r>
            <a:r>
              <a:rPr lang="en-US" altLang="zh-CN" dirty="0" smtClean="0">
                <a:latin typeface="Calibri" panose="020F0502020204030204" pitchFamily="34" charset="0"/>
                <a:cs typeface="Calibri" panose="020F0502020204030204" pitchFamily="34" charset="0"/>
              </a:rPr>
              <a:t>sharp, hot, dull, cold, sensitive, itchy, deep and surface.</a:t>
            </a:r>
            <a:endParaRPr lang="zh-CN" altLang="en-US" dirty="0">
              <a:latin typeface="Calibri" panose="020F0502020204030204" pitchFamily="34" charset="0"/>
              <a:cs typeface="Calibri" panose="020F0502020204030204" pitchFamily="34" charset="0"/>
            </a:endParaRPr>
          </a:p>
        </p:txBody>
      </p:sp>
      <p:sp>
        <p:nvSpPr>
          <p:cNvPr id="13" name="文本框 12"/>
          <p:cNvSpPr txBox="1"/>
          <p:nvPr/>
        </p:nvSpPr>
        <p:spPr>
          <a:xfrm>
            <a:off x="1187205" y="5654994"/>
            <a:ext cx="7943916" cy="923330"/>
          </a:xfrm>
          <a:prstGeom prst="rect">
            <a:avLst/>
          </a:prstGeom>
          <a:noFill/>
        </p:spPr>
        <p:txBody>
          <a:bodyPr wrap="square" rtlCol="0">
            <a:spAutoFit/>
          </a:bodyPr>
          <a:lstStyle/>
          <a:p>
            <a:r>
              <a:rPr lang="en-US" altLang="zh-CN" b="1" dirty="0" smtClean="0">
                <a:latin typeface="Calibri" panose="020F0502020204030204" pitchFamily="34" charset="0"/>
                <a:cs typeface="Calibri" panose="020F0502020204030204" pitchFamily="34" charset="0"/>
              </a:rPr>
              <a:t>Affect: </a:t>
            </a:r>
            <a:r>
              <a:rPr lang="en-US" altLang="zh-CN" dirty="0" smtClean="0">
                <a:latin typeface="Calibri" panose="020F0502020204030204" pitchFamily="34" charset="0"/>
                <a:cs typeface="Calibri" panose="020F0502020204030204" pitchFamily="34" charset="0"/>
              </a:rPr>
              <a:t>bearable, distracting, unpleasant, uncomfortable, distressing, oppressive, miserable, awful, frightful, dreadful, horrible, agonizing, unbearable, intolerance and excruciating.</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8423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467175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Related works</a:t>
            </a:r>
            <a:endParaRPr lang="zh-CN" altLang="en-US" sz="4000" dirty="0">
              <a:latin typeface="Calibri" panose="020F0502020204030204" pitchFamily="34" charset="0"/>
              <a:cs typeface="Calibri" panose="020F0502020204030204" pitchFamily="34" charset="0"/>
            </a:endParaRPr>
          </a:p>
        </p:txBody>
      </p:sp>
      <p:sp>
        <p:nvSpPr>
          <p:cNvPr id="4" name="文本框 3"/>
          <p:cNvSpPr txBox="1"/>
          <p:nvPr/>
        </p:nvSpPr>
        <p:spPr>
          <a:xfrm>
            <a:off x="953036" y="1481070"/>
            <a:ext cx="8731876"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Existing Facial Detection, Facial Recognition and Emotional Recognition Methods.</a:t>
            </a:r>
            <a:endParaRPr lang="zh-CN" altLang="en-US" dirty="0">
              <a:latin typeface="Calibri" panose="020F0502020204030204" pitchFamily="34" charset="0"/>
              <a:cs typeface="Calibri" panose="020F0502020204030204" pitchFamily="34" charset="0"/>
            </a:endParaRPr>
          </a:p>
        </p:txBody>
      </p:sp>
      <p:sp>
        <p:nvSpPr>
          <p:cNvPr id="7" name="文本框 6"/>
          <p:cNvSpPr txBox="1"/>
          <p:nvPr/>
        </p:nvSpPr>
        <p:spPr>
          <a:xfrm>
            <a:off x="1609858" y="2369713"/>
            <a:ext cx="7598535"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Skin Color Facial Detection Method</a:t>
            </a: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Facial Action Coding System Emotion Recognition </a:t>
            </a:r>
            <a:r>
              <a:rPr lang="en-US" altLang="zh-CN" dirty="0" smtClean="0">
                <a:latin typeface="Calibri" panose="020F0502020204030204" pitchFamily="34" charset="0"/>
                <a:cs typeface="Calibri" panose="020F0502020204030204" pitchFamily="34" charset="0"/>
              </a:rPr>
              <a:t>Method</a:t>
            </a:r>
          </a:p>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Eigenface Emotion Recognition Method</a:t>
            </a:r>
            <a:endParaRPr lang="zh-CN" altLang="en-US" dirty="0">
              <a:latin typeface="Calibri" panose="020F0502020204030204" pitchFamily="34" charset="0"/>
              <a:cs typeface="Calibri" panose="020F0502020204030204" pitchFamily="34" charset="0"/>
            </a:endParaRPr>
          </a:p>
        </p:txBody>
      </p:sp>
      <p:sp>
        <p:nvSpPr>
          <p:cNvPr id="8" name="文本框 7"/>
          <p:cNvSpPr txBox="1"/>
          <p:nvPr/>
        </p:nvSpPr>
        <p:spPr>
          <a:xfrm>
            <a:off x="953036" y="4089353"/>
            <a:ext cx="8731876"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Existing Pain Detection Methods</a:t>
            </a:r>
            <a:endParaRPr lang="zh-CN" altLang="en-US" dirty="0">
              <a:latin typeface="Calibri" panose="020F0502020204030204" pitchFamily="34" charset="0"/>
              <a:cs typeface="Calibri" panose="020F0502020204030204" pitchFamily="34" charset="0"/>
            </a:endParaRPr>
          </a:p>
        </p:txBody>
      </p:sp>
      <p:sp>
        <p:nvSpPr>
          <p:cNvPr id="9" name="文本框 8"/>
          <p:cNvSpPr txBox="1"/>
          <p:nvPr/>
        </p:nvSpPr>
        <p:spPr>
          <a:xfrm>
            <a:off x="1609858" y="4885663"/>
            <a:ext cx="7598535"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Facial Action Coding System </a:t>
            </a:r>
            <a:r>
              <a:rPr lang="en-US" altLang="zh-CN" dirty="0" smtClean="0">
                <a:latin typeface="Calibri" panose="020F0502020204030204" pitchFamily="34" charset="0"/>
                <a:cs typeface="Calibri" panose="020F0502020204030204" pitchFamily="34" charset="0"/>
              </a:rPr>
              <a:t>Pain Detection Method</a:t>
            </a:r>
          </a:p>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Eigenface Pain Detection Method</a:t>
            </a:r>
          </a:p>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Support Vector Machine Pain Detection Method</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1329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467175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Related works</a:t>
            </a:r>
            <a:endParaRPr lang="zh-CN" altLang="en-US" sz="4000" dirty="0">
              <a:latin typeface="Calibri" panose="020F0502020204030204" pitchFamily="34" charset="0"/>
              <a:cs typeface="Calibri" panose="020F0502020204030204" pitchFamily="34" charset="0"/>
            </a:endParaRPr>
          </a:p>
        </p:txBody>
      </p:sp>
      <p:sp>
        <p:nvSpPr>
          <p:cNvPr id="7" name="文本框 6"/>
          <p:cNvSpPr txBox="1"/>
          <p:nvPr/>
        </p:nvSpPr>
        <p:spPr>
          <a:xfrm>
            <a:off x="798489" y="1302663"/>
            <a:ext cx="7598535"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Calibri" panose="020F0502020204030204" pitchFamily="34" charset="0"/>
                <a:cs typeface="Calibri" panose="020F0502020204030204" pitchFamily="34" charset="0"/>
              </a:rPr>
              <a:t>Eigenface Pain Detection Method</a:t>
            </a:r>
          </a:p>
        </p:txBody>
      </p:sp>
      <p:sp>
        <p:nvSpPr>
          <p:cNvPr id="3" name="文本框 2"/>
          <p:cNvSpPr txBox="1"/>
          <p:nvPr/>
        </p:nvSpPr>
        <p:spPr>
          <a:xfrm>
            <a:off x="1403797" y="2395470"/>
            <a:ext cx="8873543"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Calibri" panose="020F0502020204030204" pitchFamily="34" charset="0"/>
              </a:rPr>
              <a:t>特征</a:t>
            </a:r>
            <a:r>
              <a:rPr lang="zh-CN" altLang="en-US" dirty="0" smtClean="0">
                <a:latin typeface="宋体" panose="02010600030101010101" pitchFamily="2" charset="-122"/>
                <a:ea typeface="宋体" panose="02010600030101010101" pitchFamily="2" charset="-122"/>
                <a:cs typeface="Calibri" panose="020F0502020204030204" pitchFamily="34" charset="0"/>
              </a:rPr>
              <a:t>脸</a:t>
            </a:r>
            <a:r>
              <a:rPr lang="en-US" altLang="zh-CN" dirty="0" smtClean="0">
                <a:latin typeface="宋体" panose="02010600030101010101" pitchFamily="2" charset="-122"/>
                <a:ea typeface="宋体" panose="02010600030101010101" pitchFamily="2" charset="-122"/>
                <a:cs typeface="Calibri" panose="020F0502020204030204" pitchFamily="34" charset="0"/>
              </a:rPr>
              <a:t>Eigenface</a:t>
            </a:r>
            <a:r>
              <a:rPr lang="zh-CN" altLang="en-US" dirty="0" smtClean="0">
                <a:latin typeface="宋体" panose="02010600030101010101" pitchFamily="2" charset="-122"/>
                <a:ea typeface="宋体" panose="02010600030101010101" pitchFamily="2" charset="-122"/>
                <a:cs typeface="Calibri" panose="020F0502020204030204" pitchFamily="34" charset="0"/>
              </a:rPr>
              <a:t>的思想是把人脸从像素空间变换到另一个空间，在另一个空间中做相似性的计算。</a:t>
            </a:r>
            <a:r>
              <a:rPr lang="en-US" altLang="zh-CN" dirty="0" smtClean="0">
                <a:latin typeface="宋体" panose="02010600030101010101" pitchFamily="2" charset="-122"/>
                <a:ea typeface="宋体" panose="02010600030101010101" pitchFamily="2" charset="-122"/>
                <a:cs typeface="Calibri" panose="020F0502020204030204" pitchFamily="34" charset="0"/>
              </a:rPr>
              <a:t>Eigenface</a:t>
            </a:r>
            <a:r>
              <a:rPr lang="zh-CN" altLang="en-US" dirty="0" smtClean="0">
                <a:latin typeface="宋体" panose="02010600030101010101" pitchFamily="2" charset="-122"/>
                <a:ea typeface="宋体" panose="02010600030101010101" pitchFamily="2" charset="-122"/>
                <a:cs typeface="Calibri" panose="020F0502020204030204" pitchFamily="34" charset="0"/>
              </a:rPr>
              <a:t>选择的空间变换方法是</a:t>
            </a:r>
            <a:r>
              <a:rPr lang="en-US" altLang="zh-CN" dirty="0" smtClean="0">
                <a:latin typeface="宋体" panose="02010600030101010101" pitchFamily="2" charset="-122"/>
                <a:ea typeface="宋体" panose="02010600030101010101" pitchFamily="2" charset="-122"/>
                <a:cs typeface="Calibri" panose="020F0502020204030204" pitchFamily="34" charset="0"/>
              </a:rPr>
              <a:t>PCA</a:t>
            </a:r>
            <a:r>
              <a:rPr lang="zh-CN" altLang="en-US" dirty="0" smtClean="0">
                <a:latin typeface="宋体" panose="02010600030101010101" pitchFamily="2" charset="-122"/>
                <a:ea typeface="宋体" panose="02010600030101010101" pitchFamily="2" charset="-122"/>
                <a:cs typeface="Calibri" panose="020F0502020204030204" pitchFamily="34" charset="0"/>
              </a:rPr>
              <a:t>，即</a:t>
            </a:r>
            <a:r>
              <a:rPr lang="zh-CN" altLang="en-US" dirty="0" smtClean="0">
                <a:latin typeface="宋体" panose="02010600030101010101" pitchFamily="2" charset="-122"/>
                <a:ea typeface="宋体" panose="02010600030101010101" pitchFamily="2" charset="-122"/>
                <a:cs typeface="Calibri" panose="020F0502020204030204" pitchFamily="34" charset="0"/>
              </a:rPr>
              <a:t>主成分分析。</a:t>
            </a:r>
            <a:r>
              <a:rPr lang="en-US" altLang="zh-CN" dirty="0" err="1" smtClean="0">
                <a:latin typeface="宋体" panose="02010600030101010101" pitchFamily="2" charset="-122"/>
                <a:ea typeface="宋体" panose="02010600030101010101" pitchFamily="2" charset="-122"/>
                <a:cs typeface="Calibri" panose="020F0502020204030204" pitchFamily="34" charset="0"/>
              </a:rPr>
              <a:t>Eigenface</a:t>
            </a:r>
            <a:r>
              <a:rPr lang="zh-CN" altLang="en-US" dirty="0" smtClean="0">
                <a:latin typeface="宋体" panose="02010600030101010101" pitchFamily="2" charset="-122"/>
                <a:ea typeface="宋体" panose="02010600030101010101" pitchFamily="2" charset="-122"/>
                <a:cs typeface="Calibri" panose="020F0502020204030204" pitchFamily="34" charset="0"/>
              </a:rPr>
              <a:t>方法利用</a:t>
            </a:r>
            <a:r>
              <a:rPr lang="en-US" altLang="zh-CN" dirty="0" smtClean="0">
                <a:latin typeface="宋体" panose="02010600030101010101" pitchFamily="2" charset="-122"/>
                <a:ea typeface="宋体" panose="02010600030101010101" pitchFamily="2" charset="-122"/>
                <a:cs typeface="Calibri" panose="020F0502020204030204" pitchFamily="34" charset="0"/>
              </a:rPr>
              <a:t>PCA</a:t>
            </a:r>
            <a:r>
              <a:rPr lang="zh-CN" altLang="en-US" dirty="0" smtClean="0">
                <a:latin typeface="宋体" panose="02010600030101010101" pitchFamily="2" charset="-122"/>
                <a:ea typeface="宋体" panose="02010600030101010101" pitchFamily="2" charset="-122"/>
                <a:cs typeface="Calibri" panose="020F0502020204030204" pitchFamily="34" charset="0"/>
              </a:rPr>
              <a:t>得到人脸分布的主要成分</a:t>
            </a:r>
            <a:r>
              <a:rPr lang="zh-CN" altLang="en-US" dirty="0" smtClean="0">
                <a:latin typeface="宋体" panose="02010600030101010101" pitchFamily="2" charset="-122"/>
                <a:ea typeface="宋体" panose="02010600030101010101" pitchFamily="2" charset="-122"/>
                <a:cs typeface="Calibri" panose="020F0502020204030204" pitchFamily="34" charset="0"/>
              </a:rPr>
              <a:t>，得到</a:t>
            </a:r>
            <a:r>
              <a:rPr lang="zh-CN" altLang="en-US" dirty="0" smtClean="0">
                <a:latin typeface="宋体" panose="02010600030101010101" pitchFamily="2" charset="-122"/>
                <a:ea typeface="宋体" panose="02010600030101010101" pitchFamily="2" charset="-122"/>
                <a:cs typeface="Calibri" panose="020F0502020204030204" pitchFamily="34" charset="0"/>
              </a:rPr>
              <a:t>对应的特征向量，这些特征向量就是“特征脸”。每个特征向量或者特征脸相当于捕捉或者描述人脸之间的一种变化或特性。这就意味着每个人脸都可以表示为这些特征脸的线性组合。实际上，经过</a:t>
            </a:r>
            <a:r>
              <a:rPr lang="en-US" altLang="zh-CN" dirty="0" smtClean="0">
                <a:latin typeface="宋体" panose="02010600030101010101" pitchFamily="2" charset="-122"/>
                <a:ea typeface="宋体" panose="02010600030101010101" pitchFamily="2" charset="-122"/>
                <a:cs typeface="Calibri" panose="020F0502020204030204" pitchFamily="34" charset="0"/>
              </a:rPr>
              <a:t>PCA</a:t>
            </a:r>
            <a:r>
              <a:rPr lang="zh-CN" altLang="en-US" dirty="0" smtClean="0">
                <a:latin typeface="宋体" panose="02010600030101010101" pitchFamily="2" charset="-122"/>
                <a:ea typeface="宋体" panose="02010600030101010101" pitchFamily="2" charset="-122"/>
                <a:cs typeface="Calibri" panose="020F0502020204030204" pitchFamily="34" charset="0"/>
              </a:rPr>
              <a:t>后的空间就是每一个特征脸或者特征向量为基的空间，在这个空间下，每个人脸就是一个点，这个点的坐标就是这个人脸在每个特征基下的投影坐标。</a:t>
            </a:r>
            <a:endParaRPr lang="zh-CN" altLang="en-US" dirty="0">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736434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467175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Related works</a:t>
            </a:r>
            <a:endParaRPr lang="zh-CN" altLang="en-US" sz="4000" dirty="0">
              <a:latin typeface="Calibri" panose="020F0502020204030204" pitchFamily="34" charset="0"/>
              <a:cs typeface="Calibri" panose="020F0502020204030204" pitchFamily="34" charset="0"/>
            </a:endParaRPr>
          </a:p>
        </p:txBody>
      </p:sp>
      <p:sp>
        <p:nvSpPr>
          <p:cNvPr id="3" name="文本框 2"/>
          <p:cNvSpPr txBox="1"/>
          <p:nvPr/>
        </p:nvSpPr>
        <p:spPr>
          <a:xfrm>
            <a:off x="837127" y="1449423"/>
            <a:ext cx="887354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宋体" panose="02010600030101010101" pitchFamily="2" charset="-122"/>
                <a:ea typeface="宋体" panose="02010600030101010101" pitchFamily="2" charset="-122"/>
              </a:rPr>
              <a:t>基于特征脸的疼痛表情量化算法步骤：</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4" name="文本框 3"/>
              <p:cNvSpPr txBox="1"/>
              <p:nvPr/>
            </p:nvSpPr>
            <p:spPr>
              <a:xfrm>
                <a:off x="903502" y="2041327"/>
                <a:ext cx="10326875" cy="2862322"/>
              </a:xfrm>
              <a:prstGeom prst="rect">
                <a:avLst/>
              </a:prstGeom>
              <a:noFill/>
            </p:spPr>
            <p:txBody>
              <a:bodyPr wrap="square" rtlCol="0">
                <a:spAutoFit/>
              </a:bodyPr>
              <a:lstStyle/>
              <a:p>
                <a:pPr marL="342900" indent="-342900">
                  <a:buFont typeface="+mj-lt"/>
                  <a:buAutoNum type="arabicPeriod"/>
                </a:pPr>
                <a:r>
                  <a:rPr lang="zh-CN" altLang="en-US" dirty="0" smtClean="0">
                    <a:latin typeface="宋体" panose="02010600030101010101" pitchFamily="2" charset="-122"/>
                    <a:ea typeface="宋体" panose="02010600030101010101" pitchFamily="2" charset="-122"/>
                  </a:rPr>
                  <a:t>将训练集的每一个图像都拉长为一列，将他们组合在一起形成一个大矩阵</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。假设每个图像的大小是</a:t>
                </a:r>
                <a:r>
                  <a:rPr lang="en-US" altLang="zh-CN" dirty="0" smtClean="0">
                    <a:latin typeface="宋体" panose="02010600030101010101" pitchFamily="2" charset="-122"/>
                    <a:ea typeface="宋体" panose="02010600030101010101" pitchFamily="2" charset="-122"/>
                  </a:rPr>
                  <a:t>M*M</a:t>
                </a:r>
                <a:r>
                  <a:rPr lang="zh-CN" altLang="en-US" dirty="0" smtClean="0">
                    <a:latin typeface="宋体" panose="02010600030101010101" pitchFamily="2" charset="-122"/>
                    <a:ea typeface="宋体" panose="02010600030101010101" pitchFamily="2" charset="-122"/>
                  </a:rPr>
                  <a:t>，那么拉成一列后每个人脸样本的维度就是</a:t>
                </a:r>
                <a:r>
                  <a:rPr lang="en-US" altLang="zh-CN" dirty="0" smtClean="0">
                    <a:latin typeface="宋体" panose="02010600030101010101" pitchFamily="2" charset="-122"/>
                    <a:ea typeface="宋体" panose="02010600030101010101" pitchFamily="2" charset="-122"/>
                  </a:rPr>
                  <a:t>d=M*M</a:t>
                </a:r>
                <a:r>
                  <a:rPr lang="zh-CN" altLang="en-US" dirty="0" smtClean="0">
                    <a:latin typeface="宋体" panose="02010600030101010101" pitchFamily="2" charset="-122"/>
                    <a:ea typeface="宋体" panose="02010600030101010101" pitchFamily="2" charset="-122"/>
                  </a:rPr>
                  <a:t>大小了。假设有</a:t>
                </a:r>
                <a:r>
                  <a:rPr lang="en-US" altLang="zh-CN" dirty="0" smtClean="0">
                    <a:latin typeface="宋体" panose="02010600030101010101" pitchFamily="2" charset="-122"/>
                    <a:ea typeface="宋体" panose="02010600030101010101" pitchFamily="2" charset="-122"/>
                  </a:rPr>
                  <a:t>N</a:t>
                </a:r>
                <a:r>
                  <a:rPr lang="zh-CN" altLang="en-US" dirty="0" smtClean="0">
                    <a:latin typeface="宋体" panose="02010600030101010101" pitchFamily="2" charset="-122"/>
                    <a:ea typeface="宋体" panose="02010600030101010101" pitchFamily="2" charset="-122"/>
                  </a:rPr>
                  <a:t>张图像，那么样本矩阵</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的维度就是</a:t>
                </a:r>
                <a:r>
                  <a:rPr lang="en-US" altLang="zh-CN" dirty="0" smtClean="0">
                    <a:latin typeface="宋体" panose="02010600030101010101" pitchFamily="2" charset="-122"/>
                    <a:ea typeface="宋体" panose="02010600030101010101" pitchFamily="2" charset="-122"/>
                  </a:rPr>
                  <a:t>d*N</a:t>
                </a:r>
                <a:r>
                  <a:rPr lang="zh-CN" altLang="en-US" dirty="0" smtClean="0">
                    <a:latin typeface="宋体" panose="02010600030101010101" pitchFamily="2" charset="-122"/>
                    <a:ea typeface="宋体" panose="02010600030101010101" pitchFamily="2" charset="-122"/>
                  </a:rPr>
                  <a:t>了。</a:t>
                </a:r>
                <a:endParaRPr lang="en-US" altLang="zh-CN" dirty="0" smtClean="0">
                  <a:latin typeface="宋体" panose="02010600030101010101" pitchFamily="2" charset="-122"/>
                  <a:ea typeface="宋体" panose="02010600030101010101" pitchFamily="2" charset="-122"/>
                </a:endParaRPr>
              </a:p>
              <a:p>
                <a:pPr marL="342900" indent="-342900">
                  <a:buFont typeface="+mj-lt"/>
                  <a:buAutoNum type="arabicPeriod"/>
                </a:pPr>
                <a:r>
                  <a:rPr lang="zh-CN" altLang="en-US" dirty="0" smtClean="0">
                    <a:latin typeface="宋体" panose="02010600030101010101" pitchFamily="2" charset="-122"/>
                    <a:ea typeface="宋体" panose="02010600030101010101" pitchFamily="2" charset="-122"/>
                  </a:rPr>
                  <a:t>将所有的拉成一列的</a:t>
                </a:r>
                <a:r>
                  <a:rPr lang="en-US" altLang="zh-CN" dirty="0" smtClean="0">
                    <a:latin typeface="宋体" panose="02010600030101010101" pitchFamily="2" charset="-122"/>
                    <a:ea typeface="宋体" panose="02010600030101010101" pitchFamily="2" charset="-122"/>
                  </a:rPr>
                  <a:t>N</a:t>
                </a:r>
                <a:r>
                  <a:rPr lang="zh-CN" altLang="en-US" dirty="0" smtClean="0">
                    <a:latin typeface="宋体" panose="02010600030101010101" pitchFamily="2" charset="-122"/>
                    <a:ea typeface="宋体" panose="02010600030101010101" pitchFamily="2" charset="-122"/>
                  </a:rPr>
                  <a:t>个图像在对应维度上加起来，然后求个平均，就得到了一个“平均脸”。</a:t>
                </a:r>
                <a:endParaRPr lang="en-US" altLang="zh-CN" dirty="0" smtClean="0">
                  <a:latin typeface="宋体" panose="02010600030101010101" pitchFamily="2" charset="-122"/>
                  <a:ea typeface="宋体" panose="02010600030101010101" pitchFamily="2" charset="-122"/>
                </a:endParaRPr>
              </a:p>
              <a:p>
                <a:pPr marL="342900" indent="-342900">
                  <a:buFont typeface="+mj-lt"/>
                  <a:buAutoNum type="arabicPeriod"/>
                </a:pPr>
                <a:r>
                  <a:rPr lang="zh-CN" altLang="en-US" dirty="0" smtClean="0">
                    <a:latin typeface="宋体" panose="02010600030101010101" pitchFamily="2" charset="-122"/>
                    <a:ea typeface="宋体" panose="02010600030101010101" pitchFamily="2" charset="-122"/>
                  </a:rPr>
                  <a:t>将所有的拉成一列的</a:t>
                </a:r>
                <a:r>
                  <a:rPr lang="en-US" altLang="zh-CN" dirty="0" smtClean="0">
                    <a:latin typeface="宋体" panose="02010600030101010101" pitchFamily="2" charset="-122"/>
                    <a:ea typeface="宋体" panose="02010600030101010101" pitchFamily="2" charset="-122"/>
                  </a:rPr>
                  <a:t>N</a:t>
                </a:r>
                <a:r>
                  <a:rPr lang="zh-CN" altLang="en-US" dirty="0" smtClean="0">
                    <a:latin typeface="宋体" panose="02010600030101010101" pitchFamily="2" charset="-122"/>
                    <a:ea typeface="宋体" panose="02010600030101010101" pitchFamily="2" charset="-122"/>
                  </a:rPr>
                  <a:t>个图像都减去那个平均脸</a:t>
                </a:r>
                <a:r>
                  <a:rPr lang="zh-CN" altLang="en-US" dirty="0">
                    <a:latin typeface="宋体" panose="02010600030101010101" pitchFamily="2" charset="-122"/>
                    <a:ea typeface="宋体" panose="02010600030101010101" pitchFamily="2" charset="-122"/>
                  </a:rPr>
                  <a:t>图像</a:t>
                </a:r>
                <a:r>
                  <a:rPr lang="zh-CN" altLang="en-US" dirty="0" smtClean="0">
                    <a:latin typeface="宋体" panose="02010600030101010101" pitchFamily="2" charset="-122"/>
                    <a:ea typeface="宋体" panose="02010600030101010101" pitchFamily="2" charset="-122"/>
                  </a:rPr>
                  <a:t>，得到差值图像的数据矩阵</a:t>
                </a:r>
                <a14:m>
                  <m:oMath xmlns:m="http://schemas.openxmlformats.org/officeDocument/2006/math">
                    <m:r>
                      <a:rPr lang="zh-CN" altLang="en-US" i="1" smtClean="0">
                        <a:latin typeface="Cambria Math" panose="02040503050406030204" pitchFamily="18" charset="0"/>
                      </a:rPr>
                      <m:t>∅</m:t>
                    </m:r>
                    <m:r>
                      <a:rPr lang="zh-CN" altLang="en-US" i="1">
                        <a:latin typeface="Cambria Math" panose="02040503050406030204" pitchFamily="18" charset="0"/>
                      </a:rPr>
                      <m:t>。</m:t>
                    </m:r>
                  </m:oMath>
                </a14:m>
                <a:endParaRPr lang="en-US" altLang="zh-CN" dirty="0" smtClean="0">
                  <a:latin typeface="宋体" panose="02010600030101010101" pitchFamily="2" charset="-122"/>
                  <a:ea typeface="宋体" panose="02010600030101010101" pitchFamily="2" charset="-122"/>
                </a:endParaRPr>
              </a:p>
              <a:p>
                <a:pPr marL="342900" indent="-342900">
                  <a:buFont typeface="+mj-lt"/>
                  <a:buAutoNum type="arabicPeriod"/>
                </a:pPr>
                <a:r>
                  <a:rPr lang="zh-CN" altLang="en-US" dirty="0" smtClean="0">
                    <a:latin typeface="宋体" panose="02010600030101010101" pitchFamily="2" charset="-122"/>
                    <a:ea typeface="宋体" panose="02010600030101010101" pitchFamily="2" charset="-122"/>
                  </a:rPr>
                  <a:t>计算协方差矩阵</a:t>
                </a:r>
                <a14:m>
                  <m:oMath xmlns:m="http://schemas.openxmlformats.org/officeDocument/2006/math">
                    <m:r>
                      <a:rPr lang="en-US" altLang="zh-CN" b="0" i="1" smtClean="0">
                        <a:latin typeface="Cambria Math" panose="02040503050406030204" pitchFamily="18" charset="0"/>
                      </a:rPr>
                      <m:t>𝐶</m:t>
                    </m:r>
                    <m:r>
                      <a:rPr lang="en-US" altLang="zh-CN" i="1">
                        <a:latin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𝑇</m:t>
                        </m:r>
                      </m:sup>
                    </m:sSup>
                  </m:oMath>
                </a14:m>
                <a:r>
                  <a:rPr lang="zh-CN" altLang="en-US" dirty="0" smtClean="0">
                    <a:latin typeface="宋体" panose="02010600030101010101" pitchFamily="2" charset="-122"/>
                    <a:ea typeface="宋体" panose="02010600030101010101" pitchFamily="2" charset="-122"/>
                  </a:rPr>
                  <a:t>，再对其进行特征值分解，取最大的</a:t>
                </a:r>
                <a:r>
                  <a:rPr lang="en-US" altLang="zh-CN" dirty="0" smtClean="0">
                    <a:latin typeface="宋体" panose="02010600030101010101" pitchFamily="2" charset="-122"/>
                    <a:ea typeface="宋体" panose="02010600030101010101" pitchFamily="2" charset="-122"/>
                  </a:rPr>
                  <a:t>k</a:t>
                </a:r>
                <a:r>
                  <a:rPr lang="zh-CN" altLang="en-US" dirty="0" smtClean="0">
                    <a:latin typeface="宋体" panose="02010600030101010101" pitchFamily="2" charset="-122"/>
                    <a:ea typeface="宋体" panose="02010600030101010101" pitchFamily="2" charset="-122"/>
                  </a:rPr>
                  <a:t>个特征值对应的特征向量即为想要的特征向量（特征脸）了。</a:t>
                </a:r>
                <a:endParaRPr lang="en-US" altLang="zh-CN" dirty="0" smtClean="0">
                  <a:latin typeface="宋体" panose="02010600030101010101" pitchFamily="2" charset="-122"/>
                  <a:ea typeface="宋体" panose="02010600030101010101" pitchFamily="2" charset="-122"/>
                </a:endParaRPr>
              </a:p>
              <a:p>
                <a:pPr marL="342900" indent="-342900">
                  <a:buFont typeface="+mj-lt"/>
                  <a:buAutoNum type="arabicPeriod"/>
                </a:pPr>
                <a:r>
                  <a:rPr lang="zh-CN" altLang="en-US" dirty="0" smtClean="0">
                    <a:latin typeface="宋体" panose="02010600030101010101" pitchFamily="2" charset="-122"/>
                    <a:ea typeface="宋体" panose="02010600030101010101" pitchFamily="2" charset="-122"/>
                  </a:rPr>
                  <a:t>将训练集图像和测试集的图像都投影到这些特征向量上。每</a:t>
                </a:r>
                <a:r>
                  <a:rPr lang="zh-CN" altLang="en-US" dirty="0">
                    <a:latin typeface="宋体" panose="02010600030101010101" pitchFamily="2" charset="-122"/>
                    <a:ea typeface="宋体" panose="02010600030101010101" pitchFamily="2" charset="-122"/>
                  </a:rPr>
                  <a:t>一个</a:t>
                </a:r>
                <a:r>
                  <a:rPr lang="en-US" altLang="zh-CN" dirty="0">
                    <a:latin typeface="宋体" panose="02010600030101010101" pitchFamily="2" charset="-122"/>
                    <a:ea typeface="宋体" panose="02010600030101010101" pitchFamily="2" charset="-122"/>
                  </a:rPr>
                  <a:t>level</a:t>
                </a:r>
                <a:r>
                  <a:rPr lang="zh-CN" altLang="en-US" dirty="0">
                    <a:latin typeface="宋体" panose="02010600030101010101" pitchFamily="2" charset="-122"/>
                    <a:ea typeface="宋体" panose="02010600030101010101" pitchFamily="2" charset="-122"/>
                  </a:rPr>
                  <a:t>的疼痛</a:t>
                </a:r>
                <a:r>
                  <a:rPr lang="zh-CN" altLang="en-US" dirty="0" smtClean="0">
                    <a:latin typeface="宋体" panose="02010600030101010101" pitchFamily="2" charset="-122"/>
                    <a:ea typeface="宋体" panose="02010600030101010101" pitchFamily="2" charset="-122"/>
                  </a:rPr>
                  <a:t>表情和要</a:t>
                </a:r>
                <a:r>
                  <a:rPr lang="zh-CN" altLang="en-US" dirty="0">
                    <a:latin typeface="宋体" panose="02010600030101010101" pitchFamily="2" charset="-122"/>
                    <a:ea typeface="宋体" panose="02010600030101010101" pitchFamily="2" charset="-122"/>
                  </a:rPr>
                  <a:t>量化</a:t>
                </a:r>
                <a:r>
                  <a:rPr lang="zh-CN" altLang="en-US" dirty="0" smtClean="0">
                    <a:latin typeface="宋体" panose="02010600030101010101" pitchFamily="2" charset="-122"/>
                    <a:ea typeface="宋体" panose="02010600030101010101" pitchFamily="2" charset="-122"/>
                  </a:rPr>
                  <a:t>的图像都可以在该</a:t>
                </a:r>
                <a:r>
                  <a:rPr lang="en-US" altLang="zh-CN" dirty="0" smtClean="0">
                    <a:latin typeface="宋体" panose="02010600030101010101" pitchFamily="2" charset="-122"/>
                    <a:ea typeface="宋体" panose="02010600030101010101" pitchFamily="2" charset="-122"/>
                  </a:rPr>
                  <a:t>k</a:t>
                </a:r>
                <a:r>
                  <a:rPr lang="zh-CN" altLang="en-US" dirty="0" smtClean="0">
                    <a:latin typeface="宋体" panose="02010600030101010101" pitchFamily="2" charset="-122"/>
                    <a:ea typeface="宋体" panose="02010600030101010101" pitchFamily="2" charset="-122"/>
                  </a:rPr>
                  <a:t>维特征</a:t>
                </a:r>
                <a:r>
                  <a:rPr lang="zh-CN" altLang="en-US" dirty="0">
                    <a:latin typeface="宋体" panose="02010600030101010101" pitchFamily="2" charset="-122"/>
                    <a:ea typeface="宋体" panose="02010600030101010101" pitchFamily="2" charset="-122"/>
                  </a:rPr>
                  <a:t>脸空间</a:t>
                </a:r>
                <a:r>
                  <a:rPr lang="zh-CN" altLang="en-US" dirty="0" smtClean="0">
                    <a:latin typeface="宋体" panose="02010600030101010101" pitchFamily="2" charset="-122"/>
                    <a:ea typeface="宋体" panose="02010600030101010101" pitchFamily="2" charset="-122"/>
                  </a:rPr>
                  <a:t>中表示出来，即每一个图像都对应着特征脸空间中的一个点。比较要量化的图像的点与其他</a:t>
                </a:r>
                <a:r>
                  <a:rPr lang="en-US" altLang="zh-CN" dirty="0" smtClean="0">
                    <a:latin typeface="宋体" panose="02010600030101010101" pitchFamily="2" charset="-122"/>
                    <a:ea typeface="宋体" panose="02010600030101010101" pitchFamily="2" charset="-122"/>
                  </a:rPr>
                  <a:t>level</a:t>
                </a:r>
                <a:r>
                  <a:rPr lang="zh-CN" altLang="en-US" dirty="0" smtClean="0">
                    <a:latin typeface="宋体" panose="02010600030101010101" pitchFamily="2" charset="-122"/>
                    <a:ea typeface="宋体" panose="02010600030101010101" pitchFamily="2" charset="-122"/>
                  </a:rPr>
                  <a:t>疼痛表情的点的距离，取距离最小者为最后识别输出的疼痛</a:t>
                </a:r>
                <a:r>
                  <a:rPr lang="en-US" altLang="zh-CN" dirty="0" smtClean="0">
                    <a:latin typeface="宋体" panose="02010600030101010101" pitchFamily="2" charset="-122"/>
                    <a:ea typeface="宋体" panose="02010600030101010101" pitchFamily="2" charset="-122"/>
                  </a:rPr>
                  <a:t>level</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903502" y="2041327"/>
                <a:ext cx="10326875" cy="2862322"/>
              </a:xfrm>
              <a:prstGeom prst="rect">
                <a:avLst/>
              </a:prstGeom>
              <a:blipFill>
                <a:blip r:embed="rId2"/>
                <a:stretch>
                  <a:fillRect l="-236" t="-1279" b="-2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0999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Our Method</a:t>
            </a:r>
            <a:endParaRPr lang="zh-CN" altLang="en-US" sz="4000" dirty="0">
              <a:latin typeface="Calibri" panose="020F0502020204030204" pitchFamily="34" charset="0"/>
              <a:cs typeface="Calibri" panose="020F0502020204030204" pitchFamily="34" charset="0"/>
            </a:endParaRPr>
          </a:p>
        </p:txBody>
      </p:sp>
      <p:sp>
        <p:nvSpPr>
          <p:cNvPr id="14" name="文本框 13"/>
          <p:cNvSpPr txBox="1"/>
          <p:nvPr/>
        </p:nvSpPr>
        <p:spPr>
          <a:xfrm>
            <a:off x="1067022" y="1460477"/>
            <a:ext cx="9403724"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Dataset: collected data from rural breast cancer patients, 444 images totally.</a:t>
            </a:r>
            <a:endParaRPr lang="zh-CN" altLang="en-US" dirty="0">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2"/>
          <a:stretch>
            <a:fillRect/>
          </a:stretch>
        </p:blipFill>
        <p:spPr>
          <a:xfrm>
            <a:off x="603383" y="2064610"/>
            <a:ext cx="5000000" cy="3733333"/>
          </a:xfrm>
          <a:prstGeom prst="rect">
            <a:avLst/>
          </a:prstGeom>
        </p:spPr>
      </p:pic>
      <p:pic>
        <p:nvPicPr>
          <p:cNvPr id="9" name="图片 8"/>
          <p:cNvPicPr>
            <a:picLocks noChangeAspect="1"/>
          </p:cNvPicPr>
          <p:nvPr/>
        </p:nvPicPr>
        <p:blipFill>
          <a:blip r:embed="rId3"/>
          <a:stretch>
            <a:fillRect/>
          </a:stretch>
        </p:blipFill>
        <p:spPr>
          <a:xfrm>
            <a:off x="5976870" y="1829809"/>
            <a:ext cx="5434310" cy="4653232"/>
          </a:xfrm>
          <a:prstGeom prst="rect">
            <a:avLst/>
          </a:prstGeom>
        </p:spPr>
      </p:pic>
    </p:spTree>
    <p:extLst>
      <p:ext uri="{BB962C8B-B14F-4D97-AF65-F5344CB8AC3E}">
        <p14:creationId xmlns:p14="http://schemas.microsoft.com/office/powerpoint/2010/main" val="4160406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Our Method</a:t>
            </a:r>
            <a:endParaRPr lang="zh-CN" altLang="en-US" sz="4000" dirty="0">
              <a:latin typeface="Calibri" panose="020F0502020204030204" pitchFamily="34" charset="0"/>
              <a:cs typeface="Calibri" panose="020F0502020204030204" pitchFamily="34" charset="0"/>
            </a:endParaRPr>
          </a:p>
        </p:txBody>
      </p:sp>
      <p:sp>
        <p:nvSpPr>
          <p:cNvPr id="5" name="文本框 4"/>
          <p:cNvSpPr txBox="1"/>
          <p:nvPr/>
        </p:nvSpPr>
        <p:spPr>
          <a:xfrm>
            <a:off x="875763" y="3372120"/>
            <a:ext cx="4559121" cy="369332"/>
          </a:xfrm>
          <a:prstGeom prst="rect">
            <a:avLst/>
          </a:prstGeom>
          <a:noFill/>
        </p:spPr>
        <p:txBody>
          <a:bodyPr wrap="square" rtlCol="0">
            <a:spAutoFit/>
          </a:bodyPr>
          <a:lstStyle/>
          <a:p>
            <a:r>
              <a:rPr lang="en-US" altLang="zh-CN" b="1" dirty="0" smtClean="0">
                <a:latin typeface="Calibri" panose="020F0502020204030204" pitchFamily="34" charset="0"/>
                <a:cs typeface="Calibri" panose="020F0502020204030204" pitchFamily="34" charset="0"/>
              </a:rPr>
              <a:t>Personalizing the method</a:t>
            </a:r>
            <a:endParaRPr lang="zh-CN" altLang="en-US" b="1" dirty="0">
              <a:latin typeface="Calibri" panose="020F0502020204030204" pitchFamily="34" charset="0"/>
              <a:cs typeface="Calibri" panose="020F0502020204030204" pitchFamily="34" charset="0"/>
            </a:endParaRPr>
          </a:p>
        </p:txBody>
      </p:sp>
      <p:sp>
        <p:nvSpPr>
          <p:cNvPr id="7" name="文本框 6"/>
          <p:cNvSpPr txBox="1"/>
          <p:nvPr/>
        </p:nvSpPr>
        <p:spPr>
          <a:xfrm>
            <a:off x="837126" y="3901944"/>
            <a:ext cx="4597757" cy="923330"/>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The dataset was divided based on patients, and then further divided into test and training datasets.</a:t>
            </a:r>
            <a:endParaRPr lang="zh-CN" altLang="en-US"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2"/>
          <a:stretch>
            <a:fillRect/>
          </a:stretch>
        </p:blipFill>
        <p:spPr>
          <a:xfrm>
            <a:off x="5621628" y="1838236"/>
            <a:ext cx="6419048" cy="5028571"/>
          </a:xfrm>
          <a:prstGeom prst="rect">
            <a:avLst/>
          </a:prstGeom>
        </p:spPr>
      </p:pic>
      <p:sp>
        <p:nvSpPr>
          <p:cNvPr id="8" name="文本框 7"/>
          <p:cNvSpPr txBox="1"/>
          <p:nvPr/>
        </p:nvSpPr>
        <p:spPr>
          <a:xfrm>
            <a:off x="1207395" y="5084427"/>
            <a:ext cx="4043966"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The mean absolute error: 1.2458</a:t>
            </a:r>
            <a:endParaRPr lang="zh-CN" altLang="en-US" dirty="0">
              <a:latin typeface="Calibri" panose="020F0502020204030204" pitchFamily="34" charset="0"/>
              <a:cs typeface="Calibri" panose="020F0502020204030204" pitchFamily="34" charset="0"/>
            </a:endParaRPr>
          </a:p>
        </p:txBody>
      </p:sp>
      <p:sp>
        <p:nvSpPr>
          <p:cNvPr id="9" name="文本框 8"/>
          <p:cNvSpPr txBox="1"/>
          <p:nvPr/>
        </p:nvSpPr>
        <p:spPr>
          <a:xfrm>
            <a:off x="875763" y="1515071"/>
            <a:ext cx="9491730" cy="646331"/>
          </a:xfrm>
          <a:prstGeom prst="rect">
            <a:avLst/>
          </a:prstGeom>
          <a:noFill/>
        </p:spPr>
        <p:txBody>
          <a:bodyPr wrap="square" rtlCol="0">
            <a:spAutoFit/>
          </a:bodyPr>
          <a:lstStyle/>
          <a:p>
            <a:r>
              <a:rPr lang="en-US" altLang="zh-CN" dirty="0" smtClean="0">
                <a:latin typeface="Calibri" panose="020F0502020204030204" pitchFamily="34" charset="0"/>
                <a:ea typeface="宋体" panose="02010600030101010101" pitchFamily="2" charset="-122"/>
                <a:cs typeface="Calibri" panose="020F0502020204030204" pitchFamily="34" charset="0"/>
              </a:rPr>
              <a:t>Training set: 36 images randomly selected from all patients and pain</a:t>
            </a:r>
            <a:r>
              <a:rPr lang="en-US" altLang="zh-CN" dirty="0">
                <a:latin typeface="Calibri" panose="020F0502020204030204" pitchFamily="34" charset="0"/>
                <a:ea typeface="宋体" panose="02010600030101010101" pitchFamily="2" charset="-122"/>
                <a:cs typeface="Calibri" panose="020F0502020204030204" pitchFamily="34" charset="0"/>
              </a:rPr>
              <a:t>.</a:t>
            </a:r>
            <a:r>
              <a:rPr lang="en-US" altLang="zh-CN" dirty="0" smtClean="0">
                <a:latin typeface="Calibri" panose="020F0502020204030204" pitchFamily="34" charset="0"/>
                <a:ea typeface="宋体" panose="02010600030101010101" pitchFamily="2" charset="-122"/>
                <a:cs typeface="Calibri" panose="020F0502020204030204" pitchFamily="34" charset="0"/>
              </a:rPr>
              <a:t> </a:t>
            </a:r>
          </a:p>
          <a:p>
            <a:r>
              <a:rPr lang="en-US" altLang="zh-CN" dirty="0" smtClean="0">
                <a:latin typeface="Calibri" panose="020F0502020204030204" pitchFamily="34" charset="0"/>
                <a:ea typeface="宋体" panose="02010600030101010101" pitchFamily="2" charset="-122"/>
                <a:cs typeface="Calibri" panose="020F0502020204030204" pitchFamily="34" charset="0"/>
              </a:rPr>
              <a:t>Test set: the remaining 408 images.</a:t>
            </a:r>
            <a:endParaRPr lang="zh-CN" altLang="en-US" dirty="0">
              <a:latin typeface="Calibri" panose="020F0502020204030204" pitchFamily="34" charset="0"/>
              <a:ea typeface="宋体" panose="02010600030101010101" pitchFamily="2" charset="-122"/>
              <a:cs typeface="Calibri" panose="020F0502020204030204" pitchFamily="34" charset="0"/>
            </a:endParaRPr>
          </a:p>
        </p:txBody>
      </p:sp>
      <p:sp>
        <p:nvSpPr>
          <p:cNvPr id="10" name="文本框 9"/>
          <p:cNvSpPr txBox="1"/>
          <p:nvPr/>
        </p:nvSpPr>
        <p:spPr>
          <a:xfrm>
            <a:off x="1184856" y="2380631"/>
            <a:ext cx="6220496"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The mean absolute error: 2.267</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835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837127" y="537933"/>
            <a:ext cx="3168203" cy="707886"/>
          </a:xfrm>
          <a:prstGeom prst="homePlat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F91DDA-58F7-4444-9690-1E66F29D95F0}"/>
              </a:ext>
            </a:extLst>
          </p:cNvPr>
          <p:cNvSpPr txBox="1"/>
          <p:nvPr/>
        </p:nvSpPr>
        <p:spPr>
          <a:xfrm>
            <a:off x="837127" y="528449"/>
            <a:ext cx="3168203" cy="707886"/>
          </a:xfrm>
          <a:prstGeom prst="rect">
            <a:avLst/>
          </a:prstGeom>
          <a:noFill/>
        </p:spPr>
        <p:txBody>
          <a:bodyPr wrap="square" rtlCol="0">
            <a:spAutoFit/>
          </a:bodyPr>
          <a:lstStyle/>
          <a:p>
            <a:r>
              <a:rPr lang="en-US" altLang="zh-CN" sz="4000" dirty="0" smtClean="0">
                <a:latin typeface="Calibri" panose="020F0502020204030204" pitchFamily="34" charset="0"/>
                <a:cs typeface="Calibri" panose="020F0502020204030204" pitchFamily="34" charset="0"/>
              </a:rPr>
              <a:t>Our Method</a:t>
            </a:r>
            <a:endParaRPr lang="zh-CN" altLang="en-US" sz="4000" dirty="0">
              <a:latin typeface="Calibri" panose="020F0502020204030204" pitchFamily="34" charset="0"/>
              <a:cs typeface="Calibri" panose="020F0502020204030204" pitchFamily="34" charset="0"/>
            </a:endParaRPr>
          </a:p>
        </p:txBody>
      </p:sp>
      <p:sp>
        <p:nvSpPr>
          <p:cNvPr id="5" name="文本框 4"/>
          <p:cNvSpPr txBox="1"/>
          <p:nvPr/>
        </p:nvSpPr>
        <p:spPr>
          <a:xfrm>
            <a:off x="837127" y="1867437"/>
            <a:ext cx="5151549" cy="923330"/>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Use Cosine distance instead of Euclidean distance to determine distances between training projections and input projections</a:t>
            </a:r>
            <a:endParaRPr lang="zh-CN" altLang="en-US"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a:stretch>
            <a:fillRect/>
          </a:stretch>
        </p:blipFill>
        <p:spPr>
          <a:xfrm>
            <a:off x="6488660" y="1657358"/>
            <a:ext cx="5190476" cy="4419048"/>
          </a:xfrm>
          <a:prstGeom prst="rect">
            <a:avLst/>
          </a:prstGeom>
        </p:spPr>
      </p:pic>
      <p:sp>
        <p:nvSpPr>
          <p:cNvPr id="9" name="文本框 8"/>
          <p:cNvSpPr txBox="1"/>
          <p:nvPr/>
        </p:nvSpPr>
        <p:spPr>
          <a:xfrm>
            <a:off x="991673" y="3682216"/>
            <a:ext cx="4043966"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The mean absolute error: 1.29</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9052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2665</TotalTime>
  <Words>830</Words>
  <Application>Microsoft Office PowerPoint</Application>
  <PresentationFormat>宽屏</PresentationFormat>
  <Paragraphs>75</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等线 Light</vt:lpstr>
      <vt:lpstr>宋体</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dc:creator>
  <cp:lastModifiedBy>黄 宇东</cp:lastModifiedBy>
  <cp:revision>119</cp:revision>
  <dcterms:created xsi:type="dcterms:W3CDTF">2018-10-23T01:30:24Z</dcterms:created>
  <dcterms:modified xsi:type="dcterms:W3CDTF">2018-12-05T00:32:58Z</dcterms:modified>
</cp:coreProperties>
</file>