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4" r:id="rId7"/>
    <p:sldId id="274" r:id="rId8"/>
    <p:sldId id="269" r:id="rId9"/>
    <p:sldId id="270" r:id="rId10"/>
    <p:sldId id="263" r:id="rId11"/>
    <p:sldId id="271" r:id="rId12"/>
    <p:sldId id="273" r:id="rId13"/>
    <p:sldId id="27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17D37-7692-4E6F-A357-CC45A85BD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51E800-3BD4-4F81-BE02-9E2D59D15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DB4BAB-D3BD-4A10-A760-6945AE1EEB8A}"/>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13A4E6DB-E463-49C9-A0A7-EEF8387445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1C4548-7A8C-4CDF-864E-87E657FBC4CF}"/>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281334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911EE-B9D6-4418-BA4A-BDDE48677F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02B532-95B2-4571-A5F4-B5717F2705B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077262F-804C-46D6-AD4F-F6C709F93E8E}"/>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F4F2D7E5-6C86-4972-B6AD-852ACA70A6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1EEED0-E8B6-46E7-9153-60E773681842}"/>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393721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50F976-16BB-4912-A443-6F37767096C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4357E5-312F-49A9-9A92-D559319F038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3E2F72-DABC-48BB-B0CD-D715D2D9A3E2}"/>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EA5CDB57-E0FB-409E-A949-A9F5717508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1F9E4E-D082-4592-815B-0004C2C14D15}"/>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258354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06747-0343-4081-84F1-AC44D5936F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89C1E5-A87F-48B8-8745-B80C274144E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7F117E-9C4A-4718-A21A-B95DF3086E37}"/>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F6D502D0-BD44-48F2-B065-ADAF196FF0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4E776-EF35-483E-8884-0DD95E2EDF23}"/>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128821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59CA7-FAA9-4A13-9236-42BEEDB1E5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0327AA-85A1-4B8D-A3C6-633CAB6AE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165977C-6501-44DA-BEEE-B4F495A8B8C7}"/>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C4B283E6-7C91-4474-A23D-C262C57D73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C9D6BC-6D80-46EF-ACE8-0C58742CAC0F}"/>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49890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23060-D7AD-4934-ABF6-5E63930B9D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0BED8F-0FA6-45E4-A81F-03771334F92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C5B7E7D-C5F9-4F6F-A30B-B04B3D9259E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C6B88CE-6C59-4B8E-967A-9D4F66021092}"/>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6" name="页脚占位符 5">
            <a:extLst>
              <a:ext uri="{FF2B5EF4-FFF2-40B4-BE49-F238E27FC236}">
                <a16:creationId xmlns:a16="http://schemas.microsoft.com/office/drawing/2014/main" id="{80C7BCD0-ED3D-4B51-BA98-022DA8EE81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424DD8-A73A-44E2-AD6B-9AC0CEA89697}"/>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11926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4B3C-3377-405B-9E09-B911906A439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CC760F-BD74-43F3-A99F-6C89BAC626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1221CE0-125F-450E-B4EB-B46FB752FBB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13710E9-F57A-4375-9A74-1AC0A8CAA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E35798E-95CF-4DAB-96DD-AD92BCD9A06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FF789FD-F447-4170-AC66-C570A16BFCCC}"/>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8" name="页脚占位符 7">
            <a:extLst>
              <a:ext uri="{FF2B5EF4-FFF2-40B4-BE49-F238E27FC236}">
                <a16:creationId xmlns:a16="http://schemas.microsoft.com/office/drawing/2014/main" id="{08A4275E-9513-400E-B093-12F4B6C59A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7E3D19-EF42-4DC0-A08B-8F038295E1BA}"/>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185448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2B17D-97B3-4EDA-A556-D356A78CC6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242E-2F74-41AE-8C34-806B27A1A780}"/>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4" name="页脚占位符 3">
            <a:extLst>
              <a:ext uri="{FF2B5EF4-FFF2-40B4-BE49-F238E27FC236}">
                <a16:creationId xmlns:a16="http://schemas.microsoft.com/office/drawing/2014/main" id="{6ADC5168-2DD4-4ADA-AF03-6BC4441F493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1DC25AB-36FF-4057-8C9B-143E2C1B0957}"/>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52138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13D9C9-F947-472D-9A81-047169B8D2FA}"/>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3" name="页脚占位符 2">
            <a:extLst>
              <a:ext uri="{FF2B5EF4-FFF2-40B4-BE49-F238E27FC236}">
                <a16:creationId xmlns:a16="http://schemas.microsoft.com/office/drawing/2014/main" id="{D2C7F01B-16C1-4D14-BE26-B549DDF887C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B965C2-AF35-4017-9B8B-5DD913618833}"/>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415954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968AA-1182-40EF-A1E0-1725CF0E75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64A249B-2D0D-4CAC-BE25-869CE4F6E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E0208B8-BF33-4327-85A0-4DF0A3BF4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427880-7F79-49BC-828F-8193F811D620}"/>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6" name="页脚占位符 5">
            <a:extLst>
              <a:ext uri="{FF2B5EF4-FFF2-40B4-BE49-F238E27FC236}">
                <a16:creationId xmlns:a16="http://schemas.microsoft.com/office/drawing/2014/main" id="{DD36D2A1-9C23-4933-9187-995E76CBD1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56333A-F6E8-4F62-BE95-47600DC8A0F9}"/>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1430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8BC24-FB4F-4CEB-A02C-A208C37063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F1FB13-4F5A-4044-B32F-FC8E22D26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3087D7-67A7-4EB5-881E-A1684F29F6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0525A9E-1904-4B4A-A083-E3B8D1F85073}"/>
              </a:ext>
            </a:extLst>
          </p:cNvPr>
          <p:cNvSpPr>
            <a:spLocks noGrp="1"/>
          </p:cNvSpPr>
          <p:nvPr>
            <p:ph type="dt" sz="half" idx="10"/>
          </p:nvPr>
        </p:nvSpPr>
        <p:spPr/>
        <p:txBody>
          <a:bodyPr/>
          <a:lstStyle/>
          <a:p>
            <a:fld id="{8D39756F-0280-402E-A2FA-872155A9421C}" type="datetimeFigureOut">
              <a:rPr lang="zh-CN" altLang="en-US" smtClean="0"/>
              <a:t>2018/10/24</a:t>
            </a:fld>
            <a:endParaRPr lang="zh-CN" altLang="en-US"/>
          </a:p>
        </p:txBody>
      </p:sp>
      <p:sp>
        <p:nvSpPr>
          <p:cNvPr id="6" name="页脚占位符 5">
            <a:extLst>
              <a:ext uri="{FF2B5EF4-FFF2-40B4-BE49-F238E27FC236}">
                <a16:creationId xmlns:a16="http://schemas.microsoft.com/office/drawing/2014/main" id="{29843BC5-9407-4D07-8738-9EB425B357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48BA4F-42B3-45F1-AFD2-D2AAE17ACFF2}"/>
              </a:ext>
            </a:extLst>
          </p:cNvPr>
          <p:cNvSpPr>
            <a:spLocks noGrp="1"/>
          </p:cNvSpPr>
          <p:nvPr>
            <p:ph type="sldNum" sz="quarter" idx="12"/>
          </p:nvPr>
        </p:nvSpPr>
        <p:spPr/>
        <p:txBody>
          <a:body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46587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876819-029B-4215-AD35-383D3A88A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2C6B4A-160B-4B2A-8DF5-BD68461CB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35F3AA-88AE-441F-9796-AC97C3A9F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9756F-0280-402E-A2FA-872155A9421C}"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B691F8A4-728F-4EE1-9D5D-1A75513405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BEDB7F-BBF1-40E4-88C0-06C4A893D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6619F-363B-4484-9154-5C17A61F46CD}" type="slidenum">
              <a:rPr lang="zh-CN" altLang="en-US" smtClean="0"/>
              <a:t>‹#›</a:t>
            </a:fld>
            <a:endParaRPr lang="zh-CN" altLang="en-US"/>
          </a:p>
        </p:txBody>
      </p:sp>
    </p:spTree>
    <p:extLst>
      <p:ext uri="{BB962C8B-B14F-4D97-AF65-F5344CB8AC3E}">
        <p14:creationId xmlns:p14="http://schemas.microsoft.com/office/powerpoint/2010/main" val="2281287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199F73-7AA6-499A-A2D1-04197C42FD1E}"/>
              </a:ext>
            </a:extLst>
          </p:cNvPr>
          <p:cNvPicPr>
            <a:picLocks noChangeAspect="1"/>
          </p:cNvPicPr>
          <p:nvPr/>
        </p:nvPicPr>
        <p:blipFill>
          <a:blip r:embed="rId2"/>
          <a:stretch>
            <a:fillRect/>
          </a:stretch>
        </p:blipFill>
        <p:spPr>
          <a:xfrm>
            <a:off x="1479664" y="2587421"/>
            <a:ext cx="9457113" cy="1549312"/>
          </a:xfrm>
          <a:prstGeom prst="rect">
            <a:avLst/>
          </a:prstGeom>
        </p:spPr>
      </p:pic>
      <p:sp>
        <p:nvSpPr>
          <p:cNvPr id="2" name="文本框 1">
            <a:extLst>
              <a:ext uri="{FF2B5EF4-FFF2-40B4-BE49-F238E27FC236}">
                <a16:creationId xmlns:a16="http://schemas.microsoft.com/office/drawing/2014/main" id="{20F6ED9C-113F-4DE1-A91D-D6DA783A910C}"/>
              </a:ext>
            </a:extLst>
          </p:cNvPr>
          <p:cNvSpPr txBox="1"/>
          <p:nvPr/>
        </p:nvSpPr>
        <p:spPr>
          <a:xfrm>
            <a:off x="5393574" y="4339244"/>
            <a:ext cx="1404851" cy="382385"/>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2018/10/24</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20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66FC5E-1DF3-4DD9-BB9A-F3F00DD13566}"/>
              </a:ext>
            </a:extLst>
          </p:cNvPr>
          <p:cNvSpPr txBox="1"/>
          <p:nvPr/>
        </p:nvSpPr>
        <p:spPr>
          <a:xfrm>
            <a:off x="1039091" y="648393"/>
            <a:ext cx="5261956"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Experimental Result</a:t>
            </a:r>
            <a:endParaRPr lang="zh-CN" altLang="en-US" sz="40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28574E21-A183-4FCF-9C87-E1A34DA03200}"/>
              </a:ext>
            </a:extLst>
          </p:cNvPr>
          <p:cNvSpPr txBox="1"/>
          <p:nvPr/>
        </p:nvSpPr>
        <p:spPr>
          <a:xfrm>
            <a:off x="1421475" y="1762298"/>
            <a:ext cx="6442365"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CASIA-</a:t>
            </a:r>
            <a:r>
              <a:rPr lang="en-US" altLang="zh-CN" dirty="0" err="1">
                <a:latin typeface="Calibri" panose="020F0502020204030204" pitchFamily="34" charset="0"/>
                <a:cs typeface="Calibri" panose="020F0502020204030204" pitchFamily="34" charset="0"/>
              </a:rPr>
              <a:t>WebFace</a:t>
            </a:r>
            <a:r>
              <a:rPr lang="en-US" altLang="zh-CN" dirty="0">
                <a:latin typeface="Calibri" panose="020F0502020204030204" pitchFamily="34" charset="0"/>
                <a:cs typeface="Calibri" panose="020F0502020204030204" pitchFamily="34" charset="0"/>
              </a:rPr>
              <a:t> dataset is used for identity feature extraction.</a:t>
            </a:r>
          </a:p>
          <a:p>
            <a:pPr marL="285750" indent="-285750">
              <a:buFont typeface="Arial" panose="020B0604020202020204" pitchFamily="34" charset="0"/>
              <a:buChar char="•"/>
            </a:pPr>
            <a:endParaRPr lang="zh-CN" alt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Two popular FER datasets are used for deep-learned emotion feature extraction and joint learning: CK+ and FER+.</a:t>
            </a:r>
          </a:p>
        </p:txBody>
      </p:sp>
      <p:sp>
        <p:nvSpPr>
          <p:cNvPr id="2" name="文本框 1">
            <a:extLst>
              <a:ext uri="{FF2B5EF4-FFF2-40B4-BE49-F238E27FC236}">
                <a16:creationId xmlns:a16="http://schemas.microsoft.com/office/drawing/2014/main" id="{0C6C2F73-1609-4BB9-B37F-0BBB348053E2}"/>
              </a:ext>
            </a:extLst>
          </p:cNvPr>
          <p:cNvSpPr txBox="1"/>
          <p:nvPr/>
        </p:nvSpPr>
        <p:spPr>
          <a:xfrm>
            <a:off x="1205346" y="3368646"/>
            <a:ext cx="3217025"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Evaluation on CK+</a:t>
            </a:r>
            <a:endParaRPr lang="zh-CN" altLang="en-US" sz="28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FC1EFCFA-929F-49C4-8B17-6CE94D902787}"/>
              </a:ext>
            </a:extLst>
          </p:cNvPr>
          <p:cNvPicPr>
            <a:picLocks noChangeAspect="1"/>
          </p:cNvPicPr>
          <p:nvPr/>
        </p:nvPicPr>
        <p:blipFill>
          <a:blip r:embed="rId2"/>
          <a:stretch>
            <a:fillRect/>
          </a:stretch>
        </p:blipFill>
        <p:spPr>
          <a:xfrm>
            <a:off x="1205346" y="4297885"/>
            <a:ext cx="4890654" cy="1357704"/>
          </a:xfrm>
          <a:prstGeom prst="rect">
            <a:avLst/>
          </a:prstGeom>
        </p:spPr>
      </p:pic>
      <p:pic>
        <p:nvPicPr>
          <p:cNvPr id="6" name="图片 5">
            <a:extLst>
              <a:ext uri="{FF2B5EF4-FFF2-40B4-BE49-F238E27FC236}">
                <a16:creationId xmlns:a16="http://schemas.microsoft.com/office/drawing/2014/main" id="{438FC621-C6EB-4523-9CEB-306EF45BFDEA}"/>
              </a:ext>
            </a:extLst>
          </p:cNvPr>
          <p:cNvPicPr>
            <a:picLocks noChangeAspect="1"/>
          </p:cNvPicPr>
          <p:nvPr/>
        </p:nvPicPr>
        <p:blipFill>
          <a:blip r:embed="rId3"/>
          <a:stretch>
            <a:fillRect/>
          </a:stretch>
        </p:blipFill>
        <p:spPr>
          <a:xfrm>
            <a:off x="6466305" y="4297885"/>
            <a:ext cx="4520349" cy="1793558"/>
          </a:xfrm>
          <a:prstGeom prst="rect">
            <a:avLst/>
          </a:prstGeom>
        </p:spPr>
      </p:pic>
    </p:spTree>
    <p:extLst>
      <p:ext uri="{BB962C8B-B14F-4D97-AF65-F5344CB8AC3E}">
        <p14:creationId xmlns:p14="http://schemas.microsoft.com/office/powerpoint/2010/main" val="3217845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66FC5E-1DF3-4DD9-BB9A-F3F00DD13566}"/>
              </a:ext>
            </a:extLst>
          </p:cNvPr>
          <p:cNvSpPr txBox="1"/>
          <p:nvPr/>
        </p:nvSpPr>
        <p:spPr>
          <a:xfrm>
            <a:off x="1039091" y="648393"/>
            <a:ext cx="5261956"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Experimental Result</a:t>
            </a:r>
            <a:endParaRPr lang="zh-CN" altLang="en-US" sz="4000"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0C6C2F73-1609-4BB9-B37F-0BBB348053E2}"/>
              </a:ext>
            </a:extLst>
          </p:cNvPr>
          <p:cNvSpPr txBox="1"/>
          <p:nvPr/>
        </p:nvSpPr>
        <p:spPr>
          <a:xfrm>
            <a:off x="1138845" y="1852301"/>
            <a:ext cx="3674224"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Evaluation on FER+</a:t>
            </a:r>
            <a:endParaRPr lang="zh-CN" altLang="en-US" sz="2800"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5EA1671-AF9F-43A5-B9A3-DD05EA94CA10}"/>
              </a:ext>
            </a:extLst>
          </p:cNvPr>
          <p:cNvPicPr>
            <a:picLocks noChangeAspect="1"/>
          </p:cNvPicPr>
          <p:nvPr/>
        </p:nvPicPr>
        <p:blipFill>
          <a:blip r:embed="rId2"/>
          <a:stretch>
            <a:fillRect/>
          </a:stretch>
        </p:blipFill>
        <p:spPr>
          <a:xfrm>
            <a:off x="1368310" y="3041853"/>
            <a:ext cx="3544512" cy="1493648"/>
          </a:xfrm>
          <a:prstGeom prst="rect">
            <a:avLst/>
          </a:prstGeom>
        </p:spPr>
      </p:pic>
      <p:pic>
        <p:nvPicPr>
          <p:cNvPr id="8" name="图片 7">
            <a:extLst>
              <a:ext uri="{FF2B5EF4-FFF2-40B4-BE49-F238E27FC236}">
                <a16:creationId xmlns:a16="http://schemas.microsoft.com/office/drawing/2014/main" id="{5FDE9F8A-AFB7-4819-ACB2-108C88732724}"/>
              </a:ext>
            </a:extLst>
          </p:cNvPr>
          <p:cNvPicPr>
            <a:picLocks noChangeAspect="1"/>
          </p:cNvPicPr>
          <p:nvPr/>
        </p:nvPicPr>
        <p:blipFill>
          <a:blip r:embed="rId3"/>
          <a:stretch>
            <a:fillRect/>
          </a:stretch>
        </p:blipFill>
        <p:spPr>
          <a:xfrm>
            <a:off x="5737991" y="3041853"/>
            <a:ext cx="4695046" cy="2386238"/>
          </a:xfrm>
          <a:prstGeom prst="rect">
            <a:avLst/>
          </a:prstGeom>
        </p:spPr>
      </p:pic>
    </p:spTree>
    <p:extLst>
      <p:ext uri="{BB962C8B-B14F-4D97-AF65-F5344CB8AC3E}">
        <p14:creationId xmlns:p14="http://schemas.microsoft.com/office/powerpoint/2010/main" val="752553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66FC5E-1DF3-4DD9-BB9A-F3F00DD13566}"/>
              </a:ext>
            </a:extLst>
          </p:cNvPr>
          <p:cNvSpPr txBox="1"/>
          <p:nvPr/>
        </p:nvSpPr>
        <p:spPr>
          <a:xfrm>
            <a:off x="1039091" y="648393"/>
            <a:ext cx="5261956"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Experimental Result</a:t>
            </a:r>
            <a:endParaRPr lang="zh-CN" altLang="en-US" sz="40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4412E24A-BB2E-48E4-9ACE-84484751AD85}"/>
              </a:ext>
            </a:extLst>
          </p:cNvPr>
          <p:cNvPicPr>
            <a:picLocks noChangeAspect="1"/>
          </p:cNvPicPr>
          <p:nvPr/>
        </p:nvPicPr>
        <p:blipFill>
          <a:blip r:embed="rId2"/>
          <a:stretch>
            <a:fillRect/>
          </a:stretch>
        </p:blipFill>
        <p:spPr>
          <a:xfrm>
            <a:off x="2881226" y="1201116"/>
            <a:ext cx="6670098" cy="5487186"/>
          </a:xfrm>
          <a:prstGeom prst="rect">
            <a:avLst/>
          </a:prstGeom>
        </p:spPr>
      </p:pic>
    </p:spTree>
    <p:extLst>
      <p:ext uri="{BB962C8B-B14F-4D97-AF65-F5344CB8AC3E}">
        <p14:creationId xmlns:p14="http://schemas.microsoft.com/office/powerpoint/2010/main" val="1367825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D66FC5E-1DF3-4DD9-BB9A-F3F00DD13566}"/>
              </a:ext>
            </a:extLst>
          </p:cNvPr>
          <p:cNvSpPr txBox="1"/>
          <p:nvPr/>
        </p:nvSpPr>
        <p:spPr>
          <a:xfrm>
            <a:off x="1039091" y="648393"/>
            <a:ext cx="6375862"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Future work</a:t>
            </a:r>
            <a:endParaRPr lang="zh-CN" altLang="en-US" sz="4000"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0C6C2F73-1609-4BB9-B37F-0BBB348053E2}"/>
              </a:ext>
            </a:extLst>
          </p:cNvPr>
          <p:cNvSpPr txBox="1"/>
          <p:nvPr/>
        </p:nvSpPr>
        <p:spPr>
          <a:xfrm>
            <a:off x="1138845" y="1852301"/>
            <a:ext cx="8778239"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Investigate the effect of face image format differences.</a:t>
            </a:r>
          </a:p>
          <a:p>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Explore other transfer learning and multi-task learning methods for the FER task. </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9808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C33261-0147-4106-8616-FAB4DAC5E661}"/>
              </a:ext>
            </a:extLst>
          </p:cNvPr>
          <p:cNvSpPr txBox="1"/>
          <p:nvPr/>
        </p:nvSpPr>
        <p:spPr>
          <a:xfrm>
            <a:off x="1271847" y="2273290"/>
            <a:ext cx="9966960" cy="923330"/>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Facial Expression Recognition (FER) is aiming to recognize facial expressions with discrete categories( e.g., neutral, sad, contempt, happy, surprise, angry, fear, disgust, etc.) or continuous levels(e.g., valance, arousal) from still images or video. </a:t>
            </a:r>
          </a:p>
        </p:txBody>
      </p:sp>
      <p:sp>
        <p:nvSpPr>
          <p:cNvPr id="6" name="文本框 5">
            <a:extLst>
              <a:ext uri="{FF2B5EF4-FFF2-40B4-BE49-F238E27FC236}">
                <a16:creationId xmlns:a16="http://schemas.microsoft.com/office/drawing/2014/main" id="{24F91DDA-58F7-4444-9690-1E66F29D95F0}"/>
              </a:ext>
            </a:extLst>
          </p:cNvPr>
          <p:cNvSpPr txBox="1"/>
          <p:nvPr/>
        </p:nvSpPr>
        <p:spPr>
          <a:xfrm>
            <a:off x="1155469" y="883864"/>
            <a:ext cx="4671753"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Introduction</a:t>
            </a:r>
            <a:endParaRPr lang="zh-CN" altLang="en-US" sz="4000"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284A969C-6502-4C70-AA40-0C7F863C088B}"/>
              </a:ext>
            </a:extLst>
          </p:cNvPr>
          <p:cNvPicPr>
            <a:picLocks noChangeAspect="1"/>
          </p:cNvPicPr>
          <p:nvPr/>
        </p:nvPicPr>
        <p:blipFill>
          <a:blip r:embed="rId2"/>
          <a:stretch>
            <a:fillRect/>
          </a:stretch>
        </p:blipFill>
        <p:spPr>
          <a:xfrm>
            <a:off x="2436377" y="3851814"/>
            <a:ext cx="6438095" cy="1666667"/>
          </a:xfrm>
          <a:prstGeom prst="rect">
            <a:avLst/>
          </a:prstGeom>
        </p:spPr>
      </p:pic>
    </p:spTree>
    <p:extLst>
      <p:ext uri="{BB962C8B-B14F-4D97-AF65-F5344CB8AC3E}">
        <p14:creationId xmlns:p14="http://schemas.microsoft.com/office/powerpoint/2010/main" val="43127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B6115DB-DC8B-4776-9B6A-B59251B28C67}"/>
              </a:ext>
            </a:extLst>
          </p:cNvPr>
          <p:cNvSpPr txBox="1"/>
          <p:nvPr/>
        </p:nvSpPr>
        <p:spPr>
          <a:xfrm>
            <a:off x="1201188" y="732719"/>
            <a:ext cx="3171306"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Challenges</a:t>
            </a:r>
            <a:endParaRPr lang="zh-CN" altLang="en-US" sz="4000"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C589EA19-D535-481E-9CD5-400F4C2B024D}"/>
              </a:ext>
            </a:extLst>
          </p:cNvPr>
          <p:cNvSpPr txBox="1"/>
          <p:nvPr/>
        </p:nvSpPr>
        <p:spPr>
          <a:xfrm>
            <a:off x="1978427" y="1824643"/>
            <a:ext cx="734845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Lack of large scale labeled training data</a:t>
            </a: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Inconsistent and unreliable emotion labels</a:t>
            </a: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The differences between some facial expressions might be subtle</a:t>
            </a: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The inter-subject variability</a:t>
            </a:r>
          </a:p>
        </p:txBody>
      </p:sp>
      <p:pic>
        <p:nvPicPr>
          <p:cNvPr id="8" name="图片 7">
            <a:extLst>
              <a:ext uri="{FF2B5EF4-FFF2-40B4-BE49-F238E27FC236}">
                <a16:creationId xmlns:a16="http://schemas.microsoft.com/office/drawing/2014/main" id="{B93B2603-BD3B-4320-84C9-44572E81841E}"/>
              </a:ext>
            </a:extLst>
          </p:cNvPr>
          <p:cNvPicPr>
            <a:picLocks noChangeAspect="1"/>
          </p:cNvPicPr>
          <p:nvPr/>
        </p:nvPicPr>
        <p:blipFill>
          <a:blip r:embed="rId2"/>
          <a:stretch>
            <a:fillRect/>
          </a:stretch>
        </p:blipFill>
        <p:spPr>
          <a:xfrm>
            <a:off x="2847890" y="3109104"/>
            <a:ext cx="5609524" cy="2285714"/>
          </a:xfrm>
          <a:prstGeom prst="rect">
            <a:avLst/>
          </a:prstGeom>
        </p:spPr>
      </p:pic>
      <p:sp>
        <p:nvSpPr>
          <p:cNvPr id="6" name="文本框 5">
            <a:extLst>
              <a:ext uri="{FF2B5EF4-FFF2-40B4-BE49-F238E27FC236}">
                <a16:creationId xmlns:a16="http://schemas.microsoft.com/office/drawing/2014/main" id="{C92E79E3-EF08-4459-B025-A911CBD14995}"/>
              </a:ext>
            </a:extLst>
          </p:cNvPr>
          <p:cNvSpPr txBox="1"/>
          <p:nvPr/>
        </p:nvSpPr>
        <p:spPr>
          <a:xfrm>
            <a:off x="1794163" y="5478950"/>
            <a:ext cx="8603673" cy="646331"/>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Solution: Add a compact description of the subject’s facial identity or biometric information as an auxiliary input to the model, such as the shape or appearance of face.</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6564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1707942-2E81-4F7A-A3FD-973BB83D8598}"/>
              </a:ext>
            </a:extLst>
          </p:cNvPr>
          <p:cNvSpPr txBox="1"/>
          <p:nvPr/>
        </p:nvSpPr>
        <p:spPr>
          <a:xfrm>
            <a:off x="1122218" y="781396"/>
            <a:ext cx="4738255"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Related work</a:t>
            </a:r>
            <a:endParaRPr lang="zh-CN" altLang="en-US" sz="40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683709E3-FD63-48B0-9E31-FF8BD925CAF1}"/>
              </a:ext>
            </a:extLst>
          </p:cNvPr>
          <p:cNvSpPr txBox="1"/>
          <p:nvPr/>
        </p:nvSpPr>
        <p:spPr>
          <a:xfrm>
            <a:off x="1350818" y="1874520"/>
            <a:ext cx="8690957"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Xu et al. proposed a transfer learning method from face recognition to FER using CNN directly.</a:t>
            </a:r>
          </a:p>
          <a:p>
            <a:pPr marL="285750" indent="-285750">
              <a:buFont typeface="Arial" panose="020B0604020202020204" pitchFamily="34" charset="0"/>
              <a:buChar char="•"/>
            </a:pPr>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Jung et al. proposed a joint fine-tuning method that jointly learns the parameters from image sequences.</a:t>
            </a:r>
            <a:endParaRPr lang="zh-CN" altLang="en-US"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D5EB9D06-EBE5-4638-BE44-2C3AC5DD60BD}"/>
              </a:ext>
            </a:extLst>
          </p:cNvPr>
          <p:cNvPicPr>
            <a:picLocks noChangeAspect="1"/>
          </p:cNvPicPr>
          <p:nvPr/>
        </p:nvPicPr>
        <p:blipFill>
          <a:blip r:embed="rId2"/>
          <a:stretch>
            <a:fillRect/>
          </a:stretch>
        </p:blipFill>
        <p:spPr>
          <a:xfrm>
            <a:off x="2290298" y="2779438"/>
            <a:ext cx="6447619" cy="447619"/>
          </a:xfrm>
          <a:prstGeom prst="rect">
            <a:avLst/>
          </a:prstGeom>
        </p:spPr>
      </p:pic>
      <p:pic>
        <p:nvPicPr>
          <p:cNvPr id="7" name="图片 6">
            <a:extLst>
              <a:ext uri="{FF2B5EF4-FFF2-40B4-BE49-F238E27FC236}">
                <a16:creationId xmlns:a16="http://schemas.microsoft.com/office/drawing/2014/main" id="{E1D3FA63-EEE5-4218-A3A2-0F19C451E9F2}"/>
              </a:ext>
            </a:extLst>
          </p:cNvPr>
          <p:cNvPicPr>
            <a:picLocks noChangeAspect="1"/>
          </p:cNvPicPr>
          <p:nvPr/>
        </p:nvPicPr>
        <p:blipFill>
          <a:blip r:embed="rId3"/>
          <a:stretch>
            <a:fillRect/>
          </a:stretch>
        </p:blipFill>
        <p:spPr>
          <a:xfrm>
            <a:off x="2785536" y="3227057"/>
            <a:ext cx="5952381" cy="457143"/>
          </a:xfrm>
          <a:prstGeom prst="rect">
            <a:avLst/>
          </a:prstGeom>
        </p:spPr>
      </p:pic>
      <p:pic>
        <p:nvPicPr>
          <p:cNvPr id="8" name="图片 7">
            <a:extLst>
              <a:ext uri="{FF2B5EF4-FFF2-40B4-BE49-F238E27FC236}">
                <a16:creationId xmlns:a16="http://schemas.microsoft.com/office/drawing/2014/main" id="{28350CAD-750B-4D93-B386-3EC69A5B83A7}"/>
              </a:ext>
            </a:extLst>
          </p:cNvPr>
          <p:cNvPicPr>
            <a:picLocks noChangeAspect="1"/>
          </p:cNvPicPr>
          <p:nvPr/>
        </p:nvPicPr>
        <p:blipFill>
          <a:blip r:embed="rId4"/>
          <a:stretch>
            <a:fillRect/>
          </a:stretch>
        </p:blipFill>
        <p:spPr>
          <a:xfrm>
            <a:off x="2491534" y="5279855"/>
            <a:ext cx="6409524" cy="723810"/>
          </a:xfrm>
          <a:prstGeom prst="rect">
            <a:avLst/>
          </a:prstGeom>
        </p:spPr>
      </p:pic>
    </p:spTree>
    <p:extLst>
      <p:ext uri="{BB962C8B-B14F-4D97-AF65-F5344CB8AC3E}">
        <p14:creationId xmlns:p14="http://schemas.microsoft.com/office/powerpoint/2010/main" val="4269886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E9C7B9-4BFE-4208-9659-D4A0D8C2319A}"/>
              </a:ext>
            </a:extLst>
          </p:cNvPr>
          <p:cNvSpPr txBox="1"/>
          <p:nvPr/>
        </p:nvSpPr>
        <p:spPr>
          <a:xfrm>
            <a:off x="1039091" y="648393"/>
            <a:ext cx="3200400"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Our model</a:t>
            </a:r>
            <a:endParaRPr lang="zh-CN" altLang="en-US" sz="4000"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CFD7835D-1625-48F5-86E4-96BB01C73D00}"/>
              </a:ext>
            </a:extLst>
          </p:cNvPr>
          <p:cNvPicPr>
            <a:picLocks noChangeAspect="1"/>
          </p:cNvPicPr>
          <p:nvPr/>
        </p:nvPicPr>
        <p:blipFill>
          <a:blip r:embed="rId2"/>
          <a:stretch>
            <a:fillRect/>
          </a:stretch>
        </p:blipFill>
        <p:spPr>
          <a:xfrm>
            <a:off x="3699163" y="1229931"/>
            <a:ext cx="3976571" cy="4398138"/>
          </a:xfrm>
          <a:prstGeom prst="rect">
            <a:avLst/>
          </a:prstGeom>
        </p:spPr>
      </p:pic>
      <p:sp>
        <p:nvSpPr>
          <p:cNvPr id="6" name="文本框 5">
            <a:extLst>
              <a:ext uri="{FF2B5EF4-FFF2-40B4-BE49-F238E27FC236}">
                <a16:creationId xmlns:a16="http://schemas.microsoft.com/office/drawing/2014/main" id="{05F44DF0-A2EF-43BE-9EC6-D626B7B4E1A4}"/>
              </a:ext>
            </a:extLst>
          </p:cNvPr>
          <p:cNvSpPr txBox="1"/>
          <p:nvPr/>
        </p:nvSpPr>
        <p:spPr>
          <a:xfrm>
            <a:off x="2290155" y="3046614"/>
            <a:ext cx="1109749" cy="369332"/>
          </a:xfrm>
          <a:prstGeom prst="rect">
            <a:avLst/>
          </a:prstGeom>
          <a:noFill/>
        </p:spPr>
        <p:txBody>
          <a:bodyPr wrap="square" rtlCol="0">
            <a:spAutoFit/>
          </a:bodyPr>
          <a:lstStyle/>
          <a:p>
            <a:r>
              <a:rPr lang="en-US" altLang="zh-CN" dirty="0" err="1">
                <a:latin typeface="Calibri" panose="020F0502020204030204" pitchFamily="34" charset="0"/>
                <a:cs typeface="Calibri" panose="020F0502020204030204" pitchFamily="34" charset="0"/>
              </a:rPr>
              <a:t>DeepID</a:t>
            </a:r>
            <a:endParaRPr lang="zh-CN" altLang="en-US" dirty="0">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9D7FBD6A-9BFE-4F5B-B0F1-AF223928A853}"/>
              </a:ext>
            </a:extLst>
          </p:cNvPr>
          <p:cNvPicPr>
            <a:picLocks noChangeAspect="1"/>
          </p:cNvPicPr>
          <p:nvPr/>
        </p:nvPicPr>
        <p:blipFill>
          <a:blip r:embed="rId3"/>
          <a:stretch>
            <a:fillRect/>
          </a:stretch>
        </p:blipFill>
        <p:spPr>
          <a:xfrm>
            <a:off x="282632" y="1706369"/>
            <a:ext cx="4422237" cy="495077"/>
          </a:xfrm>
          <a:prstGeom prst="rect">
            <a:avLst/>
          </a:prstGeom>
        </p:spPr>
      </p:pic>
      <p:pic>
        <p:nvPicPr>
          <p:cNvPr id="9" name="图片 8">
            <a:extLst>
              <a:ext uri="{FF2B5EF4-FFF2-40B4-BE49-F238E27FC236}">
                <a16:creationId xmlns:a16="http://schemas.microsoft.com/office/drawing/2014/main" id="{4806BB4D-92AD-4DF2-B428-0FECD1C9D720}"/>
              </a:ext>
            </a:extLst>
          </p:cNvPr>
          <p:cNvPicPr>
            <a:picLocks noChangeAspect="1"/>
          </p:cNvPicPr>
          <p:nvPr/>
        </p:nvPicPr>
        <p:blipFill>
          <a:blip r:embed="rId4"/>
          <a:stretch>
            <a:fillRect/>
          </a:stretch>
        </p:blipFill>
        <p:spPr>
          <a:xfrm>
            <a:off x="7065683" y="1706369"/>
            <a:ext cx="4834281" cy="495077"/>
          </a:xfrm>
          <a:prstGeom prst="rect">
            <a:avLst/>
          </a:prstGeom>
        </p:spPr>
      </p:pic>
      <p:sp>
        <p:nvSpPr>
          <p:cNvPr id="10" name="文本框 9">
            <a:extLst>
              <a:ext uri="{FF2B5EF4-FFF2-40B4-BE49-F238E27FC236}">
                <a16:creationId xmlns:a16="http://schemas.microsoft.com/office/drawing/2014/main" id="{111E6178-2C4F-4D7B-8860-FF88E896DFF3}"/>
              </a:ext>
            </a:extLst>
          </p:cNvPr>
          <p:cNvSpPr txBox="1"/>
          <p:nvPr/>
        </p:nvSpPr>
        <p:spPr>
          <a:xfrm>
            <a:off x="8121535" y="3046614"/>
            <a:ext cx="1615755" cy="369332"/>
          </a:xfrm>
          <a:prstGeom prst="rect">
            <a:avLst/>
          </a:prstGeom>
          <a:noFill/>
        </p:spPr>
        <p:txBody>
          <a:bodyPr wrap="square" rtlCol="0">
            <a:spAutoFit/>
          </a:bodyPr>
          <a:lstStyle/>
          <a:p>
            <a:r>
              <a:rPr lang="en-US" altLang="zh-CN" dirty="0" err="1">
                <a:latin typeface="Calibri" panose="020F0502020204030204" pitchFamily="34" charset="0"/>
                <a:cs typeface="Calibri" panose="020F0502020204030204" pitchFamily="34" charset="0"/>
              </a:rPr>
              <a:t>ResNet</a:t>
            </a:r>
            <a:endParaRPr lang="zh-CN" altLang="en-US" dirty="0">
              <a:latin typeface="Calibri" panose="020F0502020204030204" pitchFamily="34" charset="0"/>
              <a:cs typeface="Calibri" panose="020F0502020204030204" pitchFamily="34" charset="0"/>
            </a:endParaRPr>
          </a:p>
        </p:txBody>
      </p:sp>
      <p:pic>
        <p:nvPicPr>
          <p:cNvPr id="11" name="图片 10">
            <a:extLst>
              <a:ext uri="{FF2B5EF4-FFF2-40B4-BE49-F238E27FC236}">
                <a16:creationId xmlns:a16="http://schemas.microsoft.com/office/drawing/2014/main" id="{27A7BC25-B759-4237-BDC4-23D52943A391}"/>
              </a:ext>
            </a:extLst>
          </p:cNvPr>
          <p:cNvPicPr>
            <a:picLocks noChangeAspect="1"/>
          </p:cNvPicPr>
          <p:nvPr/>
        </p:nvPicPr>
        <p:blipFill>
          <a:blip r:embed="rId5"/>
          <a:stretch>
            <a:fillRect/>
          </a:stretch>
        </p:blipFill>
        <p:spPr>
          <a:xfrm>
            <a:off x="1284314" y="5787226"/>
            <a:ext cx="9901845" cy="702052"/>
          </a:xfrm>
          <a:prstGeom prst="rect">
            <a:avLst/>
          </a:prstGeom>
        </p:spPr>
      </p:pic>
    </p:spTree>
    <p:extLst>
      <p:ext uri="{BB962C8B-B14F-4D97-AF65-F5344CB8AC3E}">
        <p14:creationId xmlns:p14="http://schemas.microsoft.com/office/powerpoint/2010/main" val="1632730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447A376-AABC-4A3C-8794-B564D27104F1}"/>
              </a:ext>
            </a:extLst>
          </p:cNvPr>
          <p:cNvSpPr txBox="1"/>
          <p:nvPr/>
        </p:nvSpPr>
        <p:spPr>
          <a:xfrm>
            <a:off x="1039091" y="648393"/>
            <a:ext cx="3200400"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Our model</a:t>
            </a:r>
            <a:endParaRPr lang="zh-CN" altLang="en-US" sz="40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8EA30C06-4C89-462F-A191-970BBEBDAAFF}"/>
              </a:ext>
            </a:extLst>
          </p:cNvPr>
          <p:cNvSpPr txBox="1"/>
          <p:nvPr/>
        </p:nvSpPr>
        <p:spPr>
          <a:xfrm>
            <a:off x="1246908" y="1695795"/>
            <a:ext cx="2261063" cy="461665"/>
          </a:xfrm>
          <a:prstGeom prst="rect">
            <a:avLst/>
          </a:prstGeom>
          <a:noFill/>
        </p:spPr>
        <p:txBody>
          <a:bodyPr wrap="square" rtlCol="0">
            <a:spAutoFit/>
          </a:bodyPr>
          <a:lstStyle/>
          <a:p>
            <a:r>
              <a:rPr lang="en-US" altLang="zh-CN" sz="2400" dirty="0" err="1">
                <a:latin typeface="Calibri" panose="020F0502020204030204" pitchFamily="34" charset="0"/>
                <a:cs typeface="Calibri" panose="020F0502020204030204" pitchFamily="34" charset="0"/>
              </a:rPr>
              <a:t>DeepID</a:t>
            </a:r>
            <a:r>
              <a:rPr lang="en-US" altLang="zh-CN" sz="2400" dirty="0">
                <a:latin typeface="Calibri" panose="020F0502020204030204" pitchFamily="34" charset="0"/>
                <a:cs typeface="Calibri" panose="020F0502020204030204" pitchFamily="34" charset="0"/>
              </a:rPr>
              <a:t> network</a:t>
            </a:r>
          </a:p>
        </p:txBody>
      </p:sp>
      <p:pic>
        <p:nvPicPr>
          <p:cNvPr id="6" name="图片 5">
            <a:extLst>
              <a:ext uri="{FF2B5EF4-FFF2-40B4-BE49-F238E27FC236}">
                <a16:creationId xmlns:a16="http://schemas.microsoft.com/office/drawing/2014/main" id="{A77115F4-A7FF-4288-8E9E-A3971AE64FCD}"/>
              </a:ext>
            </a:extLst>
          </p:cNvPr>
          <p:cNvPicPr>
            <a:picLocks noChangeAspect="1"/>
          </p:cNvPicPr>
          <p:nvPr/>
        </p:nvPicPr>
        <p:blipFill>
          <a:blip r:embed="rId2"/>
          <a:stretch>
            <a:fillRect/>
          </a:stretch>
        </p:blipFill>
        <p:spPr>
          <a:xfrm>
            <a:off x="7952511" y="1356279"/>
            <a:ext cx="3976571" cy="4398138"/>
          </a:xfrm>
          <a:prstGeom prst="rect">
            <a:avLst/>
          </a:prstGeom>
        </p:spPr>
      </p:pic>
      <p:sp>
        <p:nvSpPr>
          <p:cNvPr id="7" name="文本框 6">
            <a:extLst>
              <a:ext uri="{FF2B5EF4-FFF2-40B4-BE49-F238E27FC236}">
                <a16:creationId xmlns:a16="http://schemas.microsoft.com/office/drawing/2014/main" id="{E0E36D65-DA3D-4B9C-8149-AD9F84D50FFD}"/>
              </a:ext>
            </a:extLst>
          </p:cNvPr>
          <p:cNvSpPr txBox="1"/>
          <p:nvPr/>
        </p:nvSpPr>
        <p:spPr>
          <a:xfrm>
            <a:off x="1246908" y="2249762"/>
            <a:ext cx="5652655"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Four convolution layers.</a:t>
            </a: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Learns fully-connected layer (DeepID2 feature) from both the third and fourth convolutional layers.</a:t>
            </a: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Generate a compact feature representation with 160 dimensions.</a:t>
            </a:r>
            <a:endParaRPr lang="zh-CN" altLang="en-US" dirty="0">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36C0E211-A9B2-46D5-BA99-322FEB0BAACD}"/>
              </a:ext>
            </a:extLst>
          </p:cNvPr>
          <p:cNvPicPr>
            <a:picLocks noChangeAspect="1"/>
          </p:cNvPicPr>
          <p:nvPr/>
        </p:nvPicPr>
        <p:blipFill>
          <a:blip r:embed="rId3"/>
          <a:stretch>
            <a:fillRect/>
          </a:stretch>
        </p:blipFill>
        <p:spPr>
          <a:xfrm>
            <a:off x="1039091" y="3754461"/>
            <a:ext cx="6802638" cy="2815488"/>
          </a:xfrm>
          <a:prstGeom prst="rect">
            <a:avLst/>
          </a:prstGeom>
        </p:spPr>
      </p:pic>
    </p:spTree>
    <p:extLst>
      <p:ext uri="{BB962C8B-B14F-4D97-AF65-F5344CB8AC3E}">
        <p14:creationId xmlns:p14="http://schemas.microsoft.com/office/powerpoint/2010/main" val="2908992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CE437FB-DBA8-4BEB-BB8C-48DD78538DE3}"/>
              </a:ext>
            </a:extLst>
          </p:cNvPr>
          <p:cNvSpPr txBox="1"/>
          <p:nvPr/>
        </p:nvSpPr>
        <p:spPr>
          <a:xfrm>
            <a:off x="1039091" y="648393"/>
            <a:ext cx="3200400"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Our model</a:t>
            </a:r>
            <a:endParaRPr lang="zh-CN" altLang="en-US" sz="40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0F8F7355-B7E6-42FD-8F0E-0BC9673FFA80}"/>
              </a:ext>
            </a:extLst>
          </p:cNvPr>
          <p:cNvSpPr txBox="1"/>
          <p:nvPr/>
        </p:nvSpPr>
        <p:spPr>
          <a:xfrm>
            <a:off x="1039090" y="1654492"/>
            <a:ext cx="2111433" cy="461665"/>
          </a:xfrm>
          <a:prstGeom prst="rect">
            <a:avLst/>
          </a:prstGeom>
          <a:noFill/>
        </p:spPr>
        <p:txBody>
          <a:bodyPr wrap="square" rtlCol="0">
            <a:spAutoFit/>
          </a:bodyPr>
          <a:lstStyle/>
          <a:p>
            <a:r>
              <a:rPr lang="en-US" altLang="zh-CN" sz="2400" dirty="0" err="1">
                <a:latin typeface="Calibri" panose="020F0502020204030204" pitchFamily="34" charset="0"/>
                <a:cs typeface="Calibri" panose="020F0502020204030204" pitchFamily="34" charset="0"/>
              </a:rPr>
              <a:t>ResNet</a:t>
            </a:r>
            <a:endParaRPr lang="en-US" altLang="zh-CN" sz="2400" dirty="0">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04A42761-776A-4C17-A596-6F07BF9E8547}"/>
              </a:ext>
            </a:extLst>
          </p:cNvPr>
          <p:cNvPicPr>
            <a:picLocks noChangeAspect="1"/>
          </p:cNvPicPr>
          <p:nvPr/>
        </p:nvPicPr>
        <p:blipFill>
          <a:blip r:embed="rId2"/>
          <a:stretch>
            <a:fillRect/>
          </a:stretch>
        </p:blipFill>
        <p:spPr>
          <a:xfrm>
            <a:off x="3583805" y="3111084"/>
            <a:ext cx="3390476" cy="2171429"/>
          </a:xfrm>
          <a:prstGeom prst="rect">
            <a:avLst/>
          </a:prstGeom>
        </p:spPr>
      </p:pic>
      <p:sp>
        <p:nvSpPr>
          <p:cNvPr id="9" name="文本框 8">
            <a:extLst>
              <a:ext uri="{FF2B5EF4-FFF2-40B4-BE49-F238E27FC236}">
                <a16:creationId xmlns:a16="http://schemas.microsoft.com/office/drawing/2014/main" id="{41214487-4C3C-4416-9DA1-DC2EB0891FC7}"/>
              </a:ext>
            </a:extLst>
          </p:cNvPr>
          <p:cNvSpPr txBox="1"/>
          <p:nvPr/>
        </p:nvSpPr>
        <p:spPr>
          <a:xfrm>
            <a:off x="3746730" y="2687275"/>
            <a:ext cx="98921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Identity</a:t>
            </a:r>
            <a:endParaRPr lang="zh-CN" altLang="en-US"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F032740C-FDA1-4586-A6FF-8EA1EC279DA8}"/>
              </a:ext>
            </a:extLst>
          </p:cNvPr>
          <p:cNvSpPr txBox="1"/>
          <p:nvPr/>
        </p:nvSpPr>
        <p:spPr>
          <a:xfrm>
            <a:off x="5042958" y="2687275"/>
            <a:ext cx="13305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Projection</a:t>
            </a:r>
            <a:endParaRPr lang="zh-CN" altLang="en-US"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0B30B500-122B-4D0B-9808-B516FDC7A434}"/>
              </a:ext>
            </a:extLst>
          </p:cNvPr>
          <p:cNvPicPr>
            <a:picLocks noChangeAspect="1"/>
          </p:cNvPicPr>
          <p:nvPr/>
        </p:nvPicPr>
        <p:blipFill>
          <a:blip r:embed="rId3"/>
          <a:stretch>
            <a:fillRect/>
          </a:stretch>
        </p:blipFill>
        <p:spPr>
          <a:xfrm>
            <a:off x="480518" y="2118485"/>
            <a:ext cx="2788980" cy="3501910"/>
          </a:xfrm>
          <a:prstGeom prst="rect">
            <a:avLst/>
          </a:prstGeom>
        </p:spPr>
      </p:pic>
      <p:sp>
        <p:nvSpPr>
          <p:cNvPr id="11" name="文本框 10">
            <a:extLst>
              <a:ext uri="{FF2B5EF4-FFF2-40B4-BE49-F238E27FC236}">
                <a16:creationId xmlns:a16="http://schemas.microsoft.com/office/drawing/2014/main" id="{FEE19343-68E0-4F59-BD6E-DF759EA2672D}"/>
              </a:ext>
            </a:extLst>
          </p:cNvPr>
          <p:cNvSpPr txBox="1"/>
          <p:nvPr/>
        </p:nvSpPr>
        <p:spPr>
          <a:xfrm>
            <a:off x="793595" y="5840275"/>
            <a:ext cx="98921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For CK+</a:t>
            </a:r>
            <a:endParaRPr lang="zh-CN" altLang="en-US"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4E3E0078-3719-41A4-B743-179E2B98A286}"/>
              </a:ext>
            </a:extLst>
          </p:cNvPr>
          <p:cNvSpPr txBox="1"/>
          <p:nvPr/>
        </p:nvSpPr>
        <p:spPr>
          <a:xfrm>
            <a:off x="2144683" y="5840275"/>
            <a:ext cx="1213658"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For FER+</a:t>
            </a:r>
            <a:endParaRPr lang="zh-CN" altLang="en-US" dirty="0">
              <a:latin typeface="Calibri" panose="020F0502020204030204" pitchFamily="34" charset="0"/>
              <a:cs typeface="Calibri" panose="020F0502020204030204" pitchFamily="34" charset="0"/>
            </a:endParaRPr>
          </a:p>
        </p:txBody>
      </p:sp>
      <p:pic>
        <p:nvPicPr>
          <p:cNvPr id="13" name="图片 12">
            <a:extLst>
              <a:ext uri="{FF2B5EF4-FFF2-40B4-BE49-F238E27FC236}">
                <a16:creationId xmlns:a16="http://schemas.microsoft.com/office/drawing/2014/main" id="{3587F767-013D-405F-863C-25C00A00A4DD}"/>
              </a:ext>
            </a:extLst>
          </p:cNvPr>
          <p:cNvPicPr>
            <a:picLocks noChangeAspect="1"/>
          </p:cNvPicPr>
          <p:nvPr/>
        </p:nvPicPr>
        <p:blipFill>
          <a:blip r:embed="rId4"/>
          <a:stretch>
            <a:fillRect/>
          </a:stretch>
        </p:blipFill>
        <p:spPr>
          <a:xfrm>
            <a:off x="7577185" y="1229931"/>
            <a:ext cx="3976571" cy="4398138"/>
          </a:xfrm>
          <a:prstGeom prst="rect">
            <a:avLst/>
          </a:prstGeom>
        </p:spPr>
      </p:pic>
    </p:spTree>
    <p:extLst>
      <p:ext uri="{BB962C8B-B14F-4D97-AF65-F5344CB8AC3E}">
        <p14:creationId xmlns:p14="http://schemas.microsoft.com/office/powerpoint/2010/main" val="2331961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CE437FB-DBA8-4BEB-BB8C-48DD78538DE3}"/>
              </a:ext>
            </a:extLst>
          </p:cNvPr>
          <p:cNvSpPr txBox="1"/>
          <p:nvPr/>
        </p:nvSpPr>
        <p:spPr>
          <a:xfrm>
            <a:off x="1039091" y="648393"/>
            <a:ext cx="3200400"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Our model</a:t>
            </a:r>
            <a:endParaRPr lang="zh-CN" altLang="en-US" sz="4000" dirty="0">
              <a:latin typeface="Calibri" panose="020F0502020204030204" pitchFamily="34" charset="0"/>
              <a:cs typeface="Calibri" panose="020F0502020204030204" pitchFamily="34" charset="0"/>
            </a:endParaRPr>
          </a:p>
        </p:txBody>
      </p:sp>
      <p:sp>
        <p:nvSpPr>
          <p:cNvPr id="6" name="文本框 5">
            <a:extLst>
              <a:ext uri="{FF2B5EF4-FFF2-40B4-BE49-F238E27FC236}">
                <a16:creationId xmlns:a16="http://schemas.microsoft.com/office/drawing/2014/main" id="{0F8F7355-B7E6-42FD-8F0E-0BC9673FFA80}"/>
              </a:ext>
            </a:extLst>
          </p:cNvPr>
          <p:cNvSpPr txBox="1"/>
          <p:nvPr/>
        </p:nvSpPr>
        <p:spPr>
          <a:xfrm>
            <a:off x="1039090" y="1654492"/>
            <a:ext cx="2111433" cy="461665"/>
          </a:xfrm>
          <a:prstGeom prst="rect">
            <a:avLst/>
          </a:prstGeom>
          <a:noFill/>
        </p:spPr>
        <p:txBody>
          <a:bodyPr wrap="square" rtlCol="0">
            <a:spAutoFit/>
          </a:bodyPr>
          <a:lstStyle/>
          <a:p>
            <a:r>
              <a:rPr lang="en-US" altLang="zh-CN" sz="2400" dirty="0" err="1">
                <a:latin typeface="Calibri" panose="020F0502020204030204" pitchFamily="34" charset="0"/>
                <a:cs typeface="Calibri" panose="020F0502020204030204" pitchFamily="34" charset="0"/>
              </a:rPr>
              <a:t>ResNet</a:t>
            </a:r>
            <a:endParaRPr lang="en-US" altLang="zh-CN" sz="2400" dirty="0">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04A42761-776A-4C17-A596-6F07BF9E8547}"/>
              </a:ext>
            </a:extLst>
          </p:cNvPr>
          <p:cNvPicPr>
            <a:picLocks noChangeAspect="1"/>
          </p:cNvPicPr>
          <p:nvPr/>
        </p:nvPicPr>
        <p:blipFill>
          <a:blip r:embed="rId2"/>
          <a:stretch>
            <a:fillRect/>
          </a:stretch>
        </p:blipFill>
        <p:spPr>
          <a:xfrm>
            <a:off x="3583805" y="3111084"/>
            <a:ext cx="3390476" cy="2171429"/>
          </a:xfrm>
          <a:prstGeom prst="rect">
            <a:avLst/>
          </a:prstGeom>
        </p:spPr>
      </p:pic>
      <p:sp>
        <p:nvSpPr>
          <p:cNvPr id="9" name="文本框 8">
            <a:extLst>
              <a:ext uri="{FF2B5EF4-FFF2-40B4-BE49-F238E27FC236}">
                <a16:creationId xmlns:a16="http://schemas.microsoft.com/office/drawing/2014/main" id="{41214487-4C3C-4416-9DA1-DC2EB0891FC7}"/>
              </a:ext>
            </a:extLst>
          </p:cNvPr>
          <p:cNvSpPr txBox="1"/>
          <p:nvPr/>
        </p:nvSpPr>
        <p:spPr>
          <a:xfrm>
            <a:off x="3746730" y="2687275"/>
            <a:ext cx="98921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Identity</a:t>
            </a:r>
            <a:endParaRPr lang="zh-CN" altLang="en-US"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F032740C-FDA1-4586-A6FF-8EA1EC279DA8}"/>
              </a:ext>
            </a:extLst>
          </p:cNvPr>
          <p:cNvSpPr txBox="1"/>
          <p:nvPr/>
        </p:nvSpPr>
        <p:spPr>
          <a:xfrm>
            <a:off x="5042958" y="2687275"/>
            <a:ext cx="133059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Projection</a:t>
            </a:r>
            <a:endParaRPr lang="zh-CN" altLang="en-US" dirty="0">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B142902F-9FE6-45C0-AB7B-E025FBAF1F8A}"/>
              </a:ext>
            </a:extLst>
          </p:cNvPr>
          <p:cNvSpPr txBox="1"/>
          <p:nvPr/>
        </p:nvSpPr>
        <p:spPr>
          <a:xfrm>
            <a:off x="7055830" y="2363216"/>
            <a:ext cx="4921134"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Shortcut connect for deep residual learning</a:t>
            </a:r>
          </a:p>
          <a:p>
            <a:pPr marL="285750" indent="-285750">
              <a:buFont typeface="Arial" panose="020B0604020202020204" pitchFamily="34" charset="0"/>
              <a:buChar char="•"/>
            </a:pPr>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Batch normalization after each convolution and before the </a:t>
            </a:r>
            <a:r>
              <a:rPr lang="en-US" altLang="zh-CN" dirty="0" err="1">
                <a:latin typeface="Calibri" panose="020F0502020204030204" pitchFamily="34" charset="0"/>
                <a:cs typeface="Calibri" panose="020F0502020204030204" pitchFamily="34" charset="0"/>
              </a:rPr>
              <a:t>ReLU</a:t>
            </a:r>
            <a:r>
              <a:rPr lang="en-US" altLang="zh-CN" dirty="0">
                <a:latin typeface="Calibri" panose="020F0502020204030204" pitchFamily="34" charset="0"/>
                <a:cs typeface="Calibri" panose="020F0502020204030204" pitchFamily="34" charset="0"/>
              </a:rPr>
              <a:t> activations for faster convergence and better accuracy</a:t>
            </a:r>
          </a:p>
          <a:p>
            <a:pPr marL="285750" indent="-285750">
              <a:buFont typeface="Arial" panose="020B0604020202020204" pitchFamily="34" charset="0"/>
              <a:buChar char="•"/>
            </a:pPr>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Use global average pooling to generate a compact representation with reduced number of parameters </a:t>
            </a:r>
            <a:endParaRPr lang="zh-CN" altLang="en-US"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0760517A-1CE7-4604-832E-0A2F9D7615DF}"/>
              </a:ext>
            </a:extLst>
          </p:cNvPr>
          <p:cNvPicPr>
            <a:picLocks noChangeAspect="1"/>
          </p:cNvPicPr>
          <p:nvPr/>
        </p:nvPicPr>
        <p:blipFill>
          <a:blip r:embed="rId3"/>
          <a:stretch>
            <a:fillRect/>
          </a:stretch>
        </p:blipFill>
        <p:spPr>
          <a:xfrm>
            <a:off x="4817494" y="5620395"/>
            <a:ext cx="3295238" cy="638095"/>
          </a:xfrm>
          <a:prstGeom prst="rect">
            <a:avLst/>
          </a:prstGeom>
        </p:spPr>
      </p:pic>
      <p:pic>
        <p:nvPicPr>
          <p:cNvPr id="4" name="图片 3">
            <a:extLst>
              <a:ext uri="{FF2B5EF4-FFF2-40B4-BE49-F238E27FC236}">
                <a16:creationId xmlns:a16="http://schemas.microsoft.com/office/drawing/2014/main" id="{0B30B500-122B-4D0B-9808-B516FDC7A434}"/>
              </a:ext>
            </a:extLst>
          </p:cNvPr>
          <p:cNvPicPr>
            <a:picLocks noChangeAspect="1"/>
          </p:cNvPicPr>
          <p:nvPr/>
        </p:nvPicPr>
        <p:blipFill>
          <a:blip r:embed="rId4"/>
          <a:stretch>
            <a:fillRect/>
          </a:stretch>
        </p:blipFill>
        <p:spPr>
          <a:xfrm>
            <a:off x="480518" y="2118485"/>
            <a:ext cx="2788980" cy="3501910"/>
          </a:xfrm>
          <a:prstGeom prst="rect">
            <a:avLst/>
          </a:prstGeom>
        </p:spPr>
      </p:pic>
      <p:sp>
        <p:nvSpPr>
          <p:cNvPr id="11" name="文本框 10">
            <a:extLst>
              <a:ext uri="{FF2B5EF4-FFF2-40B4-BE49-F238E27FC236}">
                <a16:creationId xmlns:a16="http://schemas.microsoft.com/office/drawing/2014/main" id="{FEE19343-68E0-4F59-BD6E-DF759EA2672D}"/>
              </a:ext>
            </a:extLst>
          </p:cNvPr>
          <p:cNvSpPr txBox="1"/>
          <p:nvPr/>
        </p:nvSpPr>
        <p:spPr>
          <a:xfrm>
            <a:off x="793595" y="5840275"/>
            <a:ext cx="989215"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For CK+</a:t>
            </a:r>
            <a:endParaRPr lang="zh-CN" altLang="en-US"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4E3E0078-3719-41A4-B743-179E2B98A286}"/>
              </a:ext>
            </a:extLst>
          </p:cNvPr>
          <p:cNvSpPr txBox="1"/>
          <p:nvPr/>
        </p:nvSpPr>
        <p:spPr>
          <a:xfrm>
            <a:off x="2144683" y="5840275"/>
            <a:ext cx="1213658"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For FER+</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1963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447A376-AABC-4A3C-8794-B564D27104F1}"/>
              </a:ext>
            </a:extLst>
          </p:cNvPr>
          <p:cNvSpPr txBox="1"/>
          <p:nvPr/>
        </p:nvSpPr>
        <p:spPr>
          <a:xfrm>
            <a:off x="1039091" y="648393"/>
            <a:ext cx="3200400" cy="707886"/>
          </a:xfrm>
          <a:prstGeom prst="rect">
            <a:avLst/>
          </a:prstGeom>
          <a:noFill/>
        </p:spPr>
        <p:txBody>
          <a:bodyPr wrap="square" rtlCol="0">
            <a:spAutoFit/>
          </a:bodyPr>
          <a:lstStyle/>
          <a:p>
            <a:r>
              <a:rPr lang="en-US" altLang="zh-CN" sz="4000" dirty="0">
                <a:latin typeface="Calibri" panose="020F0502020204030204" pitchFamily="34" charset="0"/>
                <a:cs typeface="Calibri" panose="020F0502020204030204" pitchFamily="34" charset="0"/>
              </a:rPr>
              <a:t>Our model</a:t>
            </a:r>
            <a:endParaRPr lang="zh-CN" altLang="en-US" sz="40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8EA30C06-4C89-462F-A191-970BBEBDAAFF}"/>
              </a:ext>
            </a:extLst>
          </p:cNvPr>
          <p:cNvSpPr txBox="1"/>
          <p:nvPr/>
        </p:nvSpPr>
        <p:spPr>
          <a:xfrm>
            <a:off x="1246908" y="1695795"/>
            <a:ext cx="4929448" cy="369332"/>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Identity and Emotion Feature Concatenation</a:t>
            </a:r>
          </a:p>
        </p:txBody>
      </p:sp>
      <p:pic>
        <p:nvPicPr>
          <p:cNvPr id="6" name="图片 5">
            <a:extLst>
              <a:ext uri="{FF2B5EF4-FFF2-40B4-BE49-F238E27FC236}">
                <a16:creationId xmlns:a16="http://schemas.microsoft.com/office/drawing/2014/main" id="{A77115F4-A7FF-4288-8E9E-A3971AE64FCD}"/>
              </a:ext>
            </a:extLst>
          </p:cNvPr>
          <p:cNvPicPr>
            <a:picLocks noChangeAspect="1"/>
          </p:cNvPicPr>
          <p:nvPr/>
        </p:nvPicPr>
        <p:blipFill>
          <a:blip r:embed="rId2"/>
          <a:stretch>
            <a:fillRect/>
          </a:stretch>
        </p:blipFill>
        <p:spPr>
          <a:xfrm>
            <a:off x="7279180" y="1229931"/>
            <a:ext cx="3976571" cy="4398138"/>
          </a:xfrm>
          <a:prstGeom prst="rect">
            <a:avLst/>
          </a:prstGeom>
        </p:spPr>
      </p:pic>
      <p:sp>
        <p:nvSpPr>
          <p:cNvPr id="7" name="文本框 6">
            <a:extLst>
              <a:ext uri="{FF2B5EF4-FFF2-40B4-BE49-F238E27FC236}">
                <a16:creationId xmlns:a16="http://schemas.microsoft.com/office/drawing/2014/main" id="{E0E36D65-DA3D-4B9C-8149-AD9F84D50FFD}"/>
              </a:ext>
            </a:extLst>
          </p:cNvPr>
          <p:cNvSpPr txBox="1"/>
          <p:nvPr/>
        </p:nvSpPr>
        <p:spPr>
          <a:xfrm>
            <a:off x="1221970" y="2690336"/>
            <a:ext cx="5652655"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Z</a:t>
            </a:r>
            <a:r>
              <a:rPr lang="en-US" altLang="zh-CN" sz="1200" dirty="0">
                <a:latin typeface="Calibri" panose="020F0502020204030204" pitchFamily="34" charset="0"/>
                <a:cs typeface="Calibri" panose="020F0502020204030204" pitchFamily="34" charset="0"/>
              </a:rPr>
              <a:t>i</a:t>
            </a:r>
            <a:r>
              <a:rPr lang="en-US" altLang="zh-CN" dirty="0">
                <a:latin typeface="Calibri" panose="020F0502020204030204" pitchFamily="34" charset="0"/>
                <a:cs typeface="Calibri" panose="020F0502020204030204" pitchFamily="34" charset="0"/>
              </a:rPr>
              <a:t> : the identity feature</a:t>
            </a: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Z</a:t>
            </a:r>
            <a:r>
              <a:rPr lang="en-US" altLang="zh-CN" sz="1200" dirty="0">
                <a:latin typeface="Calibri" panose="020F0502020204030204" pitchFamily="34" charset="0"/>
                <a:cs typeface="Calibri" panose="020F0502020204030204" pitchFamily="34" charset="0"/>
              </a:rPr>
              <a:t>e</a:t>
            </a:r>
            <a:r>
              <a:rPr lang="en-US" altLang="zh-CN" dirty="0">
                <a:latin typeface="Calibri" panose="020F0502020204030204" pitchFamily="34" charset="0"/>
                <a:cs typeface="Calibri" panose="020F0502020204030204" pitchFamily="34" charset="0"/>
              </a:rPr>
              <a:t> : the emotion feature</a:t>
            </a:r>
          </a:p>
          <a:p>
            <a:pPr marL="285750" indent="-285750">
              <a:buFont typeface="Arial" panose="020B0604020202020204" pitchFamily="34" charset="0"/>
              <a:buChar char="•"/>
            </a:pPr>
            <a:endParaRPr lang="en-US" altLang="zh-C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Firstly, normalize Z</a:t>
            </a:r>
            <a:r>
              <a:rPr lang="en-US" altLang="zh-CN" sz="1200" dirty="0">
                <a:latin typeface="Calibri" panose="020F0502020204030204" pitchFamily="34" charset="0"/>
                <a:cs typeface="Calibri" panose="020F0502020204030204" pitchFamily="34" charset="0"/>
              </a:rPr>
              <a:t>i</a:t>
            </a:r>
            <a:r>
              <a:rPr lang="en-US" altLang="zh-CN" dirty="0">
                <a:latin typeface="Calibri" panose="020F0502020204030204" pitchFamily="34" charset="0"/>
                <a:cs typeface="Calibri" panose="020F0502020204030204" pitchFamily="34" charset="0"/>
              </a:rPr>
              <a:t> and Z</a:t>
            </a:r>
            <a:r>
              <a:rPr lang="en-US" altLang="zh-CN" sz="1200" dirty="0">
                <a:latin typeface="Calibri" panose="020F0502020204030204" pitchFamily="34" charset="0"/>
                <a:cs typeface="Calibri" panose="020F0502020204030204" pitchFamily="34" charset="0"/>
              </a:rPr>
              <a:t>e</a:t>
            </a:r>
            <a:r>
              <a:rPr lang="en-US" altLang="zh-CN" dirty="0">
                <a:latin typeface="Calibri" panose="020F0502020204030204" pitchFamily="34" charset="0"/>
                <a:cs typeface="Calibri" panose="020F0502020204030204" pitchFamily="34" charset="0"/>
              </a:rPr>
              <a:t> with batch normalization.</a:t>
            </a:r>
          </a:p>
          <a:p>
            <a:pPr marL="285750" indent="-285750">
              <a:buFont typeface="Arial" panose="020B0604020202020204" pitchFamily="34" charset="0"/>
              <a:buChar char="•"/>
            </a:pPr>
            <a:r>
              <a:rPr lang="en-US" altLang="zh-CN" dirty="0">
                <a:latin typeface="Calibri" panose="020F0502020204030204" pitchFamily="34" charset="0"/>
                <a:cs typeface="Calibri" panose="020F0502020204030204" pitchFamily="34" charset="0"/>
              </a:rPr>
              <a:t>Then, concatenate these two features together to form the TFE feature </a:t>
            </a:r>
            <a:r>
              <a:rPr lang="en-US" altLang="zh-CN" dirty="0" err="1">
                <a:latin typeface="Calibri" panose="020F0502020204030204" pitchFamily="34" charset="0"/>
                <a:cs typeface="Calibri" panose="020F0502020204030204" pitchFamily="34" charset="0"/>
              </a:rPr>
              <a:t>Z</a:t>
            </a:r>
            <a:r>
              <a:rPr lang="en-US" altLang="zh-CN" sz="1200" dirty="0" err="1">
                <a:latin typeface="Calibri" panose="020F0502020204030204" pitchFamily="34" charset="0"/>
                <a:cs typeface="Calibri" panose="020F0502020204030204" pitchFamily="34" charset="0"/>
              </a:rPr>
              <a:t>tfe</a:t>
            </a:r>
            <a:r>
              <a:rPr lang="en-US" altLang="zh-CN" dirty="0">
                <a:latin typeface="Calibri" panose="020F0502020204030204" pitchFamily="34" charset="0"/>
                <a:cs typeface="Calibri" panose="020F0502020204030204" pitchFamily="34" charset="0"/>
              </a:rPr>
              <a:t>.</a:t>
            </a:r>
          </a:p>
        </p:txBody>
      </p:sp>
      <p:pic>
        <p:nvPicPr>
          <p:cNvPr id="2" name="图片 1">
            <a:extLst>
              <a:ext uri="{FF2B5EF4-FFF2-40B4-BE49-F238E27FC236}">
                <a16:creationId xmlns:a16="http://schemas.microsoft.com/office/drawing/2014/main" id="{9ED44356-F1C3-48C5-B995-D80965714282}"/>
              </a:ext>
            </a:extLst>
          </p:cNvPr>
          <p:cNvPicPr>
            <a:picLocks noChangeAspect="1"/>
          </p:cNvPicPr>
          <p:nvPr/>
        </p:nvPicPr>
        <p:blipFill>
          <a:blip r:embed="rId3"/>
          <a:stretch>
            <a:fillRect/>
          </a:stretch>
        </p:blipFill>
        <p:spPr>
          <a:xfrm>
            <a:off x="1498455" y="5069871"/>
            <a:ext cx="4124325" cy="1114425"/>
          </a:xfrm>
          <a:prstGeom prst="rect">
            <a:avLst/>
          </a:prstGeom>
        </p:spPr>
      </p:pic>
    </p:spTree>
    <p:extLst>
      <p:ext uri="{BB962C8B-B14F-4D97-AF65-F5344CB8AC3E}">
        <p14:creationId xmlns:p14="http://schemas.microsoft.com/office/powerpoint/2010/main" val="2430475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349</Words>
  <Application>Microsoft Office PowerPoint</Application>
  <PresentationFormat>宽屏</PresentationFormat>
  <Paragraphs>62</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dc:creator>
  <cp:lastModifiedBy>User</cp:lastModifiedBy>
  <cp:revision>54</cp:revision>
  <dcterms:created xsi:type="dcterms:W3CDTF">2018-10-23T01:30:24Z</dcterms:created>
  <dcterms:modified xsi:type="dcterms:W3CDTF">2018-10-24T01:08:34Z</dcterms:modified>
</cp:coreProperties>
</file>