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B8037-4B4E-DBE5-B4E1-9D85B9277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3AC37E-227C-2067-3B7F-6E480C792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91A57-B678-3C00-5C66-A669027B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697-6B58-470B-94F5-FFAD8C5184E8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A2868-2CE7-DF2F-45CF-32BFF7D0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D5140-F4DC-86F5-5898-A6863989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A4A3-2F50-46E3-A8C4-175437B82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3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56E48-E9D9-208E-ADF7-BCCA68CF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04A96B-4B07-D1BF-DB22-EB8180042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94ADA8-EB9A-6B9D-7E75-9F87F86F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697-6B58-470B-94F5-FFAD8C5184E8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71585-4F20-393E-BA3D-A3E37400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84170-C0F8-7C50-0907-001DC154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A4A3-2F50-46E3-A8C4-175437B82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8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08EE2F-A779-0954-B094-1C9CE34D4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0CBAE3-837C-F685-242E-DD5D8731B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1D147-3AA1-218D-A810-4B8A791F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697-6B58-470B-94F5-FFAD8C5184E8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10EFE-9070-E1F5-8C62-361E1DA2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B06BA-BB6E-A4E7-99A7-D83EEB16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A4A3-2F50-46E3-A8C4-175437B82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75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8CFAC-7A4B-86F5-587D-99712F54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CB56C-D468-7915-418C-4A2F0BF2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A1333-C3A0-E297-7629-F23BA1D2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697-6B58-470B-94F5-FFAD8C5184E8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0D94C8-EA62-FDB7-51D4-18782EA3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BCCDC-7EC7-7761-7D20-6B4C6E65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A4A3-2F50-46E3-A8C4-175437B82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99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9FEF1-D2B6-FEE6-4B57-97E42197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A3C93-2232-AA62-30B4-C096FDD3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5FF37-FE03-D8C6-55AF-92F64341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697-6B58-470B-94F5-FFAD8C5184E8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5D19F-FB28-67CC-559C-1BE27ADE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3C2B34-E45E-D38F-F228-3C6550CB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A4A3-2F50-46E3-A8C4-175437B82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78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52AE8-5C39-47E6-1CD4-9A2B8010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1899D-32F8-ACCC-1101-3206B5F3B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EDAAA1-D12F-B338-6ACF-DE80E5217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F09CA6-CD39-62EB-7ECA-3C67A17A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697-6B58-470B-94F5-FFAD8C5184E8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B3C51C-A8B3-1807-F63A-0CA281C5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BBD4F-0BA4-0DB4-B7AA-ABABB59E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A4A3-2F50-46E3-A8C4-175437B82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53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D0077-1D39-8908-E17E-396DD714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252BEF-FB8E-3E4E-BE4D-44D7A8536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DBA0AD-7441-1F70-A06B-80FC56AF5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F41F50-EB1C-4FFE-2E0A-5754AF2C5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A72F88-7346-DAA6-4425-69565FFB8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0CF444-195F-96BD-AD70-42BE571C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697-6B58-470B-94F5-FFAD8C5184E8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71316D-3B9F-6126-D399-2E083F2E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01575D-CD19-307F-7B52-1BDE7D4A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A4A3-2F50-46E3-A8C4-175437B82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30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73ED6-E3A2-63DC-D3DD-0D5D3C69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EBDB65-9779-DE45-0877-33F87836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697-6B58-470B-94F5-FFAD8C5184E8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9E8476-5547-B8F2-FD26-96D53743A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268611-452C-0264-DAAC-C3209A02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A4A3-2F50-46E3-A8C4-175437B82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36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3448AF-DA02-57A0-B1DC-A139AA2F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697-6B58-470B-94F5-FFAD8C5184E8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E16C5D-8218-5DB8-CBC8-61AE172B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ECD815-0BAD-AE10-5496-358FFD5E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A4A3-2F50-46E3-A8C4-175437B82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ED9C9-713C-D982-640A-4EBB4972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094DF5-104F-F5F9-FDFC-0151EBB88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7D02EB-20D5-9DA9-DE14-64192F2DA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8AB2DC-48E7-3492-B5FE-68FAA787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697-6B58-470B-94F5-FFAD8C5184E8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5BFE0F-F02F-B523-BB97-0FC3459C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E08564-00D2-9BAD-9853-F9560A25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A4A3-2F50-46E3-A8C4-175437B82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6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150C3-7BD4-163A-C727-B56AFC45C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9DE159-6A0E-641A-E73E-27A08D5A2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8C52F1-68A7-F8AC-2E8C-7901954E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D3EF68-AB62-E10B-31A9-858E08E5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6697-6B58-470B-94F5-FFAD8C5184E8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093036-5D11-7E4C-61A1-5A5BC31E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B6593-F4D3-48AA-5EBD-37A0F3CB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A4A3-2F50-46E3-A8C4-175437B82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22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EC94A7-E0F9-EAA9-372B-BE51B51B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9FBFB9-3FA6-18D4-6306-E43C7D52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09E226-6DEC-CDB6-204B-F54B48C80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E6697-6B58-470B-94F5-FFAD8C5184E8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89F75-785B-11D5-0436-7F709DB72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446DB-5B3C-C299-51E5-F3B701CD1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6A4A3-2F50-46E3-A8C4-175437B82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75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D2531C-671B-BF05-B8E2-C6F558CCDBA4}"/>
              </a:ext>
            </a:extLst>
          </p:cNvPr>
          <p:cNvSpPr txBox="1"/>
          <p:nvPr/>
        </p:nvSpPr>
        <p:spPr>
          <a:xfrm>
            <a:off x="303436" y="853511"/>
            <a:ext cx="3393677" cy="9816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36000" rIns="72000" bIns="36000" rtlCol="0" anchor="ctr" anchorCtr="1">
            <a:no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Genome dataset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 ladybird genomes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 outgroup beetle genomes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3AA213A-6E02-07B0-8935-61ADD6F4F53F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2000275" y="4189471"/>
            <a:ext cx="4125441" cy="873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EDF8EDD-EEC2-4C02-F95B-05A28FBED9E8}"/>
              </a:ext>
            </a:extLst>
          </p:cNvPr>
          <p:cNvSpPr txBox="1"/>
          <p:nvPr/>
        </p:nvSpPr>
        <p:spPr>
          <a:xfrm>
            <a:off x="4407747" y="5063443"/>
            <a:ext cx="3435937" cy="11884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36000" rIns="72000" bIns="36000" rtlCol="0" anchor="ctr" anchorCtr="1">
            <a:noAutofit/>
          </a:bodyPr>
          <a:lstStyle>
            <a:defPPr>
              <a:defRPr lang="en-US"/>
            </a:defPPr>
            <a:lvl1pPr algn="ctr">
              <a:defRPr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1800" dirty="0"/>
              <a:t>Gene family analysis of </a:t>
            </a:r>
            <a:r>
              <a:rPr lang="en-US" altLang="zh-CN" sz="1800" dirty="0" err="1"/>
              <a:t>chemosensation</a:t>
            </a:r>
            <a:r>
              <a:rPr lang="en-US" altLang="zh-CN" sz="1800" dirty="0"/>
              <a:t>, digestion, detoxification and immunity-related genes</a:t>
            </a:r>
            <a:endParaRPr lang="zh-CN" altLang="en-US" sz="18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E34EFC1-288A-63B5-605B-800F6D0CDDE3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6125716" y="4189469"/>
            <a:ext cx="4732" cy="8739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3AC1B17-F39E-A486-6550-2C81C58F3999}"/>
              </a:ext>
            </a:extLst>
          </p:cNvPr>
          <p:cNvSpPr txBox="1"/>
          <p:nvPr/>
        </p:nvSpPr>
        <p:spPr>
          <a:xfrm>
            <a:off x="228133" y="2821142"/>
            <a:ext cx="3544284" cy="1368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36000" rIns="72000" bIns="36000" rtlCol="0" anchor="ctr" anchorCtr="1">
            <a:noAutofit/>
          </a:bodyPr>
          <a:lstStyle>
            <a:defPPr>
              <a:defRPr lang="en-US"/>
            </a:defPPr>
            <a:lvl1pPr algn="ctr">
              <a:defRPr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altLang="zh-CN" sz="1600" b="1" dirty="0"/>
              <a:t>Core evolutionary analyses:</a:t>
            </a:r>
          </a:p>
          <a:p>
            <a:pPr algn="l"/>
            <a:r>
              <a:rPr lang="en-US" altLang="zh-CN" sz="1500" dirty="0"/>
              <a:t>1. Genome synteny analysis (a)</a:t>
            </a:r>
          </a:p>
          <a:p>
            <a:pPr algn="l"/>
            <a:r>
              <a:rPr lang="en-US" altLang="zh-CN" sz="1500" dirty="0"/>
              <a:t>2. Selection pressure detection (b)</a:t>
            </a:r>
          </a:p>
          <a:p>
            <a:pPr algn="l"/>
            <a:r>
              <a:rPr lang="en-US" altLang="zh-CN" sz="1500" dirty="0"/>
              <a:t>3. Gene count analysis of </a:t>
            </a:r>
            <a:r>
              <a:rPr lang="en-US" altLang="zh-CN" sz="1500" dirty="0" err="1"/>
              <a:t>orthogroups</a:t>
            </a:r>
            <a:r>
              <a:rPr lang="en-US" altLang="zh-CN" sz="1500" dirty="0"/>
              <a:t> (c)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462AF4-4991-C258-7F7B-4D9B638B6C06}"/>
              </a:ext>
            </a:extLst>
          </p:cNvPr>
          <p:cNvSpPr txBox="1"/>
          <p:nvPr/>
        </p:nvSpPr>
        <p:spPr>
          <a:xfrm>
            <a:off x="4067727" y="2821141"/>
            <a:ext cx="4125441" cy="1368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36000" rIns="72000" bIns="36000" rtlCol="0" anchor="ctr" anchorCtr="1">
            <a:noAutofit/>
          </a:bodyPr>
          <a:lstStyle>
            <a:defPPr>
              <a:defRPr lang="en-US"/>
            </a:defPPr>
            <a:lvl1pPr algn="ctr">
              <a:defRPr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altLang="zh-CN" sz="1600" b="1" dirty="0"/>
              <a:t>All-species analyses:</a:t>
            </a:r>
          </a:p>
          <a:p>
            <a:pPr algn="l"/>
            <a:r>
              <a:rPr lang="en-US" altLang="zh-CN" sz="1200" dirty="0"/>
              <a:t>1. </a:t>
            </a:r>
            <a:r>
              <a:rPr lang="en-US" altLang="zh-CN" sz="1200" dirty="0" err="1"/>
              <a:t>Orthogroup</a:t>
            </a:r>
            <a:r>
              <a:rPr lang="en-US" altLang="zh-CN" sz="1200" dirty="0"/>
              <a:t> assignment</a:t>
            </a:r>
          </a:p>
          <a:p>
            <a:pPr algn="l"/>
            <a:r>
              <a:rPr lang="en-US" altLang="zh-CN" sz="1200" dirty="0"/>
              <a:t>2. Species phylogenetic analysis</a:t>
            </a:r>
          </a:p>
          <a:p>
            <a:pPr algn="l"/>
            <a:r>
              <a:rPr lang="en-US" altLang="zh-CN" sz="1200" dirty="0"/>
              <a:t>3. Extension of selection pressure detection</a:t>
            </a:r>
          </a:p>
          <a:p>
            <a:pPr algn="l"/>
            <a:r>
              <a:rPr lang="en-US" altLang="zh-CN" sz="1200" dirty="0"/>
              <a:t>4. Extension of gene count analysis</a:t>
            </a:r>
          </a:p>
          <a:p>
            <a:pPr algn="l"/>
            <a:r>
              <a:rPr lang="en-US" altLang="zh-CN" sz="1200" dirty="0"/>
              <a:t>5. </a:t>
            </a:r>
            <a:r>
              <a:rPr lang="en-US" altLang="zh-CN" sz="1200" dirty="0" err="1"/>
              <a:t>Orthogroup</a:t>
            </a:r>
            <a:r>
              <a:rPr lang="en-US" altLang="zh-CN" sz="1200" dirty="0"/>
              <a:t> phylogenetic analysis</a:t>
            </a:r>
          </a:p>
          <a:p>
            <a:pPr algn="l"/>
            <a:r>
              <a:rPr lang="en-US" altLang="zh-CN" sz="1200" dirty="0"/>
              <a:t>6. Clade-level evolutionary dynamic analysis</a:t>
            </a:r>
            <a:endParaRPr lang="zh-CN" altLang="en-US" sz="12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C0B33DF-A524-7423-7555-D65895FD0CA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000275" y="1835201"/>
            <a:ext cx="0" cy="9859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84D14A-10CA-61B8-0371-F5D4EC9941AA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2000275" y="1835201"/>
            <a:ext cx="4130173" cy="9859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68C5FEB-55F8-A6EB-64F7-176DD1463D70}"/>
              </a:ext>
            </a:extLst>
          </p:cNvPr>
          <p:cNvSpPr txBox="1"/>
          <p:nvPr/>
        </p:nvSpPr>
        <p:spPr>
          <a:xfrm>
            <a:off x="4721098" y="853511"/>
            <a:ext cx="2809238" cy="9816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36000" rIns="72000" bIns="36000" rtlCol="0" anchor="ctr" anchorCtr="1">
            <a:no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Extended dataset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59 ladybird transcriptomes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 outgroup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Coccinelloidea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transcriptomes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E20BC94-26E5-64EC-D02F-13CC42ECD852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6125717" y="1835201"/>
            <a:ext cx="4731" cy="9859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75DE709-B80B-9BDA-8DDD-2319FB6CAE13}"/>
              </a:ext>
            </a:extLst>
          </p:cNvPr>
          <p:cNvSpPr txBox="1"/>
          <p:nvPr/>
        </p:nvSpPr>
        <p:spPr>
          <a:xfrm>
            <a:off x="8554321" y="849261"/>
            <a:ext cx="3261120" cy="9859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36000" rIns="72000" bIns="36000" rtlCol="0" anchor="ctr" anchorCtr="1">
            <a:no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Diet-specific and tissue-specific transcriptomes of ladybirds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CC277F-082D-1EAC-F41F-5DAF4EC2970E}"/>
              </a:ext>
            </a:extLst>
          </p:cNvPr>
          <p:cNvSpPr txBox="1"/>
          <p:nvPr/>
        </p:nvSpPr>
        <p:spPr>
          <a:xfrm>
            <a:off x="8405439" y="2821140"/>
            <a:ext cx="3558884" cy="13683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36000" rIns="72000" bIns="36000" rtlCol="0" anchor="ctr" anchorCtr="1">
            <a:noAutofit/>
          </a:bodyPr>
          <a:lstStyle>
            <a:defPPr>
              <a:defRPr lang="en-US"/>
            </a:defPPr>
            <a:lvl1pPr algn="ctr">
              <a:defRPr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altLang="zh-CN" sz="1600" b="1" dirty="0"/>
              <a:t>Transcriptomic analyses:</a:t>
            </a:r>
          </a:p>
          <a:p>
            <a:pPr algn="l"/>
            <a:r>
              <a:rPr lang="en-US" altLang="zh-CN" sz="1200" dirty="0"/>
              <a:t>1. Abundance estimation</a:t>
            </a:r>
          </a:p>
          <a:p>
            <a:pPr algn="l"/>
            <a:r>
              <a:rPr lang="en-US" altLang="zh-CN" sz="1200" dirty="0"/>
              <a:t>2. Differentially expressed gene detection</a:t>
            </a:r>
          </a:p>
          <a:p>
            <a:pPr algn="l"/>
            <a:r>
              <a:rPr lang="en-US" altLang="zh-CN" sz="1200" dirty="0"/>
              <a:t>3. Analyses of correlation between gene evolution, diet-specific and tissue-specific expression</a:t>
            </a:r>
            <a:endParaRPr lang="zh-CN" altLang="en-US" sz="12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44F062B-3B53-541E-A0D3-639DD53CC5AD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0184881" y="1835201"/>
            <a:ext cx="0" cy="985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EB7BCB3-D76D-C84D-9151-94E878DD84F7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flipH="1">
            <a:off x="6125716" y="4189467"/>
            <a:ext cx="4059165" cy="873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42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129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羽豪</dc:creator>
  <cp:lastModifiedBy>黄 羽豪</cp:lastModifiedBy>
  <cp:revision>5</cp:revision>
  <dcterms:created xsi:type="dcterms:W3CDTF">2023-02-04T08:42:00Z</dcterms:created>
  <dcterms:modified xsi:type="dcterms:W3CDTF">2023-08-19T09:31:53Z</dcterms:modified>
</cp:coreProperties>
</file>