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Libre Franklin" panose="00000500000000000000"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3strQjyE8UnMBc3jGtfObAV9f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317" autoAdjust="0"/>
  </p:normalViewPr>
  <p:slideViewPr>
    <p:cSldViewPr snapToGrid="0">
      <p:cViewPr varScale="1">
        <p:scale>
          <a:sx n="37" d="100"/>
          <a:sy n="37" d="100"/>
        </p:scale>
        <p:origin x="176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Always remember the business. How to use cross analysis  to address the business needs/ decision framework: increase sales, increase profit margin</a:t>
            </a:r>
          </a:p>
          <a:p>
            <a:pPr marL="0" lvl="0" indent="0" algn="l" rtl="0">
              <a:lnSpc>
                <a:spcPct val="115000"/>
              </a:lnSpc>
              <a:spcBef>
                <a:spcPts val="1200"/>
              </a:spcBef>
              <a:spcAft>
                <a:spcPts val="0"/>
              </a:spcAft>
              <a:buClr>
                <a:schemeClr val="dk1"/>
              </a:buClr>
              <a:buSzPts val="1100"/>
              <a:buFont typeface="Arial"/>
              <a:buNone/>
            </a:pPr>
            <a:r>
              <a:rPr lang="en-US" dirty="0"/>
              <a:t>That guides data analytics. What data you tend to, which analytics to use</a:t>
            </a:r>
          </a:p>
          <a:p>
            <a:pPr marL="0" lvl="0" indent="0" algn="l" rtl="0">
              <a:lnSpc>
                <a:spcPct val="115000"/>
              </a:lnSpc>
              <a:spcBef>
                <a:spcPts val="1200"/>
              </a:spcBef>
              <a:spcAft>
                <a:spcPts val="0"/>
              </a:spcAft>
              <a:buClr>
                <a:schemeClr val="dk1"/>
              </a:buClr>
              <a:buSzPts val="1100"/>
              <a:buFont typeface="Arial"/>
              <a:buNone/>
            </a:pPr>
            <a:endParaRPr lang="en-US" dirty="0"/>
          </a:p>
          <a:p>
            <a:pPr marL="0" lvl="0" indent="0" algn="l" rtl="0">
              <a:lnSpc>
                <a:spcPct val="115000"/>
              </a:lnSpc>
              <a:spcBef>
                <a:spcPts val="1200"/>
              </a:spcBef>
              <a:spcAft>
                <a:spcPts val="0"/>
              </a:spcAft>
              <a:buClr>
                <a:schemeClr val="dk1"/>
              </a:buClr>
              <a:buSzPts val="1100"/>
              <a:buFont typeface="Arial"/>
              <a:buNone/>
            </a:pPr>
            <a:r>
              <a:rPr lang="en-US" dirty="0"/>
              <a:t>Given this explicit goal, is it appropriate/ meaningful to do these thins </a:t>
            </a:r>
            <a:endParaRPr dirty="0"/>
          </a:p>
          <a:p>
            <a:pPr marL="0" lvl="0" indent="0" algn="l" rtl="0">
              <a:lnSpc>
                <a:spcPct val="100000"/>
              </a:lnSpc>
              <a:spcBef>
                <a:spcPts val="1200"/>
              </a:spcBef>
              <a:spcAft>
                <a:spcPts val="0"/>
              </a:spcAft>
              <a:buSzPts val="1400"/>
              <a:buNone/>
            </a:pPr>
            <a:endParaRPr dirty="0"/>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d2f6612ae_5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d2f6612ae_5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7d2f6612ae_5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d2f6612ae_5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d2f6612ae_5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7d2f6612ae_5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d2f6612ae_2_6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d2f6612ae_2_6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7d2f6612ae_2_6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get started, I want to highlight our key findings and recommendations. Our first key finding is that ; however, these six existing flavors may… according to the customers preferences drawn from survey data. Our recommendation is to launch pineapple as new flavor so as to increase product reach. while this is not consistent as …… this is because preference and reach are two different decision criterias.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it is also worthwhile to point out that the inappropriate survey question setting up might weaken the credibility of our findings as recommendations. In question 12, respondents are asked to organize all 23 flavors into how often they would eat each one, the design of which is not  convenient for respondents to give real and accurate answers. </a:t>
            </a:r>
            <a:endParaRPr/>
          </a:p>
        </p:txBody>
      </p:sp>
      <p:sp>
        <p:nvSpPr>
          <p:cNvPr id="109" name="Google Shape;1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d2f6612ae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next, I’d like to introduce our analysis methodology. our analytics need is to provide recommendations about which new yogurt flavor to launch. and our analysis goals include control and measurement goals. we also have figured out that our decision criteria is which flavor sets will achieve highest reach. considering all above, we analyzed data from two aspects. one is about market sales data and we measure market segment shares using ; the other perspective is from consumer survey data and we evaluate consumer preferences through descriptive and TURF predictive analysis.  </a:t>
            </a:r>
            <a:endParaRPr/>
          </a:p>
        </p:txBody>
      </p:sp>
      <p:sp>
        <p:nvSpPr>
          <p:cNvPr id="125" name="Google Shape;125;g7d2f6612ae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d2e1d8f59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Wanyu</a:t>
            </a:r>
            <a:endParaRPr/>
          </a:p>
          <a:p>
            <a:pPr marL="457200" lvl="0" indent="-317500" algn="l" rtl="0">
              <a:lnSpc>
                <a:spcPct val="100000"/>
              </a:lnSpc>
              <a:spcBef>
                <a:spcPts val="0"/>
              </a:spcBef>
              <a:spcAft>
                <a:spcPts val="0"/>
              </a:spcAft>
              <a:buSzPts val="1400"/>
              <a:buChar char="-"/>
            </a:pPr>
            <a:r>
              <a:rPr lang="en-US"/>
              <a:t>First, we used descriptive method to generate insights from sales percentage, market share numbers</a:t>
            </a:r>
            <a:endParaRPr/>
          </a:p>
          <a:p>
            <a:pPr marL="457200" lvl="0" indent="-317500" algn="l" rtl="0">
              <a:lnSpc>
                <a:spcPct val="100000"/>
              </a:lnSpc>
              <a:spcBef>
                <a:spcPts val="0"/>
              </a:spcBef>
              <a:spcAft>
                <a:spcPts val="0"/>
              </a:spcAft>
              <a:buSzPts val="1400"/>
              <a:buChar char="-"/>
            </a:pPr>
            <a:r>
              <a:rPr lang="en-US"/>
              <a:t>The bar chart on the right shows further drill-down of the weights of sales of the six existing  flavors</a:t>
            </a:r>
            <a:endParaRPr/>
          </a:p>
          <a:p>
            <a:pPr marL="457200" lvl="0" indent="-317500" algn="l" rtl="0">
              <a:lnSpc>
                <a:spcPct val="100000"/>
              </a:lnSpc>
              <a:spcBef>
                <a:spcPts val="0"/>
              </a:spcBef>
              <a:spcAft>
                <a:spcPts val="0"/>
              </a:spcAft>
              <a:buSzPts val="1400"/>
              <a:buChar char="-"/>
            </a:pPr>
            <a:r>
              <a:rPr lang="en-US"/>
              <a:t>We found out that three top selling flavors are...</a:t>
            </a:r>
            <a:endParaRPr/>
          </a:p>
        </p:txBody>
      </p:sp>
      <p:sp>
        <p:nvSpPr>
          <p:cNvPr id="136" name="Google Shape;136;g7d2e1d8f59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d2e1d8f59_3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en-US"/>
              <a:t>plain/ vanilla: big difference</a:t>
            </a:r>
            <a:endParaRPr/>
          </a:p>
          <a:p>
            <a:pPr marL="457200" lvl="0" indent="-317500" algn="l" rtl="0">
              <a:lnSpc>
                <a:spcPct val="100000"/>
              </a:lnSpc>
              <a:spcBef>
                <a:spcPts val="0"/>
              </a:spcBef>
              <a:spcAft>
                <a:spcPts val="0"/>
              </a:spcAft>
              <a:buSzPts val="1400"/>
              <a:buChar char="-"/>
            </a:pPr>
            <a:r>
              <a:rPr lang="en-US"/>
              <a:t>Honey: not a well performing flavor in both categories</a:t>
            </a:r>
            <a:endParaRPr/>
          </a:p>
          <a:p>
            <a:pPr marL="0" lvl="0" indent="0" algn="l" rtl="0">
              <a:lnSpc>
                <a:spcPct val="100000"/>
              </a:lnSpc>
              <a:spcBef>
                <a:spcPts val="0"/>
              </a:spcBef>
              <a:spcAft>
                <a:spcPts val="0"/>
              </a:spcAft>
              <a:buNone/>
            </a:pPr>
            <a:r>
              <a:rPr lang="en-US"/>
              <a:t>Yuying</a:t>
            </a:r>
            <a:endParaRPr/>
          </a:p>
          <a:p>
            <a:pPr marL="0" lvl="0" indent="0" algn="l" rtl="0">
              <a:lnSpc>
                <a:spcPct val="100000"/>
              </a:lnSpc>
              <a:spcBef>
                <a:spcPts val="0"/>
              </a:spcBef>
              <a:spcAft>
                <a:spcPts val="0"/>
              </a:spcAft>
              <a:buNone/>
            </a:pPr>
            <a:r>
              <a:rPr lang="en-US"/>
              <a:t>Thanks Wanyu, After discussing market share in Greek segment, we would also like to explore what is the market share of whole segment, which can show people’s preference in different segment.</a:t>
            </a:r>
            <a:endParaRPr/>
          </a:p>
        </p:txBody>
      </p:sp>
      <p:sp>
        <p:nvSpPr>
          <p:cNvPr id="145" name="Google Shape;145;g7d2e1d8f59_3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d2e1d8f59_3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a:t>YH: To measure respondents’ preferences for greek yogurt, we cleaned the survey response data first. The observations with NAs were dropped and only completed survey responses were kept. Actually at first we thought about taking NAs as consumers choosing not to buy this flavour and assign 0 to them. However, according to the question design, NA in the result only indicates that a respondent did not make a decision on a particular flavor, or even maybe the respondent did not take all flavors listed into consideration which means the whole response is biased, and we cannot assume the meaning of NAs subjectively. NAs cannot provide any information. Therefore, We think the safest way to treat NAs is dropping the whole response.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US"/>
              <a:t>Next, we assigned  5 to option ‘buying regularly’, 2 to option ‘occasionally’, and 0 to ‘Never’, as the weight for each purchasing frequency. Finally we added up the total scores a flavor got, and calculate the mean as average buying frequency for each flavor. T</a:t>
            </a:r>
            <a:r>
              <a:rPr lang="en-US">
                <a:solidFill>
                  <a:srgbClr val="000000"/>
                </a:solidFill>
              </a:rPr>
              <a:t>op 6 preferred flavors are </a:t>
            </a:r>
            <a:r>
              <a:rPr lang="en-US">
                <a:solidFill>
                  <a:schemeClr val="dk2"/>
                </a:solidFill>
                <a:latin typeface="Libre Franklin"/>
                <a:ea typeface="Libre Franklin"/>
                <a:cs typeface="Libre Franklin"/>
                <a:sym typeface="Libre Franklin"/>
              </a:rPr>
              <a:t>blueberry, raspberry, pomegranate, strawberry banana, black cherry and peach, </a:t>
            </a:r>
            <a:r>
              <a:rPr lang="en-US">
                <a:solidFill>
                  <a:srgbClr val="000000"/>
                </a:solidFill>
              </a:rPr>
              <a:t>which consumers will mostly choose to buy, and among them only blueberry and peach are in existing flavors. This means existing flavors may not be the best mix. Because it does not comply with customer preferences. </a:t>
            </a:r>
            <a:endParaRPr>
              <a:solidFill>
                <a:srgbClr val="000000"/>
              </a:solidFill>
            </a:endParaRPr>
          </a:p>
          <a:p>
            <a:pPr marL="0" lvl="0" indent="0" algn="l" rtl="0">
              <a:lnSpc>
                <a:spcPct val="100000"/>
              </a:lnSpc>
              <a:spcBef>
                <a:spcPts val="0"/>
              </a:spcBef>
              <a:spcAft>
                <a:spcPts val="0"/>
              </a:spcAft>
              <a:buNone/>
            </a:pPr>
            <a:endParaRPr/>
          </a:p>
        </p:txBody>
      </p:sp>
      <p:sp>
        <p:nvSpPr>
          <p:cNvPr id="156" name="Google Shape;156;g7d2e1d8f59_3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d2e1d8f59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After calculating the average purchasing frequency of each flavor, we then turned to TURF analysis the determine next flavor to launch for the private label based on aggregated reach together with the existing market.</a:t>
            </a:r>
            <a:endParaRPr/>
          </a:p>
          <a:p>
            <a:pPr marL="457200" lvl="0" indent="-228600" algn="l" rtl="0">
              <a:lnSpc>
                <a:spcPct val="100000"/>
              </a:lnSpc>
              <a:spcBef>
                <a:spcPts val="0"/>
              </a:spcBef>
              <a:spcAft>
                <a:spcPts val="0"/>
              </a:spcAft>
              <a:buSzPts val="1400"/>
              <a:buNone/>
            </a:pPr>
            <a:endParaRPr/>
          </a:p>
          <a:p>
            <a:pPr marL="0" lvl="0" indent="0" algn="l" rtl="0">
              <a:lnSpc>
                <a:spcPct val="115000"/>
              </a:lnSpc>
              <a:spcBef>
                <a:spcPts val="0"/>
              </a:spcBef>
              <a:spcAft>
                <a:spcPts val="0"/>
              </a:spcAft>
              <a:buSzPts val="1100"/>
              <a:buNone/>
            </a:pPr>
            <a:r>
              <a:rPr lang="en-US"/>
              <a:t>Firstly, we convert the previous frequency table to choice data with only binary variables. Here, 0 represents not buying and 1 represent buy. We convert occasionally buy and regularly buy to 1, and never buy to 0.   //From the turf ggplot and the data behind it we could see that with the 6 flavors as the status quo, the private label already reached 96% of the total market. To maximize the incremental reach, the next flavor launched should be pineapple as it appears exactly next the status quo.   //Also, from the bars we could see the reach would not increase much as we further launch other flavors after pineapple. Probably this is because we will be already had enough flavor mix to reach the whole potential market by launching seven flavors.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a:t> So in our work we dealt with sales data of retailers and consumer survey data to calculate percentage of sales, average purchasing frequencies, and aggregated reach using different analytical tools to make a thorough decision. We hope we can cooperate together and with our data, you could grow your brand more successfully.</a:t>
            </a:r>
            <a:endParaRPr/>
          </a:p>
          <a:p>
            <a:pPr marL="457200" lvl="0" indent="-228600" algn="l" rtl="0">
              <a:lnSpc>
                <a:spcPct val="100000"/>
              </a:lnSpc>
              <a:spcBef>
                <a:spcPts val="0"/>
              </a:spcBef>
              <a:spcAft>
                <a:spcPts val="0"/>
              </a:spcAft>
              <a:buSzPts val="1400"/>
              <a:buNone/>
            </a:pPr>
            <a:endParaRPr/>
          </a:p>
        </p:txBody>
      </p:sp>
      <p:sp>
        <p:nvSpPr>
          <p:cNvPr id="178" name="Google Shape;178;g7d2e1d8f59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d2f6612ae_5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d2f6612ae_5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7d2f6612ae_5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d2f6612ae_5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d2f6612ae_5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7d2f6612ae_5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6"/>
        <p:cNvGrpSpPr/>
        <p:nvPr/>
      </p:nvGrpSpPr>
      <p:grpSpPr>
        <a:xfrm>
          <a:off x="0" y="0"/>
          <a:ext cx="0" cy="0"/>
          <a:chOff x="0" y="0"/>
          <a:chExt cx="0" cy="0"/>
        </a:xfrm>
      </p:grpSpPr>
      <p:sp>
        <p:nvSpPr>
          <p:cNvPr id="17" name="Google Shape;17;p26"/>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6"/>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lt2"/>
              </a:buClr>
              <a:buSzPts val="2300"/>
              <a:buNone/>
              <a:defRPr sz="2300">
                <a:solidFill>
                  <a:schemeClr val="lt2"/>
                </a:solidFill>
              </a:defRPr>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9" name="Google Shape;19;p26"/>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22" name="Google Shape;22;p26"/>
          <p:cNvGrpSpPr/>
          <p:nvPr/>
        </p:nvGrpSpPr>
        <p:grpSpPr>
          <a:xfrm>
            <a:off x="752858" y="744469"/>
            <a:ext cx="10674116" cy="5349671"/>
            <a:chOff x="752858" y="744469"/>
            <a:chExt cx="10674116" cy="5349671"/>
          </a:xfrm>
        </p:grpSpPr>
        <p:sp>
          <p:nvSpPr>
            <p:cNvPr id="23" name="Google Shape;23;p2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36"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6"/>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normAutofit/>
          </a:bodyPr>
          <a:lstStyle>
            <a:lvl1pPr marR="0" lvl="0" algn="l" rtl="0">
              <a:lnSpc>
                <a:spcPct val="94000"/>
              </a:lnSpc>
              <a:spcBef>
                <a:spcPts val="10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500"/>
              </a:spcBef>
              <a:spcAft>
                <a:spcPts val="20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9pPr>
          </a:lstStyle>
          <a:p>
            <a:endParaRPr/>
          </a:p>
        </p:txBody>
      </p:sp>
      <p:sp>
        <p:nvSpPr>
          <p:cNvPr id="81" name="Google Shape;81;p36"/>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82" name="Google Shape;82;p36"/>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36"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3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7"/>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9" name="Google Shape;89;p3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5" name="Google Shape;95;p3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8" name="Google Shape;28;p2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g7d2e1d8f59_3_102"/>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7d2e1d8f59_3_102"/>
          <p:cNvSpPr txBox="1">
            <a:spLocks noGrp="1"/>
          </p:cNvSpPr>
          <p:nvPr>
            <p:ph type="title"/>
          </p:nvPr>
        </p:nvSpPr>
        <p:spPr>
          <a:xfrm>
            <a:off x="415600" y="593367"/>
            <a:ext cx="11360700" cy="943200"/>
          </a:xfrm>
          <a:prstGeom prst="rect">
            <a:avLst/>
          </a:prstGeom>
          <a:noFill/>
          <a:ln>
            <a:noFill/>
          </a:ln>
        </p:spPr>
        <p:txBody>
          <a:bodyPr spcFirstLastPara="1" wrap="square" lIns="91425" tIns="45700" rIns="91425" bIns="45700" anchor="t" anchorCtr="0">
            <a:noAutofit/>
          </a:bodyPr>
          <a:lstStyle>
            <a:lvl1pPr lvl="0" algn="l">
              <a:lnSpc>
                <a:spcPct val="89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7d2e1d8f59_3_102"/>
          <p:cNvSpPr txBox="1">
            <a:spLocks noGrp="1"/>
          </p:cNvSpPr>
          <p:nvPr>
            <p:ph type="body" idx="1"/>
          </p:nvPr>
        </p:nvSpPr>
        <p:spPr>
          <a:xfrm>
            <a:off x="415600" y="1688433"/>
            <a:ext cx="11360700" cy="4403700"/>
          </a:xfrm>
          <a:prstGeom prst="rect">
            <a:avLst/>
          </a:prstGeom>
          <a:noFill/>
          <a:ln>
            <a:noFill/>
          </a:ln>
        </p:spPr>
        <p:txBody>
          <a:bodyPr spcFirstLastPara="1" wrap="square" lIns="91425" tIns="45700" rIns="91425" bIns="45700" anchor="t" anchorCtr="0">
            <a:noAutofit/>
          </a:bodyPr>
          <a:lstStyle>
            <a:lvl1pPr marL="457200" lvl="0" indent="-355600" algn="l">
              <a:lnSpc>
                <a:spcPct val="94000"/>
              </a:lnSpc>
              <a:spcBef>
                <a:spcPts val="1000"/>
              </a:spcBef>
              <a:spcAft>
                <a:spcPts val="0"/>
              </a:spcAft>
              <a:buSzPts val="2000"/>
              <a:buChar char="■"/>
              <a:defRPr/>
            </a:lvl1pPr>
            <a:lvl2pPr marL="914400" lvl="1" indent="-355600" algn="l">
              <a:lnSpc>
                <a:spcPct val="94000"/>
              </a:lnSpc>
              <a:spcBef>
                <a:spcPts val="500"/>
              </a:spcBef>
              <a:spcAft>
                <a:spcPts val="0"/>
              </a:spcAft>
              <a:buSzPts val="2000"/>
              <a:buChar char="–"/>
              <a:defRPr/>
            </a:lvl2pPr>
            <a:lvl3pPr marL="1371600" lvl="2" indent="-342900" algn="l">
              <a:lnSpc>
                <a:spcPct val="94000"/>
              </a:lnSpc>
              <a:spcBef>
                <a:spcPts val="500"/>
              </a:spcBef>
              <a:spcAft>
                <a:spcPts val="0"/>
              </a:spcAft>
              <a:buSzPts val="1800"/>
              <a:buChar char="■"/>
              <a:defRPr/>
            </a:lvl3pPr>
            <a:lvl4pPr marL="1828800" lvl="3" indent="-342900" algn="l">
              <a:lnSpc>
                <a:spcPct val="94000"/>
              </a:lnSpc>
              <a:spcBef>
                <a:spcPts val="500"/>
              </a:spcBef>
              <a:spcAft>
                <a:spcPts val="0"/>
              </a:spcAft>
              <a:buSzPts val="1800"/>
              <a:buChar char="–"/>
              <a:defRPr/>
            </a:lvl4pPr>
            <a:lvl5pPr marL="2286000" lvl="4" indent="-330200" algn="l">
              <a:lnSpc>
                <a:spcPct val="94000"/>
              </a:lnSpc>
              <a:spcBef>
                <a:spcPts val="500"/>
              </a:spcBef>
              <a:spcAft>
                <a:spcPts val="0"/>
              </a:spcAft>
              <a:buSzPts val="1600"/>
              <a:buChar char="■"/>
              <a:defRPr/>
            </a:lvl5pPr>
            <a:lvl6pPr marL="2743200" lvl="5" indent="-330200" algn="l">
              <a:lnSpc>
                <a:spcPct val="94000"/>
              </a:lnSpc>
              <a:spcBef>
                <a:spcPts val="500"/>
              </a:spcBef>
              <a:spcAft>
                <a:spcPts val="0"/>
              </a:spcAft>
              <a:buSzPts val="1600"/>
              <a:buChar char="–"/>
              <a:defRPr/>
            </a:lvl6pPr>
            <a:lvl7pPr marL="3200400" lvl="6" indent="-317500" algn="l">
              <a:lnSpc>
                <a:spcPct val="94000"/>
              </a:lnSpc>
              <a:spcBef>
                <a:spcPts val="500"/>
              </a:spcBef>
              <a:spcAft>
                <a:spcPts val="0"/>
              </a:spcAft>
              <a:buSzPts val="1400"/>
              <a:buChar char="■"/>
              <a:defRPr/>
            </a:lvl7pPr>
            <a:lvl8pPr marL="3657600" lvl="7" indent="-317500" algn="l">
              <a:lnSpc>
                <a:spcPct val="94000"/>
              </a:lnSpc>
              <a:spcBef>
                <a:spcPts val="500"/>
              </a:spcBef>
              <a:spcAft>
                <a:spcPts val="0"/>
              </a:spcAft>
              <a:buSzPts val="1400"/>
              <a:buChar char="–"/>
              <a:defRPr/>
            </a:lvl8pPr>
            <a:lvl9pPr marL="4114800" lvl="8" indent="-317500" algn="l">
              <a:lnSpc>
                <a:spcPct val="94000"/>
              </a:lnSpc>
              <a:spcBef>
                <a:spcPts val="500"/>
              </a:spcBef>
              <a:spcAft>
                <a:spcPts val="200"/>
              </a:spcAft>
              <a:buSzPts val="1400"/>
              <a:buChar char="■"/>
              <a:defRPr/>
            </a:lvl9pPr>
          </a:lstStyle>
          <a:p>
            <a:endParaRPr/>
          </a:p>
        </p:txBody>
      </p:sp>
      <p:sp>
        <p:nvSpPr>
          <p:cNvPr id="35" name="Google Shape;35;g7d2e1d8f59_3_10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accent1"/>
              </a:buClr>
              <a:buSzPts val="7200"/>
              <a:buFont typeface="Libre Franklin"/>
              <a:buNone/>
              <a:defRPr sz="72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9" name="Google Shape;39;p29"/>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9"/>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29"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accen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1"/>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6" name="Google Shape;46;p31"/>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3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3" name="Google Shape;53;p32"/>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4" name="Google Shape;54;p32"/>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5" name="Google Shape;55;p32"/>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6" name="Google Shape;56;p3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8"/>
        <p:cNvGrpSpPr/>
        <p:nvPr/>
      </p:nvGrpSpPr>
      <p:grpSpPr>
        <a:xfrm>
          <a:off x="0" y="0"/>
          <a:ext cx="0" cy="0"/>
          <a:chOff x="0" y="0"/>
          <a:chExt cx="0" cy="0"/>
        </a:xfrm>
      </p:grpSpPr>
      <p:sp>
        <p:nvSpPr>
          <p:cNvPr id="69" name="Google Shape;69;p35"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5"/>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72" name="Google Shape;72;p35"/>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35"/>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5"/>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35"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2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2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2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5"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
          <p:cNvPicPr preferRelativeResize="0"/>
          <p:nvPr/>
        </p:nvPicPr>
        <p:blipFill>
          <a:blip r:embed="rId3">
            <a:alphaModFix/>
          </a:blip>
          <a:stretch>
            <a:fillRect/>
          </a:stretch>
        </p:blipFill>
        <p:spPr>
          <a:xfrm>
            <a:off x="-64100" y="-51675"/>
            <a:ext cx="12293151" cy="7062026"/>
          </a:xfrm>
          <a:prstGeom prst="rect">
            <a:avLst/>
          </a:prstGeom>
          <a:noFill/>
          <a:ln>
            <a:noFill/>
          </a:ln>
        </p:spPr>
      </p:pic>
      <p:sp>
        <p:nvSpPr>
          <p:cNvPr id="103" name="Google Shape;103;p1"/>
          <p:cNvSpPr/>
          <p:nvPr/>
        </p:nvSpPr>
        <p:spPr>
          <a:xfrm>
            <a:off x="-276600" y="-240900"/>
            <a:ext cx="12745200" cy="7327500"/>
          </a:xfrm>
          <a:prstGeom prst="rect">
            <a:avLst/>
          </a:prstGeom>
          <a:solidFill>
            <a:srgbClr val="FFFFFF">
              <a:alpha val="525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highlight>
                <a:srgbClr val="00FF00"/>
              </a:highlight>
              <a:latin typeface="Arial"/>
              <a:ea typeface="Arial"/>
              <a:cs typeface="Arial"/>
              <a:sym typeface="Arial"/>
            </a:endParaRPr>
          </a:p>
        </p:txBody>
      </p:sp>
      <p:sp>
        <p:nvSpPr>
          <p:cNvPr id="104" name="Google Shape;104;p1"/>
          <p:cNvSpPr txBox="1">
            <a:spLocks noGrp="1"/>
          </p:cNvSpPr>
          <p:nvPr>
            <p:ph type="subTitle" idx="1"/>
          </p:nvPr>
        </p:nvSpPr>
        <p:spPr>
          <a:xfrm>
            <a:off x="88300" y="4945313"/>
            <a:ext cx="2653500" cy="2031300"/>
          </a:xfrm>
          <a:prstGeom prst="rect">
            <a:avLst/>
          </a:prstGeom>
          <a:noFill/>
          <a:ln>
            <a:noFill/>
          </a:ln>
        </p:spPr>
        <p:txBody>
          <a:bodyPr spcFirstLastPara="1" wrap="square" lIns="91425" tIns="45700" rIns="91425" bIns="45700" anchor="t" anchorCtr="0">
            <a:normAutofit/>
          </a:bodyPr>
          <a:lstStyle/>
          <a:p>
            <a:pPr marL="0" lvl="0" indent="0" algn="l" rtl="0">
              <a:lnSpc>
                <a:spcPct val="102000"/>
              </a:lnSpc>
              <a:spcBef>
                <a:spcPts val="0"/>
              </a:spcBef>
              <a:spcAft>
                <a:spcPts val="0"/>
              </a:spcAft>
              <a:buClr>
                <a:schemeClr val="lt2"/>
              </a:buClr>
              <a:buSzPts val="2800"/>
              <a:buNone/>
            </a:pPr>
            <a:r>
              <a:rPr lang="en-US" sz="2400" b="1">
                <a:solidFill>
                  <a:srgbClr val="000000"/>
                </a:solidFill>
              </a:rPr>
              <a:t>Wanyu Cheng</a:t>
            </a:r>
            <a:endParaRPr sz="2400" b="1">
              <a:solidFill>
                <a:srgbClr val="000000"/>
              </a:solidFill>
            </a:endParaRPr>
          </a:p>
          <a:p>
            <a:pPr marL="0" lvl="0" indent="0" algn="l" rtl="0">
              <a:lnSpc>
                <a:spcPct val="102000"/>
              </a:lnSpc>
              <a:spcBef>
                <a:spcPts val="0"/>
              </a:spcBef>
              <a:spcAft>
                <a:spcPts val="0"/>
              </a:spcAft>
              <a:buClr>
                <a:schemeClr val="lt2"/>
              </a:buClr>
              <a:buSzPts val="2800"/>
              <a:buNone/>
            </a:pPr>
            <a:r>
              <a:rPr lang="en-US" sz="2400" b="1">
                <a:solidFill>
                  <a:srgbClr val="000000"/>
                </a:solidFill>
              </a:rPr>
              <a:t>Yuying He</a:t>
            </a:r>
            <a:endParaRPr sz="2400" b="1">
              <a:solidFill>
                <a:srgbClr val="000000"/>
              </a:solidFill>
            </a:endParaRPr>
          </a:p>
          <a:p>
            <a:pPr marL="0" lvl="0" indent="0" algn="l" rtl="0">
              <a:lnSpc>
                <a:spcPct val="102000"/>
              </a:lnSpc>
              <a:spcBef>
                <a:spcPts val="0"/>
              </a:spcBef>
              <a:spcAft>
                <a:spcPts val="0"/>
              </a:spcAft>
              <a:buClr>
                <a:schemeClr val="lt2"/>
              </a:buClr>
              <a:buSzPts val="2800"/>
              <a:buNone/>
            </a:pPr>
            <a:r>
              <a:rPr lang="en-US" sz="2400" b="1">
                <a:solidFill>
                  <a:srgbClr val="000000"/>
                </a:solidFill>
              </a:rPr>
              <a:t>Yi Huang</a:t>
            </a:r>
            <a:endParaRPr sz="2400" b="1">
              <a:solidFill>
                <a:srgbClr val="000000"/>
              </a:solidFill>
            </a:endParaRPr>
          </a:p>
          <a:p>
            <a:pPr marL="0" lvl="0" indent="0" algn="l" rtl="0">
              <a:lnSpc>
                <a:spcPct val="102000"/>
              </a:lnSpc>
              <a:spcBef>
                <a:spcPts val="0"/>
              </a:spcBef>
              <a:spcAft>
                <a:spcPts val="0"/>
              </a:spcAft>
              <a:buClr>
                <a:schemeClr val="lt2"/>
              </a:buClr>
              <a:buSzPts val="2800"/>
              <a:buNone/>
            </a:pPr>
            <a:r>
              <a:rPr lang="en-US" sz="2400" b="1">
                <a:solidFill>
                  <a:srgbClr val="000000"/>
                </a:solidFill>
              </a:rPr>
              <a:t>Tianyao Liu</a:t>
            </a:r>
            <a:endParaRPr sz="2400" b="1">
              <a:solidFill>
                <a:srgbClr val="000000"/>
              </a:solidFill>
            </a:endParaRPr>
          </a:p>
          <a:p>
            <a:pPr marL="0" lvl="0" indent="0" algn="l" rtl="0">
              <a:lnSpc>
                <a:spcPct val="102000"/>
              </a:lnSpc>
              <a:spcBef>
                <a:spcPts val="0"/>
              </a:spcBef>
              <a:spcAft>
                <a:spcPts val="0"/>
              </a:spcAft>
              <a:buClr>
                <a:schemeClr val="lt2"/>
              </a:buClr>
              <a:buSzPts val="2800"/>
              <a:buNone/>
            </a:pPr>
            <a:r>
              <a:rPr lang="en-US" sz="2400" b="1">
                <a:solidFill>
                  <a:srgbClr val="000000"/>
                </a:solidFill>
              </a:rPr>
              <a:t>Jing Zou</a:t>
            </a:r>
            <a:endParaRPr sz="2400" b="1">
              <a:solidFill>
                <a:srgbClr val="000000"/>
              </a:solidFill>
            </a:endParaRPr>
          </a:p>
          <a:p>
            <a:pPr marL="0" lvl="0" indent="0" algn="l" rtl="0">
              <a:lnSpc>
                <a:spcPct val="102000"/>
              </a:lnSpc>
              <a:spcBef>
                <a:spcPts val="0"/>
              </a:spcBef>
              <a:spcAft>
                <a:spcPts val="0"/>
              </a:spcAft>
              <a:buClr>
                <a:schemeClr val="lt2"/>
              </a:buClr>
              <a:buSzPts val="2800"/>
              <a:buNone/>
            </a:pPr>
            <a:endParaRPr b="1">
              <a:solidFill>
                <a:srgbClr val="000000"/>
              </a:solidFill>
            </a:endParaRPr>
          </a:p>
        </p:txBody>
      </p:sp>
      <p:sp>
        <p:nvSpPr>
          <p:cNvPr id="105" name="Google Shape;105;p1"/>
          <p:cNvSpPr txBox="1"/>
          <p:nvPr/>
        </p:nvSpPr>
        <p:spPr>
          <a:xfrm>
            <a:off x="2274107" y="1933414"/>
            <a:ext cx="8049600" cy="2031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Libre Franklin"/>
                <a:ea typeface="Libre Franklin"/>
                <a:cs typeface="Libre Franklin"/>
                <a:sym typeface="Libre Franklin"/>
              </a:rPr>
              <a:t>Greek Yogurt Case</a:t>
            </a:r>
            <a:endParaRPr sz="4800" b="1" i="0" u="none" strike="noStrike" cap="none">
              <a:solidFill>
                <a:schemeClr val="dk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3000"/>
              <a:buFont typeface="Arial"/>
              <a:buNone/>
            </a:pPr>
            <a:endParaRPr sz="3000" b="1">
              <a:solidFill>
                <a:schemeClr val="dk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Libre Franklin"/>
                <a:ea typeface="Libre Franklin"/>
                <a:cs typeface="Libre Franklin"/>
                <a:sym typeface="Libre Franklin"/>
              </a:rPr>
              <a:t>Team 15</a:t>
            </a:r>
            <a:endParaRPr sz="3000" b="1" i="0" u="none" strike="noStrike" cap="none">
              <a:solidFill>
                <a:schemeClr val="dk1"/>
              </a:solidFill>
              <a:latin typeface="Libre Franklin"/>
              <a:ea typeface="Libre Franklin"/>
              <a:cs typeface="Libre Franklin"/>
              <a:sym typeface="Libre Franklin"/>
            </a:endParaRPr>
          </a:p>
        </p:txBody>
      </p:sp>
      <p:sp>
        <p:nvSpPr>
          <p:cNvPr id="106" name="Google Shape;106;p1"/>
          <p:cNvSpPr txBox="1"/>
          <p:nvPr/>
        </p:nvSpPr>
        <p:spPr>
          <a:xfrm>
            <a:off x="10133850" y="6410950"/>
            <a:ext cx="1984200" cy="5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Libre Franklin"/>
                <a:ea typeface="Libre Franklin"/>
                <a:cs typeface="Libre Franklin"/>
                <a:sym typeface="Libre Franklin"/>
              </a:rPr>
              <a:t>Feb. 2nd, 2020</a:t>
            </a:r>
            <a:endParaRPr sz="1800" b="1">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7d2f6612ae_5_40"/>
          <p:cNvSpPr txBox="1">
            <a:spLocks noGrp="1"/>
          </p:cNvSpPr>
          <p:nvPr>
            <p:ph type="title"/>
          </p:nvPr>
        </p:nvSpPr>
        <p:spPr>
          <a:xfrm>
            <a:off x="1371600" y="685800"/>
            <a:ext cx="11142600" cy="1149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Appendix - OUTPUT FOR SLIDE 6 CONTINUED</a:t>
            </a:r>
            <a:endParaRPr/>
          </a:p>
          <a:p>
            <a:pPr marL="0" lvl="0" indent="0" algn="l" rtl="0">
              <a:spcBef>
                <a:spcPts val="0"/>
              </a:spcBef>
              <a:spcAft>
                <a:spcPts val="0"/>
              </a:spcAft>
              <a:buNone/>
            </a:pPr>
            <a:endParaRPr/>
          </a:p>
        </p:txBody>
      </p:sp>
      <p:sp>
        <p:nvSpPr>
          <p:cNvPr id="208" name="Google Shape;208;g7d2f6612ae_5_40"/>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09" name="Google Shape;209;g7d2f6612ae_5_40"/>
          <p:cNvPicPr preferRelativeResize="0"/>
          <p:nvPr/>
        </p:nvPicPr>
        <p:blipFill rotWithShape="1">
          <a:blip r:embed="rId3">
            <a:alphaModFix/>
          </a:blip>
          <a:srcRect r="6933" b="3586"/>
          <a:stretch/>
        </p:blipFill>
        <p:spPr>
          <a:xfrm>
            <a:off x="1073575" y="2020150"/>
            <a:ext cx="10451801" cy="343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7d2f6612ae_5_47"/>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Appendix - OUTPUT FOR SLIDE 7</a:t>
            </a:r>
            <a:endParaRPr/>
          </a:p>
          <a:p>
            <a:pPr marL="0" lvl="0" indent="0" algn="l" rtl="0">
              <a:spcBef>
                <a:spcPts val="0"/>
              </a:spcBef>
              <a:spcAft>
                <a:spcPts val="0"/>
              </a:spcAft>
              <a:buNone/>
            </a:pPr>
            <a:endParaRPr/>
          </a:p>
        </p:txBody>
      </p:sp>
      <p:sp>
        <p:nvSpPr>
          <p:cNvPr id="216" name="Google Shape;216;g7d2f6612ae_5_47"/>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17" name="Google Shape;217;g7d2f6612ae_5_47"/>
          <p:cNvPicPr preferRelativeResize="0"/>
          <p:nvPr/>
        </p:nvPicPr>
        <p:blipFill rotWithShape="1">
          <a:blip r:embed="rId3">
            <a:alphaModFix/>
          </a:blip>
          <a:srcRect r="14317" b="3836"/>
          <a:stretch/>
        </p:blipFill>
        <p:spPr>
          <a:xfrm>
            <a:off x="2181550" y="1378000"/>
            <a:ext cx="7752925" cy="514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7d2f6612ae_2_630"/>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Appendix - OUTPUT FOR SLIDE 7 CONTINUED</a:t>
            </a:r>
            <a:endParaRPr/>
          </a:p>
          <a:p>
            <a:pPr marL="0" lvl="0" indent="0" algn="l" rtl="0">
              <a:spcBef>
                <a:spcPts val="0"/>
              </a:spcBef>
              <a:spcAft>
                <a:spcPts val="0"/>
              </a:spcAft>
              <a:buNone/>
            </a:pPr>
            <a:endParaRPr/>
          </a:p>
        </p:txBody>
      </p:sp>
      <p:sp>
        <p:nvSpPr>
          <p:cNvPr id="224" name="Google Shape;224;g7d2f6612ae_2_630"/>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25" name="Google Shape;225;g7d2f6612ae_2_630"/>
          <p:cNvPicPr preferRelativeResize="0"/>
          <p:nvPr/>
        </p:nvPicPr>
        <p:blipFill>
          <a:blip r:embed="rId3">
            <a:alphaModFix/>
          </a:blip>
          <a:stretch>
            <a:fillRect/>
          </a:stretch>
        </p:blipFill>
        <p:spPr>
          <a:xfrm>
            <a:off x="2034975" y="2003650"/>
            <a:ext cx="8235999" cy="476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1" name="Google Shape;111;p9"/>
          <p:cNvGrpSpPr/>
          <p:nvPr/>
        </p:nvGrpSpPr>
        <p:grpSpPr>
          <a:xfrm>
            <a:off x="-2797604" y="782179"/>
            <a:ext cx="13834495" cy="5123407"/>
            <a:chOff x="-4048330" y="-621400"/>
            <a:chExt cx="13601903" cy="4824300"/>
          </a:xfrm>
        </p:grpSpPr>
        <p:sp>
          <p:nvSpPr>
            <p:cNvPr id="112" name="Google Shape;112;p9"/>
            <p:cNvSpPr/>
            <p:nvPr/>
          </p:nvSpPr>
          <p:spPr>
            <a:xfrm>
              <a:off x="-4048330" y="-621400"/>
              <a:ext cx="4824300" cy="4824300"/>
            </a:xfrm>
            <a:prstGeom prst="blockArc">
              <a:avLst>
                <a:gd name="adj1" fmla="val 18900000"/>
                <a:gd name="adj2" fmla="val 2700000"/>
                <a:gd name="adj3" fmla="val 448"/>
              </a:avLst>
            </a:prstGeom>
            <a:noFill/>
            <a:ln w="34925" cap="flat" cmpd="sng">
              <a:solidFill>
                <a:srgbClr val="C09E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9"/>
            <p:cNvSpPr/>
            <p:nvPr/>
          </p:nvSpPr>
          <p:spPr>
            <a:xfrm>
              <a:off x="498957" y="358140"/>
              <a:ext cx="9054600" cy="716400"/>
            </a:xfrm>
            <a:prstGeom prst="rect">
              <a:avLst/>
            </a:prstGeom>
            <a:solidFill>
              <a:srgbClr val="F1C62D"/>
            </a:solidFill>
            <a:ln w="349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9"/>
            <p:cNvSpPr txBox="1"/>
            <p:nvPr/>
          </p:nvSpPr>
          <p:spPr>
            <a:xfrm>
              <a:off x="498966" y="179349"/>
              <a:ext cx="9054600" cy="1163700"/>
            </a:xfrm>
            <a:prstGeom prst="rect">
              <a:avLst/>
            </a:prstGeom>
            <a:noFill/>
            <a:ln>
              <a:noFill/>
            </a:ln>
          </p:spPr>
          <p:txBody>
            <a:bodyPr spcFirstLastPara="1" wrap="square" lIns="568525" tIns="71100" rIns="71100" bIns="71100" anchor="ctr" anchorCtr="0">
              <a:noAutofit/>
            </a:bodyPr>
            <a:lstStyle/>
            <a:p>
              <a:pPr marL="0" marR="0" lvl="0" indent="0" algn="l" rtl="0">
                <a:lnSpc>
                  <a:spcPct val="90000"/>
                </a:lnSpc>
                <a:spcBef>
                  <a:spcPts val="0"/>
                </a:spcBef>
                <a:spcAft>
                  <a:spcPts val="0"/>
                </a:spcAft>
                <a:buClr>
                  <a:schemeClr val="dk2"/>
                </a:buClr>
                <a:buSzPts val="2800"/>
                <a:buFont typeface="Libre Franklin"/>
                <a:buNone/>
              </a:pPr>
              <a:r>
                <a:rPr lang="en-US" sz="2000">
                  <a:solidFill>
                    <a:schemeClr val="dk2"/>
                  </a:solidFill>
                  <a:latin typeface="Libre Franklin"/>
                  <a:ea typeface="Libre Franklin"/>
                  <a:cs typeface="Libre Franklin"/>
                  <a:sym typeface="Libre Franklin"/>
                </a:rPr>
                <a:t> Six existing flavors are more successful in Greek yogurt category than regular one because of higher market share (70.30% vs. 43.53%)</a:t>
              </a:r>
              <a:endParaRPr sz="2000">
                <a:solidFill>
                  <a:schemeClr val="dk2"/>
                </a:solidFill>
                <a:latin typeface="Libre Franklin"/>
                <a:ea typeface="Libre Franklin"/>
                <a:cs typeface="Libre Franklin"/>
                <a:sym typeface="Libre Franklin"/>
              </a:endParaRPr>
            </a:p>
          </p:txBody>
        </p:sp>
        <p:sp>
          <p:nvSpPr>
            <p:cNvPr id="115" name="Google Shape;115;p9"/>
            <p:cNvSpPr/>
            <p:nvPr/>
          </p:nvSpPr>
          <p:spPr>
            <a:xfrm>
              <a:off x="51282" y="268605"/>
              <a:ext cx="895200" cy="895200"/>
            </a:xfrm>
            <a:prstGeom prst="ellipse">
              <a:avLst/>
            </a:prstGeom>
            <a:solidFill>
              <a:schemeClr val="lt1"/>
            </a:solidFill>
            <a:ln w="34925" cap="flat" cmpd="sng">
              <a:solidFill>
                <a:srgbClr val="F1C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9"/>
            <p:cNvSpPr/>
            <p:nvPr/>
          </p:nvSpPr>
          <p:spPr>
            <a:xfrm>
              <a:off x="759325" y="1432560"/>
              <a:ext cx="8794200" cy="716400"/>
            </a:xfrm>
            <a:prstGeom prst="rect">
              <a:avLst/>
            </a:prstGeom>
            <a:solidFill>
              <a:srgbClr val="F1C62D"/>
            </a:solidFill>
            <a:ln w="349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9"/>
            <p:cNvSpPr txBox="1"/>
            <p:nvPr/>
          </p:nvSpPr>
          <p:spPr>
            <a:xfrm>
              <a:off x="759325" y="1432560"/>
              <a:ext cx="8794200" cy="716400"/>
            </a:xfrm>
            <a:prstGeom prst="rect">
              <a:avLst/>
            </a:prstGeom>
            <a:noFill/>
            <a:ln>
              <a:noFill/>
            </a:ln>
          </p:spPr>
          <p:txBody>
            <a:bodyPr spcFirstLastPara="1" wrap="square" lIns="568525" tIns="71100" rIns="71100" bIns="71100" anchor="ctr" anchorCtr="0">
              <a:noAutofit/>
            </a:bodyPr>
            <a:lstStyle/>
            <a:p>
              <a:pPr marL="0" marR="0" lvl="0" indent="0" algn="l" rtl="0">
                <a:lnSpc>
                  <a:spcPct val="90000"/>
                </a:lnSpc>
                <a:spcBef>
                  <a:spcPts val="0"/>
                </a:spcBef>
                <a:spcAft>
                  <a:spcPts val="0"/>
                </a:spcAft>
                <a:buClr>
                  <a:schemeClr val="dk2"/>
                </a:buClr>
                <a:buSzPts val="2800"/>
                <a:buFont typeface="Libre Franklin"/>
                <a:buNone/>
              </a:pPr>
              <a:r>
                <a:rPr lang="en-US" sz="2000">
                  <a:solidFill>
                    <a:schemeClr val="dk2"/>
                  </a:solidFill>
                  <a:latin typeface="Libre Franklin"/>
                  <a:ea typeface="Libre Franklin"/>
                  <a:cs typeface="Libre Franklin"/>
                  <a:sym typeface="Libre Franklin"/>
                </a:rPr>
                <a:t>Six existing flavors may not be the best mix. Because it does not comply with customer preferences. </a:t>
              </a:r>
              <a:endParaRPr sz="2000" b="0" i="0" u="none" strike="noStrike" cap="none">
                <a:solidFill>
                  <a:srgbClr val="000000"/>
                </a:solidFill>
                <a:latin typeface="Arial"/>
                <a:ea typeface="Arial"/>
                <a:cs typeface="Arial"/>
                <a:sym typeface="Arial"/>
              </a:endParaRPr>
            </a:p>
          </p:txBody>
        </p:sp>
        <p:sp>
          <p:nvSpPr>
            <p:cNvPr id="118" name="Google Shape;118;p9"/>
            <p:cNvSpPr/>
            <p:nvPr/>
          </p:nvSpPr>
          <p:spPr>
            <a:xfrm>
              <a:off x="311650" y="1343025"/>
              <a:ext cx="895200" cy="895200"/>
            </a:xfrm>
            <a:prstGeom prst="ellipse">
              <a:avLst/>
            </a:prstGeom>
            <a:solidFill>
              <a:schemeClr val="lt1"/>
            </a:solidFill>
            <a:ln w="34925" cap="flat" cmpd="sng">
              <a:solidFill>
                <a:srgbClr val="F1C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9"/>
            <p:cNvSpPr/>
            <p:nvPr/>
          </p:nvSpPr>
          <p:spPr>
            <a:xfrm>
              <a:off x="678373" y="2417438"/>
              <a:ext cx="8875200" cy="895200"/>
            </a:xfrm>
            <a:prstGeom prst="rect">
              <a:avLst/>
            </a:prstGeom>
            <a:solidFill>
              <a:srgbClr val="F1C62D"/>
            </a:solidFill>
            <a:ln w="349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2"/>
                </a:buClr>
                <a:buSzPts val="2800"/>
                <a:buFont typeface="Libre Franklin"/>
                <a:buNone/>
              </a:pPr>
              <a:r>
                <a:rPr lang="en-US" sz="2000">
                  <a:solidFill>
                    <a:schemeClr val="dk2"/>
                  </a:solidFill>
                  <a:latin typeface="Libre Franklin"/>
                  <a:ea typeface="Libre Franklin"/>
                  <a:cs typeface="Libre Franklin"/>
                  <a:sym typeface="Libre Franklin"/>
                </a:rPr>
                <a:t>Preference and reach are two distinct decision criterias. Pineapple should be launched as a new flavor to increase reach, which is not consistent as suggested by customer preference survey question (raspberry). </a:t>
              </a:r>
              <a:endParaRPr/>
            </a:p>
          </p:txBody>
        </p:sp>
        <p:sp>
          <p:nvSpPr>
            <p:cNvPr id="120" name="Google Shape;120;p9"/>
            <p:cNvSpPr/>
            <p:nvPr/>
          </p:nvSpPr>
          <p:spPr>
            <a:xfrm>
              <a:off x="51282" y="2417445"/>
              <a:ext cx="895200" cy="895200"/>
            </a:xfrm>
            <a:prstGeom prst="ellipse">
              <a:avLst/>
            </a:prstGeom>
            <a:solidFill>
              <a:schemeClr val="lt1"/>
            </a:solidFill>
            <a:ln w="34925" cap="flat" cmpd="sng">
              <a:solidFill>
                <a:srgbClr val="F1C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9"/>
          <p:cNvSpPr txBox="1">
            <a:spLocks noGrp="1"/>
          </p:cNvSpPr>
          <p:nvPr>
            <p:ph type="title"/>
          </p:nvPr>
        </p:nvSpPr>
        <p:spPr>
          <a:xfrm>
            <a:off x="878800" y="237675"/>
            <a:ext cx="11506500" cy="7011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sz="3600"/>
              <a:t>Key Findings &amp; Recommendations</a:t>
            </a:r>
            <a:endParaRPr sz="3600"/>
          </a:p>
        </p:txBody>
      </p:sp>
      <p:sp>
        <p:nvSpPr>
          <p:cNvPr id="122" name="Google Shape;122;p9"/>
          <p:cNvSpPr/>
          <p:nvPr/>
        </p:nvSpPr>
        <p:spPr>
          <a:xfrm>
            <a:off x="2150300" y="5390700"/>
            <a:ext cx="8886600" cy="815400"/>
          </a:xfrm>
          <a:prstGeom prst="rect">
            <a:avLst/>
          </a:prstGeom>
          <a:solidFill>
            <a:srgbClr val="FFE599"/>
          </a:solidFill>
          <a:ln w="349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400"/>
              <a:buFont typeface="Arial"/>
              <a:buNone/>
            </a:pPr>
            <a:r>
              <a:rPr lang="en-US" sz="2000">
                <a:solidFill>
                  <a:schemeClr val="dk2"/>
                </a:solidFill>
                <a:latin typeface="Libre Franklin"/>
                <a:ea typeface="Libre Franklin"/>
                <a:cs typeface="Libre Franklin"/>
                <a:sym typeface="Libre Franklin"/>
              </a:rPr>
              <a:t>The findings and recommendations may not be reliable, as a result of the inappropriate survey question setting up (question 12).</a:t>
            </a:r>
            <a:endParaRPr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7d2f6612ae_3_0"/>
          <p:cNvSpPr/>
          <p:nvPr/>
        </p:nvSpPr>
        <p:spPr>
          <a:xfrm>
            <a:off x="1227725" y="1343426"/>
            <a:ext cx="3180600" cy="1986900"/>
          </a:xfrm>
          <a:prstGeom prst="roundRect">
            <a:avLst>
              <a:gd name="adj" fmla="val 16667"/>
            </a:avLst>
          </a:prstGeom>
          <a:solidFill>
            <a:schemeClr val="dk2"/>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a:solidFill>
                  <a:schemeClr val="lt1"/>
                </a:solidFill>
                <a:latin typeface="Libre Franklin"/>
                <a:ea typeface="Libre Franklin"/>
                <a:cs typeface="Libre Franklin"/>
                <a:sym typeface="Libre Franklin"/>
              </a:rPr>
              <a:t>Analytics Needs and Goals</a:t>
            </a:r>
            <a:endParaRPr sz="2400" b="1" i="0" u="none" strike="noStrike" cap="none">
              <a:solidFill>
                <a:srgbClr val="000000"/>
              </a:solidFill>
            </a:endParaRPr>
          </a:p>
        </p:txBody>
      </p:sp>
      <p:sp>
        <p:nvSpPr>
          <p:cNvPr id="128" name="Google Shape;128;g7d2f6612ae_3_0"/>
          <p:cNvSpPr/>
          <p:nvPr/>
        </p:nvSpPr>
        <p:spPr>
          <a:xfrm>
            <a:off x="6193525" y="1292550"/>
            <a:ext cx="5421900" cy="1986900"/>
          </a:xfrm>
          <a:prstGeom prst="roundRect">
            <a:avLst>
              <a:gd name="adj" fmla="val 16667"/>
            </a:avLst>
          </a:prstGeom>
          <a:solidFill>
            <a:schemeClr val="dk2"/>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1">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b="1">
                <a:solidFill>
                  <a:schemeClr val="lt1"/>
                </a:solidFill>
                <a:latin typeface="Libre Franklin"/>
                <a:ea typeface="Libre Franklin"/>
                <a:cs typeface="Libre Franklin"/>
                <a:sym typeface="Libre Franklin"/>
              </a:rPr>
              <a:t>Market Sales Data: </a:t>
            </a:r>
            <a:endParaRPr sz="2400" b="1">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a:solidFill>
                  <a:schemeClr val="lt1"/>
                </a:solidFill>
                <a:latin typeface="Libre Franklin"/>
                <a:ea typeface="Libre Franklin"/>
                <a:cs typeface="Libre Franklin"/>
                <a:sym typeface="Libre Franklin"/>
              </a:rPr>
              <a:t>market segment shares</a:t>
            </a:r>
            <a:endParaRPr sz="2400">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a:solidFill>
                  <a:schemeClr val="lt1"/>
                </a:solidFill>
                <a:latin typeface="Libre Franklin"/>
                <a:ea typeface="Libre Franklin"/>
                <a:cs typeface="Libre Franklin"/>
                <a:sym typeface="Libre Franklin"/>
              </a:rPr>
              <a:t>  using descriptive analysis</a:t>
            </a:r>
            <a:endParaRPr sz="2400">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1800" b="1">
                <a:solidFill>
                  <a:schemeClr val="lt1"/>
                </a:solidFill>
                <a:latin typeface="Libre Franklin"/>
                <a:ea typeface="Libre Franklin"/>
                <a:cs typeface="Libre Franklin"/>
                <a:sym typeface="Libre Franklin"/>
              </a:rPr>
              <a:t> </a:t>
            </a:r>
            <a:endParaRPr sz="1800" b="1">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endParaRPr sz="1800" b="1">
              <a:solidFill>
                <a:schemeClr val="lt1"/>
              </a:solidFill>
              <a:latin typeface="Libre Franklin"/>
              <a:ea typeface="Libre Franklin"/>
              <a:cs typeface="Libre Franklin"/>
              <a:sym typeface="Libre Franklin"/>
            </a:endParaRPr>
          </a:p>
        </p:txBody>
      </p:sp>
      <p:sp>
        <p:nvSpPr>
          <p:cNvPr id="129" name="Google Shape;129;g7d2f6612ae_3_0"/>
          <p:cNvSpPr/>
          <p:nvPr/>
        </p:nvSpPr>
        <p:spPr>
          <a:xfrm>
            <a:off x="6117325" y="4206475"/>
            <a:ext cx="5713800" cy="1986900"/>
          </a:xfrm>
          <a:prstGeom prst="roundRect">
            <a:avLst>
              <a:gd name="adj" fmla="val 16667"/>
            </a:avLst>
          </a:prstGeom>
          <a:solidFill>
            <a:schemeClr val="dk2"/>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1">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b="1">
                <a:solidFill>
                  <a:schemeClr val="lt1"/>
                </a:solidFill>
                <a:latin typeface="Libre Franklin"/>
                <a:ea typeface="Libre Franklin"/>
                <a:cs typeface="Libre Franklin"/>
                <a:sym typeface="Libre Franklin"/>
              </a:rPr>
              <a:t>Consumer Survey Data :</a:t>
            </a:r>
            <a:endParaRPr sz="2400" b="1">
              <a:solidFill>
                <a:schemeClr val="lt1"/>
              </a:solidFill>
              <a:latin typeface="Libre Franklin"/>
              <a:ea typeface="Libre Franklin"/>
              <a:cs typeface="Libre Franklin"/>
              <a:sym typeface="Libre Franklin"/>
            </a:endParaRPr>
          </a:p>
          <a:p>
            <a:pPr marL="0" lvl="0" indent="0" algn="ctr" rtl="0">
              <a:spcBef>
                <a:spcPts val="0"/>
              </a:spcBef>
              <a:spcAft>
                <a:spcPts val="0"/>
              </a:spcAft>
              <a:buClr>
                <a:schemeClr val="dk1"/>
              </a:buClr>
              <a:buSzPts val="1800"/>
              <a:buFont typeface="Arial"/>
              <a:buNone/>
            </a:pPr>
            <a:r>
              <a:rPr lang="en-US" sz="2400">
                <a:solidFill>
                  <a:schemeClr val="lt1"/>
                </a:solidFill>
                <a:latin typeface="Libre Franklin"/>
                <a:ea typeface="Libre Franklin"/>
                <a:cs typeface="Libre Franklin"/>
                <a:sym typeface="Libre Franklin"/>
              </a:rPr>
              <a:t>consumer preferences </a:t>
            </a:r>
            <a:endParaRPr sz="2400">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a:solidFill>
                  <a:schemeClr val="lt1"/>
                </a:solidFill>
                <a:latin typeface="Libre Franklin"/>
                <a:ea typeface="Libre Franklin"/>
                <a:cs typeface="Libre Franklin"/>
                <a:sym typeface="Libre Franklin"/>
              </a:rPr>
              <a:t>using descriptive and predictive analysis (TURF) </a:t>
            </a:r>
            <a:endParaRPr sz="2400">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endParaRPr sz="2400" b="1">
              <a:solidFill>
                <a:schemeClr val="lt1"/>
              </a:solidFill>
              <a:latin typeface="Libre Franklin"/>
              <a:ea typeface="Libre Franklin"/>
              <a:cs typeface="Libre Franklin"/>
              <a:sym typeface="Libre Franklin"/>
            </a:endParaRPr>
          </a:p>
        </p:txBody>
      </p:sp>
      <p:sp>
        <p:nvSpPr>
          <p:cNvPr id="130" name="Google Shape;130;g7d2f6612ae_3_0"/>
          <p:cNvSpPr/>
          <p:nvPr/>
        </p:nvSpPr>
        <p:spPr>
          <a:xfrm>
            <a:off x="4766776" y="3117750"/>
            <a:ext cx="1068300" cy="622500"/>
          </a:xfrm>
          <a:prstGeom prst="rightArrow">
            <a:avLst>
              <a:gd name="adj1" fmla="val 50000"/>
              <a:gd name="adj2" fmla="val 50000"/>
            </a:avLst>
          </a:prstGeom>
          <a:solidFill>
            <a:schemeClr val="accent1"/>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1" name="Google Shape;131;g7d2f6612ae_3_0"/>
          <p:cNvSpPr/>
          <p:nvPr/>
        </p:nvSpPr>
        <p:spPr>
          <a:xfrm>
            <a:off x="886175" y="4206475"/>
            <a:ext cx="4176000" cy="1986900"/>
          </a:xfrm>
          <a:prstGeom prst="roundRect">
            <a:avLst>
              <a:gd name="adj" fmla="val 16667"/>
            </a:avLst>
          </a:prstGeom>
          <a:solidFill>
            <a:schemeClr val="dk2"/>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400" b="1">
                <a:solidFill>
                  <a:schemeClr val="lt1"/>
                </a:solidFill>
                <a:latin typeface="Libre Franklin"/>
                <a:ea typeface="Libre Franklin"/>
                <a:cs typeface="Libre Franklin"/>
                <a:sym typeface="Libre Franklin"/>
              </a:rPr>
              <a:t>Decision Criteria: </a:t>
            </a:r>
            <a:endParaRPr sz="2400" b="1">
              <a:solidFill>
                <a:schemeClr val="lt1"/>
              </a:solidFill>
              <a:latin typeface="Libre Franklin"/>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800"/>
              <a:buFont typeface="Arial"/>
              <a:buNone/>
            </a:pPr>
            <a:r>
              <a:rPr lang="en-US" sz="2400">
                <a:solidFill>
                  <a:schemeClr val="lt1"/>
                </a:solidFill>
                <a:latin typeface="Libre Franklin"/>
                <a:ea typeface="Libre Franklin"/>
                <a:cs typeface="Libre Franklin"/>
                <a:sym typeface="Libre Franklin"/>
              </a:rPr>
              <a:t>Which flavors get highest reach</a:t>
            </a:r>
            <a:endParaRPr sz="2400">
              <a:solidFill>
                <a:schemeClr val="lt1"/>
              </a:solidFill>
              <a:latin typeface="Libre Franklin"/>
              <a:ea typeface="Libre Franklin"/>
              <a:cs typeface="Libre Franklin"/>
              <a:sym typeface="Libre Franklin"/>
            </a:endParaRPr>
          </a:p>
        </p:txBody>
      </p:sp>
      <p:sp>
        <p:nvSpPr>
          <p:cNvPr id="132" name="Google Shape;132;g7d2f6612ae_3_0"/>
          <p:cNvSpPr/>
          <p:nvPr/>
        </p:nvSpPr>
        <p:spPr>
          <a:xfrm>
            <a:off x="2491325" y="3403450"/>
            <a:ext cx="653400" cy="729900"/>
          </a:xfrm>
          <a:prstGeom prst="mathPlus">
            <a:avLst>
              <a:gd name="adj1" fmla="val 23520"/>
            </a:avLst>
          </a:prstGeom>
          <a:solidFill>
            <a:schemeClr val="accent1"/>
          </a:solidFill>
          <a:ln w="34925" cap="flat" cmpd="sng">
            <a:solidFill>
              <a:srgbClr val="B19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7d2f6612ae_3_0"/>
          <p:cNvSpPr txBox="1">
            <a:spLocks noGrp="1"/>
          </p:cNvSpPr>
          <p:nvPr>
            <p:ph type="title"/>
          </p:nvPr>
        </p:nvSpPr>
        <p:spPr>
          <a:xfrm>
            <a:off x="886175" y="237675"/>
            <a:ext cx="11506500" cy="148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Font typeface="Arial"/>
              <a:buNone/>
            </a:pPr>
            <a:r>
              <a:rPr lang="en-US" sz="3600"/>
              <a:t>Decision-Oriented Analysis Methodology</a:t>
            </a:r>
            <a:endParaRPr sz="3600"/>
          </a:p>
          <a:p>
            <a:pPr marL="0" lvl="0" indent="0" algn="l" rtl="0">
              <a:lnSpc>
                <a:spcPct val="89000"/>
              </a:lnSpc>
              <a:spcBef>
                <a:spcPts val="0"/>
              </a:spcBef>
              <a:spcAft>
                <a:spcPts val="0"/>
              </a:spcAft>
              <a:buClr>
                <a:schemeClr val="dk2"/>
              </a:buClr>
              <a:buSzPts val="4400"/>
              <a:buFont typeface="Libre Franklin"/>
              <a:buNone/>
            </a:pP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7d2e1d8f59_2_0"/>
          <p:cNvSpPr txBox="1">
            <a:spLocks noGrp="1"/>
          </p:cNvSpPr>
          <p:nvPr>
            <p:ph type="title"/>
          </p:nvPr>
        </p:nvSpPr>
        <p:spPr>
          <a:xfrm>
            <a:off x="878800" y="237675"/>
            <a:ext cx="115065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sz="3600"/>
              <a:t>Market Share of Existing Flavors - Greek Segment  </a:t>
            </a:r>
            <a:endParaRPr sz="3600"/>
          </a:p>
        </p:txBody>
      </p:sp>
      <p:pic>
        <p:nvPicPr>
          <p:cNvPr id="139" name="Google Shape;139;g7d2e1d8f59_2_0"/>
          <p:cNvPicPr preferRelativeResize="0"/>
          <p:nvPr/>
        </p:nvPicPr>
        <p:blipFill rotWithShape="1">
          <a:blip r:embed="rId3">
            <a:alphaModFix/>
          </a:blip>
          <a:srcRect/>
          <a:stretch/>
        </p:blipFill>
        <p:spPr>
          <a:xfrm>
            <a:off x="7615750" y="1246525"/>
            <a:ext cx="4285767" cy="5483876"/>
          </a:xfrm>
          <a:prstGeom prst="rect">
            <a:avLst/>
          </a:prstGeom>
          <a:noFill/>
          <a:ln>
            <a:noFill/>
          </a:ln>
        </p:spPr>
      </p:pic>
      <p:sp>
        <p:nvSpPr>
          <p:cNvPr id="140" name="Google Shape;140;g7d2e1d8f59_2_0"/>
          <p:cNvSpPr txBox="1"/>
          <p:nvPr/>
        </p:nvSpPr>
        <p:spPr>
          <a:xfrm>
            <a:off x="973300" y="4151125"/>
            <a:ext cx="6235500" cy="2019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Libre Franklin"/>
              <a:buChar char="●"/>
            </a:pPr>
            <a:r>
              <a:rPr lang="en-US" sz="1800" b="1" i="0" u="none" strike="noStrike" cap="none">
                <a:solidFill>
                  <a:schemeClr val="dk2"/>
                </a:solidFill>
                <a:latin typeface="Libre Franklin"/>
                <a:ea typeface="Libre Franklin"/>
                <a:cs typeface="Libre Franklin"/>
                <a:sym typeface="Libre Franklin"/>
              </a:rPr>
              <a:t>70.30%</a:t>
            </a:r>
            <a:r>
              <a:rPr lang="en-US" sz="1800" b="0" i="0" u="none" strike="noStrike" cap="none">
                <a:solidFill>
                  <a:schemeClr val="dk2"/>
                </a:solidFill>
                <a:latin typeface="Libre Franklin"/>
                <a:ea typeface="Libre Franklin"/>
                <a:cs typeface="Libre Franklin"/>
                <a:sym typeface="Libre Franklin"/>
              </a:rPr>
              <a:t> - Percentage of sales of existing flavors in Greek category represents potential for new flavors </a:t>
            </a:r>
            <a:endParaRPr sz="1800" b="0" i="0" u="none" strike="noStrike" cap="none">
              <a:solidFill>
                <a:schemeClr val="dk2"/>
              </a:solidFill>
              <a:latin typeface="Libre Franklin"/>
              <a:ea typeface="Libre Franklin"/>
              <a:cs typeface="Libre Franklin"/>
              <a:sym typeface="Libre Franklin"/>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Libre Franklin"/>
              <a:ea typeface="Libre Franklin"/>
              <a:cs typeface="Libre Franklin"/>
              <a:sym typeface="Libre Franklin"/>
            </a:endParaRPr>
          </a:p>
          <a:p>
            <a:pPr marL="457200" marR="0" lvl="0" indent="-342900" algn="l" rtl="0">
              <a:lnSpc>
                <a:spcPct val="100000"/>
              </a:lnSpc>
              <a:spcBef>
                <a:spcPts val="0"/>
              </a:spcBef>
              <a:spcAft>
                <a:spcPts val="0"/>
              </a:spcAft>
              <a:buClr>
                <a:schemeClr val="dk2"/>
              </a:buClr>
              <a:buSzPts val="1800"/>
              <a:buFont typeface="Libre Franklin"/>
              <a:buChar char="●"/>
            </a:pPr>
            <a:r>
              <a:rPr lang="en-US" sz="1800" b="0" i="0" u="none" strike="noStrike" cap="none">
                <a:solidFill>
                  <a:schemeClr val="dk2"/>
                </a:solidFill>
                <a:latin typeface="Libre Franklin"/>
                <a:ea typeface="Libre Franklin"/>
                <a:cs typeface="Libre Franklin"/>
                <a:sym typeface="Libre Franklin"/>
              </a:rPr>
              <a:t>Three Top-Selling Flavors: Plain - </a:t>
            </a:r>
            <a:r>
              <a:rPr lang="en-US" sz="1800" b="1" i="0" u="none" strike="noStrike" cap="none">
                <a:solidFill>
                  <a:schemeClr val="dk2"/>
                </a:solidFill>
                <a:latin typeface="Libre Franklin"/>
                <a:ea typeface="Libre Franklin"/>
                <a:cs typeface="Libre Franklin"/>
                <a:sym typeface="Libre Franklin"/>
              </a:rPr>
              <a:t>17.09%</a:t>
            </a:r>
            <a:r>
              <a:rPr lang="en-US" sz="1800" b="0" i="0" u="none" strike="noStrike" cap="none">
                <a:solidFill>
                  <a:schemeClr val="dk2"/>
                </a:solidFill>
                <a:latin typeface="Libre Franklin"/>
                <a:ea typeface="Libre Franklin"/>
                <a:cs typeface="Libre Franklin"/>
                <a:sym typeface="Libre Franklin"/>
              </a:rPr>
              <a:t>, Strawberry - </a:t>
            </a:r>
            <a:r>
              <a:rPr lang="en-US" sz="1800" b="1" i="0" u="none" strike="noStrike" cap="none">
                <a:solidFill>
                  <a:schemeClr val="dk2"/>
                </a:solidFill>
                <a:latin typeface="Libre Franklin"/>
                <a:ea typeface="Libre Franklin"/>
                <a:cs typeface="Libre Franklin"/>
                <a:sym typeface="Libre Franklin"/>
              </a:rPr>
              <a:t>14.99%</a:t>
            </a:r>
            <a:r>
              <a:rPr lang="en-US" sz="1800" b="0" i="0" u="none" strike="noStrike" cap="none">
                <a:solidFill>
                  <a:schemeClr val="dk2"/>
                </a:solidFill>
                <a:latin typeface="Libre Franklin"/>
                <a:ea typeface="Libre Franklin"/>
                <a:cs typeface="Libre Franklin"/>
                <a:sym typeface="Libre Franklin"/>
              </a:rPr>
              <a:t>, and Blueberry - </a:t>
            </a:r>
            <a:r>
              <a:rPr lang="en-US" sz="1800" b="1" i="0" u="none" strike="noStrike" cap="none">
                <a:solidFill>
                  <a:schemeClr val="dk2"/>
                </a:solidFill>
                <a:latin typeface="Libre Franklin"/>
                <a:ea typeface="Libre Franklin"/>
                <a:cs typeface="Libre Franklin"/>
                <a:sym typeface="Libre Franklin"/>
              </a:rPr>
              <a:t>13.44%</a:t>
            </a:r>
            <a:endParaRPr sz="1800" b="1" i="0" u="none" strike="noStrike" cap="none">
              <a:solidFill>
                <a:schemeClr val="dk2"/>
              </a:solidFill>
              <a:latin typeface="Libre Franklin"/>
              <a:ea typeface="Libre Franklin"/>
              <a:cs typeface="Libre Franklin"/>
              <a:sym typeface="Libre Franklin"/>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Libre Franklin"/>
              <a:ea typeface="Libre Franklin"/>
              <a:cs typeface="Libre Franklin"/>
              <a:sym typeface="Libre Franklin"/>
            </a:endParaRPr>
          </a:p>
          <a:p>
            <a:pPr marL="457200" marR="0" lvl="0" indent="-342900" algn="l" rtl="0">
              <a:lnSpc>
                <a:spcPct val="100000"/>
              </a:lnSpc>
              <a:spcBef>
                <a:spcPts val="0"/>
              </a:spcBef>
              <a:spcAft>
                <a:spcPts val="0"/>
              </a:spcAft>
              <a:buClr>
                <a:schemeClr val="dk2"/>
              </a:buClr>
              <a:buSzPts val="1800"/>
              <a:buFont typeface="Libre Franklin"/>
              <a:buChar char="●"/>
            </a:pPr>
            <a:r>
              <a:rPr lang="en-US" sz="1800" b="0" i="0" u="none" strike="noStrike" cap="none">
                <a:solidFill>
                  <a:schemeClr val="dk2"/>
                </a:solidFill>
                <a:latin typeface="Libre Franklin"/>
                <a:ea typeface="Libre Franklin"/>
                <a:cs typeface="Libre Franklin"/>
                <a:sym typeface="Libre Franklin"/>
              </a:rPr>
              <a:t>Least Welcomed Flavor: Peach - </a:t>
            </a:r>
            <a:r>
              <a:rPr lang="en-US" sz="1800" b="1" i="0" u="none" strike="noStrike" cap="none">
                <a:solidFill>
                  <a:schemeClr val="dk2"/>
                </a:solidFill>
                <a:latin typeface="Libre Franklin"/>
                <a:ea typeface="Libre Franklin"/>
                <a:cs typeface="Libre Franklin"/>
                <a:sym typeface="Libre Franklin"/>
              </a:rPr>
              <a:t>6.46%</a:t>
            </a:r>
            <a:endParaRPr sz="1800" b="1" i="0" u="none" strike="noStrike" cap="none">
              <a:solidFill>
                <a:schemeClr val="dk2"/>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Libre Franklin"/>
              <a:ea typeface="Libre Franklin"/>
              <a:cs typeface="Libre Franklin"/>
              <a:sym typeface="Libre Franklin"/>
            </a:endParaRPr>
          </a:p>
        </p:txBody>
      </p:sp>
      <p:pic>
        <p:nvPicPr>
          <p:cNvPr id="141" name="Google Shape;141;g7d2e1d8f59_2_0"/>
          <p:cNvPicPr preferRelativeResize="0"/>
          <p:nvPr/>
        </p:nvPicPr>
        <p:blipFill rotWithShape="1">
          <a:blip r:embed="rId4">
            <a:alphaModFix/>
          </a:blip>
          <a:srcRect/>
          <a:stretch/>
        </p:blipFill>
        <p:spPr>
          <a:xfrm>
            <a:off x="1252875" y="1328139"/>
            <a:ext cx="5204399" cy="2449125"/>
          </a:xfrm>
          <a:prstGeom prst="rect">
            <a:avLst/>
          </a:prstGeom>
          <a:noFill/>
          <a:ln>
            <a:noFill/>
          </a:ln>
        </p:spPr>
      </p:pic>
      <p:sp>
        <p:nvSpPr>
          <p:cNvPr id="142" name="Google Shape;142;g7d2e1d8f59_2_0"/>
          <p:cNvSpPr/>
          <p:nvPr/>
        </p:nvSpPr>
        <p:spPr>
          <a:xfrm>
            <a:off x="5406659" y="2059200"/>
            <a:ext cx="1956300" cy="682200"/>
          </a:xfrm>
          <a:prstGeom prst="rightArrow">
            <a:avLst>
              <a:gd name="adj1" fmla="val 50000"/>
              <a:gd name="adj2" fmla="val 50000"/>
            </a:avLst>
          </a:prstGeom>
          <a:solidFill>
            <a:schemeClr val="accent1"/>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7d2e1d8f59_3_107"/>
          <p:cNvSpPr txBox="1"/>
          <p:nvPr/>
        </p:nvSpPr>
        <p:spPr>
          <a:xfrm>
            <a:off x="1198825" y="4945575"/>
            <a:ext cx="9774000" cy="1002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Libre Franklin"/>
              <a:buChar char="●"/>
            </a:pPr>
            <a:r>
              <a:rPr lang="en-US" sz="2000" b="0" i="0" u="none" strike="noStrike" cap="none">
                <a:solidFill>
                  <a:schemeClr val="dk2"/>
                </a:solidFill>
                <a:latin typeface="Libre Franklin"/>
                <a:ea typeface="Libre Franklin"/>
                <a:cs typeface="Libre Franklin"/>
                <a:sym typeface="Libre Franklin"/>
              </a:rPr>
              <a:t>Six existing flavors are more successful in Greek yogurt category than regular because of higher market share (</a:t>
            </a:r>
            <a:r>
              <a:rPr lang="en-US" sz="2000" b="1" i="0" u="none" strike="noStrike" cap="none">
                <a:solidFill>
                  <a:schemeClr val="dk2"/>
                </a:solidFill>
                <a:latin typeface="Libre Franklin"/>
                <a:ea typeface="Libre Franklin"/>
                <a:cs typeface="Libre Franklin"/>
                <a:sym typeface="Libre Franklin"/>
              </a:rPr>
              <a:t>70.30%</a:t>
            </a:r>
            <a:r>
              <a:rPr lang="en-US" sz="2000" b="0" i="0" u="none" strike="noStrike" cap="none">
                <a:solidFill>
                  <a:schemeClr val="dk2"/>
                </a:solidFill>
                <a:latin typeface="Libre Franklin"/>
                <a:ea typeface="Libre Franklin"/>
                <a:cs typeface="Libre Franklin"/>
                <a:sym typeface="Libre Franklin"/>
              </a:rPr>
              <a:t> vs. </a:t>
            </a:r>
            <a:r>
              <a:rPr lang="en-US" sz="2000" b="1" i="0" u="none" strike="noStrike" cap="none">
                <a:solidFill>
                  <a:schemeClr val="dk2"/>
                </a:solidFill>
                <a:latin typeface="Libre Franklin"/>
                <a:ea typeface="Libre Franklin"/>
                <a:cs typeface="Libre Franklin"/>
                <a:sym typeface="Libre Franklin"/>
              </a:rPr>
              <a:t>43.53%</a:t>
            </a:r>
            <a:r>
              <a:rPr lang="en-US" sz="2000" b="0" i="0" u="none" strike="noStrike" cap="none">
                <a:solidFill>
                  <a:schemeClr val="dk2"/>
                </a:solidFill>
                <a:latin typeface="Libre Franklin"/>
                <a:ea typeface="Libre Franklin"/>
                <a:cs typeface="Libre Franklin"/>
                <a:sym typeface="Libre Franklin"/>
              </a:rPr>
              <a:t>)</a:t>
            </a:r>
            <a:endParaRPr sz="2000" b="0" i="0" u="none" strike="noStrike" cap="none">
              <a:solidFill>
                <a:schemeClr val="dk2"/>
              </a:solidFill>
              <a:latin typeface="Libre Franklin"/>
              <a:ea typeface="Libre Franklin"/>
              <a:cs typeface="Libre Franklin"/>
              <a:sym typeface="Libre Franklin"/>
            </a:endParaRPr>
          </a:p>
          <a:p>
            <a:pPr marL="457200" marR="0" lvl="0" indent="-355600" algn="l" rtl="0">
              <a:lnSpc>
                <a:spcPct val="115000"/>
              </a:lnSpc>
              <a:spcBef>
                <a:spcPts val="0"/>
              </a:spcBef>
              <a:spcAft>
                <a:spcPts val="0"/>
              </a:spcAft>
              <a:buClr>
                <a:schemeClr val="dk2"/>
              </a:buClr>
              <a:buSzPts val="2000"/>
              <a:buFont typeface="Libre Franklin"/>
              <a:buChar char="●"/>
            </a:pPr>
            <a:r>
              <a:rPr lang="en-US" sz="2000" b="0" i="0" u="none" strike="noStrike" cap="none">
                <a:solidFill>
                  <a:schemeClr val="dk2"/>
                </a:solidFill>
                <a:latin typeface="Libre Franklin"/>
                <a:ea typeface="Libre Franklin"/>
                <a:cs typeface="Libre Franklin"/>
                <a:sym typeface="Libre Franklin"/>
              </a:rPr>
              <a:t>Flavors ranking are different in Greek and regular segment (plain - </a:t>
            </a:r>
            <a:r>
              <a:rPr lang="en-US" sz="2000" b="1" i="0" u="none" strike="noStrike" cap="none">
                <a:solidFill>
                  <a:schemeClr val="dk2"/>
                </a:solidFill>
                <a:latin typeface="Libre Franklin"/>
                <a:ea typeface="Libre Franklin"/>
                <a:cs typeface="Libre Franklin"/>
                <a:sym typeface="Libre Franklin"/>
              </a:rPr>
              <a:t>1</a:t>
            </a:r>
            <a:r>
              <a:rPr lang="en-US" sz="2000" b="0" i="0" u="none" strike="noStrike" cap="none">
                <a:solidFill>
                  <a:schemeClr val="dk2"/>
                </a:solidFill>
                <a:latin typeface="Libre Franklin"/>
                <a:ea typeface="Libre Franklin"/>
                <a:cs typeface="Libre Franklin"/>
                <a:sym typeface="Libre Franklin"/>
              </a:rPr>
              <a:t> in Greek vs. </a:t>
            </a:r>
            <a:r>
              <a:rPr lang="en-US" sz="2000" b="1" i="0" u="none" strike="noStrike" cap="none">
                <a:solidFill>
                  <a:schemeClr val="dk2"/>
                </a:solidFill>
                <a:latin typeface="Libre Franklin"/>
                <a:ea typeface="Libre Franklin"/>
                <a:cs typeface="Libre Franklin"/>
                <a:sym typeface="Libre Franklin"/>
              </a:rPr>
              <a:t>5</a:t>
            </a:r>
            <a:r>
              <a:rPr lang="en-US" sz="2000" b="0" i="0" u="none" strike="noStrike" cap="none">
                <a:solidFill>
                  <a:schemeClr val="dk2"/>
                </a:solidFill>
                <a:latin typeface="Libre Franklin"/>
                <a:ea typeface="Libre Franklin"/>
                <a:cs typeface="Libre Franklin"/>
                <a:sym typeface="Libre Franklin"/>
              </a:rPr>
              <a:t> in regular; vanilla - </a:t>
            </a:r>
            <a:r>
              <a:rPr lang="en-US" sz="2000" b="1" i="0" u="none" strike="noStrike" cap="none">
                <a:solidFill>
                  <a:schemeClr val="dk2"/>
                </a:solidFill>
                <a:latin typeface="Libre Franklin"/>
                <a:ea typeface="Libre Franklin"/>
                <a:cs typeface="Libre Franklin"/>
                <a:sym typeface="Libre Franklin"/>
              </a:rPr>
              <a:t>4</a:t>
            </a:r>
            <a:r>
              <a:rPr lang="en-US" sz="2000" b="0" i="0" u="none" strike="noStrike" cap="none">
                <a:solidFill>
                  <a:schemeClr val="dk2"/>
                </a:solidFill>
                <a:latin typeface="Libre Franklin"/>
                <a:ea typeface="Libre Franklin"/>
                <a:cs typeface="Libre Franklin"/>
                <a:sym typeface="Libre Franklin"/>
              </a:rPr>
              <a:t> in Greek vs. </a:t>
            </a:r>
            <a:r>
              <a:rPr lang="en-US" sz="2000" b="1" i="0" u="none" strike="noStrike" cap="none">
                <a:solidFill>
                  <a:schemeClr val="dk2"/>
                </a:solidFill>
                <a:latin typeface="Libre Franklin"/>
                <a:ea typeface="Libre Franklin"/>
                <a:cs typeface="Libre Franklin"/>
                <a:sym typeface="Libre Franklin"/>
              </a:rPr>
              <a:t>1</a:t>
            </a:r>
            <a:r>
              <a:rPr lang="en-US" sz="2000" b="0" i="0" u="none" strike="noStrike" cap="none">
                <a:solidFill>
                  <a:schemeClr val="dk2"/>
                </a:solidFill>
                <a:latin typeface="Libre Franklin"/>
                <a:ea typeface="Libre Franklin"/>
                <a:cs typeface="Libre Franklin"/>
                <a:sym typeface="Libre Franklin"/>
              </a:rPr>
              <a:t> in regular). This indicates that firms should use different flavor mix for different market segments.</a:t>
            </a:r>
            <a:endParaRPr sz="2000" b="0" i="0" u="none" strike="noStrike" cap="none">
              <a:solidFill>
                <a:schemeClr val="dk2"/>
              </a:solidFill>
              <a:latin typeface="Libre Franklin"/>
              <a:ea typeface="Libre Franklin"/>
              <a:cs typeface="Libre Franklin"/>
              <a:sym typeface="Libre Franklin"/>
            </a:endParaRPr>
          </a:p>
          <a:p>
            <a:pPr marL="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000000"/>
              </a:solidFill>
              <a:latin typeface="Libre Franklin"/>
              <a:ea typeface="Libre Franklin"/>
              <a:cs typeface="Libre Franklin"/>
              <a:sym typeface="Libre Franklin"/>
            </a:endParaRPr>
          </a:p>
        </p:txBody>
      </p:sp>
      <p:pic>
        <p:nvPicPr>
          <p:cNvPr id="148" name="Google Shape;148;g7d2e1d8f59_3_107"/>
          <p:cNvPicPr preferRelativeResize="0"/>
          <p:nvPr/>
        </p:nvPicPr>
        <p:blipFill rotWithShape="1">
          <a:blip r:embed="rId3">
            <a:alphaModFix/>
          </a:blip>
          <a:srcRect/>
          <a:stretch/>
        </p:blipFill>
        <p:spPr>
          <a:xfrm>
            <a:off x="2389100" y="1654138"/>
            <a:ext cx="7899180" cy="3291325"/>
          </a:xfrm>
          <a:prstGeom prst="rect">
            <a:avLst/>
          </a:prstGeom>
          <a:noFill/>
          <a:ln>
            <a:noFill/>
          </a:ln>
        </p:spPr>
      </p:pic>
      <p:sp>
        <p:nvSpPr>
          <p:cNvPr id="149" name="Google Shape;149;g7d2e1d8f59_3_107"/>
          <p:cNvSpPr/>
          <p:nvPr/>
        </p:nvSpPr>
        <p:spPr>
          <a:xfrm>
            <a:off x="5162650" y="4363000"/>
            <a:ext cx="1238400" cy="4620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7d2e1d8f59_3_107"/>
          <p:cNvSpPr txBox="1"/>
          <p:nvPr/>
        </p:nvSpPr>
        <p:spPr>
          <a:xfrm>
            <a:off x="4169900" y="1278150"/>
            <a:ext cx="1101600" cy="56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Libre Franklin"/>
                <a:ea typeface="Libre Franklin"/>
                <a:cs typeface="Libre Franklin"/>
                <a:sym typeface="Libre Franklin"/>
              </a:rPr>
              <a:t>GREEK</a:t>
            </a:r>
            <a:endParaRPr sz="1800" b="1" i="0" u="none" strike="noStrike" cap="none">
              <a:solidFill>
                <a:schemeClr val="dk2"/>
              </a:solidFill>
              <a:latin typeface="Libre Franklin"/>
              <a:ea typeface="Libre Franklin"/>
              <a:cs typeface="Libre Franklin"/>
              <a:sym typeface="Libre Franklin"/>
            </a:endParaRPr>
          </a:p>
        </p:txBody>
      </p:sp>
      <p:sp>
        <p:nvSpPr>
          <p:cNvPr id="151" name="Google Shape;151;g7d2e1d8f59_3_107"/>
          <p:cNvSpPr txBox="1"/>
          <p:nvPr/>
        </p:nvSpPr>
        <p:spPr>
          <a:xfrm>
            <a:off x="7637750" y="1278150"/>
            <a:ext cx="1492500" cy="3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Libre Franklin"/>
                <a:ea typeface="Libre Franklin"/>
                <a:cs typeface="Libre Franklin"/>
                <a:sym typeface="Libre Franklin"/>
              </a:rPr>
              <a:t>REGULAR</a:t>
            </a:r>
            <a:endParaRPr sz="1800" b="1" i="0" u="none" strike="noStrike" cap="none">
              <a:solidFill>
                <a:schemeClr val="dk2"/>
              </a:solidFill>
              <a:latin typeface="Libre Franklin"/>
              <a:ea typeface="Libre Franklin"/>
              <a:cs typeface="Libre Franklin"/>
              <a:sym typeface="Libre Franklin"/>
            </a:endParaRPr>
          </a:p>
        </p:txBody>
      </p:sp>
      <p:sp>
        <p:nvSpPr>
          <p:cNvPr id="152" name="Google Shape;152;g7d2e1d8f59_3_107"/>
          <p:cNvSpPr/>
          <p:nvPr/>
        </p:nvSpPr>
        <p:spPr>
          <a:xfrm>
            <a:off x="8977700" y="4363000"/>
            <a:ext cx="1238400" cy="4620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7d2e1d8f59_3_107"/>
          <p:cNvSpPr txBox="1">
            <a:spLocks noGrp="1"/>
          </p:cNvSpPr>
          <p:nvPr>
            <p:ph type="title"/>
          </p:nvPr>
        </p:nvSpPr>
        <p:spPr>
          <a:xfrm>
            <a:off x="878800" y="237675"/>
            <a:ext cx="115065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Libre Franklin"/>
              <a:buNone/>
            </a:pPr>
            <a:r>
              <a:rPr lang="en-US" sz="3600"/>
              <a:t>Market Share of Existing Flavors - Whole Segment  </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g7d2e1d8f59_3_119"/>
          <p:cNvPicPr preferRelativeResize="0"/>
          <p:nvPr/>
        </p:nvPicPr>
        <p:blipFill rotWithShape="1">
          <a:blip r:embed="rId3">
            <a:alphaModFix/>
          </a:blip>
          <a:srcRect/>
          <a:stretch/>
        </p:blipFill>
        <p:spPr>
          <a:xfrm>
            <a:off x="1260914" y="3565898"/>
            <a:ext cx="10571901" cy="3147929"/>
          </a:xfrm>
          <a:prstGeom prst="rect">
            <a:avLst/>
          </a:prstGeom>
          <a:noFill/>
          <a:ln>
            <a:noFill/>
          </a:ln>
        </p:spPr>
      </p:pic>
      <p:sp>
        <p:nvSpPr>
          <p:cNvPr id="159" name="Google Shape;159;g7d2e1d8f59_3_119"/>
          <p:cNvSpPr txBox="1"/>
          <p:nvPr/>
        </p:nvSpPr>
        <p:spPr>
          <a:xfrm>
            <a:off x="8241700" y="1030737"/>
            <a:ext cx="3742800" cy="2007900"/>
          </a:xfrm>
          <a:prstGeom prst="rect">
            <a:avLst/>
          </a:prstGeom>
          <a:solidFill>
            <a:srgbClr val="FAE8AA"/>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114300" marR="0" lvl="0" indent="0" algn="l" rtl="0">
              <a:lnSpc>
                <a:spcPct val="90000"/>
              </a:lnSpc>
              <a:spcBef>
                <a:spcPts val="0"/>
              </a:spcBef>
              <a:spcAft>
                <a:spcPts val="0"/>
              </a:spcAft>
              <a:buNone/>
            </a:pPr>
            <a:r>
              <a:rPr lang="en-US" sz="1800" b="1" i="0" u="none" strike="noStrike" cap="none">
                <a:solidFill>
                  <a:schemeClr val="dk2"/>
                </a:solidFill>
                <a:latin typeface="Libre Franklin"/>
                <a:ea typeface="Libre Franklin"/>
                <a:cs typeface="Libre Franklin"/>
                <a:sym typeface="Libre Franklin"/>
              </a:rPr>
              <a:t>Finding:</a:t>
            </a:r>
            <a:endParaRPr sz="1800" b="1" i="0" u="none" strike="noStrike" cap="none">
              <a:solidFill>
                <a:schemeClr val="dk2"/>
              </a:solidFill>
              <a:latin typeface="Libre Franklin"/>
              <a:ea typeface="Libre Franklin"/>
              <a:cs typeface="Libre Franklin"/>
              <a:sym typeface="Libre Franklin"/>
            </a:endParaRPr>
          </a:p>
          <a:p>
            <a:pPr marL="114300" marR="0" lvl="0" indent="0" algn="l" rtl="0">
              <a:lnSpc>
                <a:spcPct val="90000"/>
              </a:lnSpc>
              <a:spcBef>
                <a:spcPts val="0"/>
              </a:spcBef>
              <a:spcAft>
                <a:spcPts val="0"/>
              </a:spcAft>
              <a:buNone/>
            </a:pPr>
            <a:endParaRPr sz="500" b="1">
              <a:solidFill>
                <a:schemeClr val="dk2"/>
              </a:solidFill>
              <a:latin typeface="Libre Franklin"/>
              <a:ea typeface="Libre Franklin"/>
              <a:cs typeface="Libre Franklin"/>
              <a:sym typeface="Libre Franklin"/>
            </a:endParaRPr>
          </a:p>
          <a:p>
            <a:pPr marL="114300" marR="0" lvl="0" indent="0" algn="l" rtl="0">
              <a:lnSpc>
                <a:spcPct val="9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 Top 6  preferred flavors are blueberry, raspberry, pomegranate, strawberry banana, black cherry and peach.</a:t>
            </a:r>
            <a:endParaRPr sz="1800"/>
          </a:p>
          <a:p>
            <a:pPr marL="114300" marR="0" lvl="0" indent="0" algn="l" rtl="0">
              <a:lnSpc>
                <a:spcPct val="9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 Only blueberry and peach are among existing flavors.</a:t>
            </a:r>
            <a:endParaRPr sz="1800" b="0" i="0" u="none" strike="noStrike" cap="none">
              <a:solidFill>
                <a:schemeClr val="dk2"/>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Libre Franklin"/>
              <a:ea typeface="Libre Franklin"/>
              <a:cs typeface="Libre Franklin"/>
              <a:sym typeface="Libre Franklin"/>
            </a:endParaRPr>
          </a:p>
        </p:txBody>
      </p:sp>
      <p:sp>
        <p:nvSpPr>
          <p:cNvPr id="160" name="Google Shape;160;g7d2e1d8f59_3_119"/>
          <p:cNvSpPr/>
          <p:nvPr/>
        </p:nvSpPr>
        <p:spPr>
          <a:xfrm>
            <a:off x="1385920" y="6329362"/>
            <a:ext cx="2857468" cy="370177"/>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g7d2e1d8f59_3_119"/>
          <p:cNvGrpSpPr/>
          <p:nvPr/>
        </p:nvGrpSpPr>
        <p:grpSpPr>
          <a:xfrm>
            <a:off x="871800" y="1034425"/>
            <a:ext cx="7430200" cy="2424800"/>
            <a:chOff x="757106" y="912724"/>
            <a:chExt cx="7430200" cy="2424800"/>
          </a:xfrm>
        </p:grpSpPr>
        <p:cxnSp>
          <p:nvCxnSpPr>
            <p:cNvPr id="162" name="Google Shape;162;g7d2e1d8f59_3_119"/>
            <p:cNvCxnSpPr>
              <a:endCxn id="163" idx="2"/>
            </p:cNvCxnSpPr>
            <p:nvPr/>
          </p:nvCxnSpPr>
          <p:spPr>
            <a:xfrm>
              <a:off x="1057348" y="1102436"/>
              <a:ext cx="0" cy="2030700"/>
            </a:xfrm>
            <a:prstGeom prst="straightConnector1">
              <a:avLst/>
            </a:prstGeom>
            <a:noFill/>
            <a:ln w="9525" cap="flat" cmpd="sng">
              <a:solidFill>
                <a:srgbClr val="A5A5A5"/>
              </a:solidFill>
              <a:prstDash val="solid"/>
              <a:round/>
              <a:headEnd type="none" w="sm" len="sm"/>
              <a:tailEnd type="none" w="sm" len="sm"/>
            </a:ln>
          </p:spPr>
        </p:cxnSp>
        <p:grpSp>
          <p:nvGrpSpPr>
            <p:cNvPr id="164" name="Google Shape;164;g7d2e1d8f59_3_119"/>
            <p:cNvGrpSpPr/>
            <p:nvPr/>
          </p:nvGrpSpPr>
          <p:grpSpPr>
            <a:xfrm>
              <a:off x="757106" y="971757"/>
              <a:ext cx="533828" cy="525277"/>
              <a:chOff x="3714631" y="870654"/>
              <a:chExt cx="612068" cy="612068"/>
            </a:xfrm>
          </p:grpSpPr>
          <p:sp>
            <p:nvSpPr>
              <p:cNvPr id="165" name="Google Shape;165;g7d2e1d8f59_3_119"/>
              <p:cNvSpPr/>
              <p:nvPr/>
            </p:nvSpPr>
            <p:spPr>
              <a:xfrm>
                <a:off x="3714631" y="870654"/>
                <a:ext cx="612068" cy="612068"/>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166" name="Google Shape;166;g7d2e1d8f59_3_119"/>
              <p:cNvSpPr txBox="1"/>
              <p:nvPr/>
            </p:nvSpPr>
            <p:spPr>
              <a:xfrm>
                <a:off x="3865908" y="1022799"/>
                <a:ext cx="309510" cy="358631"/>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1</a:t>
                </a:r>
                <a:endParaRPr sz="1400" b="1" i="0" u="none" strike="noStrike" cap="none">
                  <a:solidFill>
                    <a:schemeClr val="lt1"/>
                  </a:solidFill>
                  <a:latin typeface="Arial"/>
                  <a:ea typeface="Arial"/>
                  <a:cs typeface="Arial"/>
                  <a:sym typeface="Arial"/>
                </a:endParaRPr>
              </a:p>
            </p:txBody>
          </p:sp>
        </p:grpSp>
        <p:grpSp>
          <p:nvGrpSpPr>
            <p:cNvPr id="167" name="Google Shape;167;g7d2e1d8f59_3_119"/>
            <p:cNvGrpSpPr/>
            <p:nvPr/>
          </p:nvGrpSpPr>
          <p:grpSpPr>
            <a:xfrm>
              <a:off x="790551" y="1865229"/>
              <a:ext cx="533828" cy="525278"/>
              <a:chOff x="3707904" y="1435457"/>
              <a:chExt cx="612068" cy="612067"/>
            </a:xfrm>
          </p:grpSpPr>
          <p:sp>
            <p:nvSpPr>
              <p:cNvPr id="168" name="Google Shape;168;g7d2e1d8f59_3_119"/>
              <p:cNvSpPr/>
              <p:nvPr/>
            </p:nvSpPr>
            <p:spPr>
              <a:xfrm>
                <a:off x="3707904" y="1435457"/>
                <a:ext cx="612068" cy="612067"/>
              </a:xfrm>
              <a:prstGeom prst="ellipse">
                <a:avLst/>
              </a:prstGeom>
              <a:solidFill>
                <a:srgbClr val="64B7F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169" name="Google Shape;169;g7d2e1d8f59_3_119"/>
              <p:cNvSpPr txBox="1"/>
              <p:nvPr/>
            </p:nvSpPr>
            <p:spPr>
              <a:xfrm>
                <a:off x="3859181" y="1570948"/>
                <a:ext cx="309510" cy="358629"/>
              </a:xfrm>
              <a:prstGeom prst="rect">
                <a:avLst/>
              </a:prstGeom>
              <a:solidFill>
                <a:srgbClr val="64B7F5"/>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2</a:t>
                </a:r>
                <a:endParaRPr sz="1400" b="1" i="0" u="none" strike="noStrike" cap="none">
                  <a:solidFill>
                    <a:schemeClr val="lt1"/>
                  </a:solidFill>
                  <a:latin typeface="Arial"/>
                  <a:ea typeface="Arial"/>
                  <a:cs typeface="Arial"/>
                  <a:sym typeface="Arial"/>
                </a:endParaRPr>
              </a:p>
            </p:txBody>
          </p:sp>
        </p:grpSp>
        <p:sp>
          <p:nvSpPr>
            <p:cNvPr id="170" name="Google Shape;170;g7d2e1d8f59_3_119"/>
            <p:cNvSpPr/>
            <p:nvPr/>
          </p:nvSpPr>
          <p:spPr>
            <a:xfrm>
              <a:off x="790551" y="2704277"/>
              <a:ext cx="533828" cy="525277"/>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Arial"/>
                <a:ea typeface="Arial"/>
                <a:cs typeface="Arial"/>
                <a:sym typeface="Arial"/>
              </a:endParaRPr>
            </a:p>
          </p:txBody>
        </p:sp>
        <p:sp>
          <p:nvSpPr>
            <p:cNvPr id="163" name="Google Shape;163;g7d2e1d8f59_3_119"/>
            <p:cNvSpPr txBox="1"/>
            <p:nvPr/>
          </p:nvSpPr>
          <p:spPr>
            <a:xfrm>
              <a:off x="922375" y="2825359"/>
              <a:ext cx="269946" cy="307777"/>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3</a:t>
              </a:r>
              <a:endParaRPr sz="1400" b="1" i="0" u="none" strike="noStrike" cap="none">
                <a:solidFill>
                  <a:schemeClr val="lt1"/>
                </a:solidFill>
                <a:latin typeface="Arial"/>
                <a:ea typeface="Arial"/>
                <a:cs typeface="Arial"/>
                <a:sym typeface="Arial"/>
              </a:endParaRPr>
            </a:p>
          </p:txBody>
        </p:sp>
        <p:sp>
          <p:nvSpPr>
            <p:cNvPr id="171" name="Google Shape;171;g7d2e1d8f59_3_119"/>
            <p:cNvSpPr txBox="1"/>
            <p:nvPr/>
          </p:nvSpPr>
          <p:spPr>
            <a:xfrm>
              <a:off x="1306506" y="912724"/>
              <a:ext cx="6880800" cy="1077300"/>
            </a:xfrm>
            <a:prstGeom prst="rect">
              <a:avLst/>
            </a:prstGeom>
            <a:noFill/>
            <a:ln>
              <a:noFill/>
            </a:ln>
          </p:spPr>
          <p:txBody>
            <a:bodyPr spcFirstLastPara="1" wrap="square" lIns="91425" tIns="45700" rIns="91425" bIns="45700" anchor="t" anchorCtr="0">
              <a:spAutoFit/>
            </a:bodyPr>
            <a:lstStyle/>
            <a:p>
              <a:pPr marL="139700" marR="0" lvl="0" indent="0" algn="l" rtl="0">
                <a:lnSpc>
                  <a:spcPct val="10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Data cleaning:</a:t>
              </a:r>
              <a:endParaRPr sz="1800"/>
            </a:p>
            <a:p>
              <a:pPr marL="139700" marR="0" lvl="0" indent="0" algn="l" rtl="0">
                <a:lnSpc>
                  <a:spcPct val="10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 Drop rows with NAs to improve further accuracy. </a:t>
              </a:r>
              <a:endParaRPr sz="1800"/>
            </a:p>
            <a:p>
              <a:pPr marL="139700" marR="0" lvl="0" indent="0" algn="l" rtl="0">
                <a:lnSpc>
                  <a:spcPct val="10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 Weight regular, occasionally and never as frequencies 5, 2, 0</a:t>
              </a:r>
              <a:endParaRPr sz="1800"/>
            </a:p>
            <a:p>
              <a:pPr marL="139700" marR="0" lvl="0" indent="0" algn="l" rtl="0">
                <a:lnSpc>
                  <a:spcPct val="100000"/>
                </a:lnSpc>
                <a:spcBef>
                  <a:spcPts val="0"/>
                </a:spcBef>
                <a:spcAft>
                  <a:spcPts val="0"/>
                </a:spcAft>
                <a:buNone/>
              </a:pPr>
              <a:endParaRPr sz="1800" b="0" i="0" u="none" strike="noStrike" cap="none">
                <a:solidFill>
                  <a:schemeClr val="dk2"/>
                </a:solidFill>
                <a:latin typeface="Libre Franklin"/>
                <a:ea typeface="Libre Franklin"/>
                <a:cs typeface="Libre Franklin"/>
                <a:sym typeface="Libre Franklin"/>
              </a:endParaRPr>
            </a:p>
          </p:txBody>
        </p:sp>
        <p:sp>
          <p:nvSpPr>
            <p:cNvPr id="172" name="Google Shape;172;g7d2e1d8f59_3_119"/>
            <p:cNvSpPr txBox="1"/>
            <p:nvPr/>
          </p:nvSpPr>
          <p:spPr>
            <a:xfrm>
              <a:off x="1271226" y="1946392"/>
              <a:ext cx="6399380" cy="830997"/>
            </a:xfrm>
            <a:prstGeom prst="rect">
              <a:avLst/>
            </a:prstGeom>
            <a:noFill/>
            <a:ln>
              <a:noFill/>
            </a:ln>
          </p:spPr>
          <p:txBody>
            <a:bodyPr spcFirstLastPara="1" wrap="square" lIns="91425" tIns="45700" rIns="91425" bIns="45700" anchor="t" anchorCtr="0">
              <a:spAutoFit/>
            </a:bodyPr>
            <a:lstStyle/>
            <a:p>
              <a:pPr marL="139700" marR="0" lvl="0" indent="0" algn="l" rtl="0">
                <a:lnSpc>
                  <a:spcPct val="10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Calculate sum of each column and divided by nrow() to estimate per person average</a:t>
              </a:r>
              <a:endParaRPr sz="1800"/>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73" name="Google Shape;173;g7d2e1d8f59_3_119"/>
            <p:cNvSpPr/>
            <p:nvPr/>
          </p:nvSpPr>
          <p:spPr>
            <a:xfrm>
              <a:off x="1324156" y="2722524"/>
              <a:ext cx="5676600" cy="615000"/>
            </a:xfrm>
            <a:prstGeom prst="rect">
              <a:avLst/>
            </a:prstGeom>
            <a:noFill/>
            <a:ln>
              <a:noFill/>
            </a:ln>
          </p:spPr>
          <p:txBody>
            <a:bodyPr spcFirstLastPara="1" wrap="square" lIns="91425" tIns="45700" rIns="91425" bIns="45700" anchor="t" anchorCtr="0">
              <a:spAutoFit/>
            </a:bodyPr>
            <a:lstStyle/>
            <a:p>
              <a:pPr marL="139700" marR="0" lvl="0" indent="0" algn="l" rtl="0">
                <a:lnSpc>
                  <a:spcPct val="100000"/>
                </a:lnSpc>
                <a:spcBef>
                  <a:spcPts val="0"/>
                </a:spcBef>
                <a:spcAft>
                  <a:spcPts val="0"/>
                </a:spcAft>
                <a:buNone/>
              </a:pPr>
              <a:r>
                <a:rPr lang="en-US" sz="1800" b="0" i="0" u="none" strike="noStrike" cap="none">
                  <a:solidFill>
                    <a:schemeClr val="dk2"/>
                  </a:solidFill>
                  <a:latin typeface="Libre Franklin"/>
                  <a:ea typeface="Libre Franklin"/>
                  <a:cs typeface="Libre Franklin"/>
                  <a:sym typeface="Libre Franklin"/>
                </a:rPr>
                <a:t>Use ggplot() to plot the sorted per person consumptions</a:t>
              </a:r>
              <a:endParaRPr sz="1800"/>
            </a:p>
          </p:txBody>
        </p:sp>
      </p:grpSp>
      <p:sp>
        <p:nvSpPr>
          <p:cNvPr id="174" name="Google Shape;174;g7d2e1d8f59_3_119"/>
          <p:cNvSpPr/>
          <p:nvPr/>
        </p:nvSpPr>
        <p:spPr>
          <a:xfrm rot="-5400000">
            <a:off x="9604866" y="3319189"/>
            <a:ext cx="854700" cy="445800"/>
          </a:xfrm>
          <a:prstGeom prst="rightArrow">
            <a:avLst>
              <a:gd name="adj1" fmla="val 50000"/>
              <a:gd name="adj2" fmla="val 50000"/>
            </a:avLst>
          </a:prstGeom>
          <a:solidFill>
            <a:schemeClr val="accent1"/>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75" name="Google Shape;175;g7d2e1d8f59_3_119"/>
          <p:cNvSpPr txBox="1">
            <a:spLocks noGrp="1"/>
          </p:cNvSpPr>
          <p:nvPr>
            <p:ph type="title"/>
          </p:nvPr>
        </p:nvSpPr>
        <p:spPr>
          <a:xfrm>
            <a:off x="878800" y="237675"/>
            <a:ext cx="11506500" cy="717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400"/>
              <a:buFont typeface="Libre Franklin"/>
              <a:buNone/>
            </a:pPr>
            <a:r>
              <a:rPr lang="en-US" sz="3600"/>
              <a:t>Survey Respondents’ Preferences for Greek Yogurt  </a:t>
            </a:r>
            <a:endParaRPr sz="3600"/>
          </a:p>
          <a:p>
            <a:pPr marL="0" lvl="0" indent="0" algn="l" rtl="0">
              <a:lnSpc>
                <a:spcPct val="89000"/>
              </a:lnSpc>
              <a:spcBef>
                <a:spcPts val="0"/>
              </a:spcBef>
              <a:spcAft>
                <a:spcPts val="0"/>
              </a:spcAft>
              <a:buClr>
                <a:schemeClr val="dk2"/>
              </a:buClr>
              <a:buSzPts val="4400"/>
              <a:buFont typeface="Libre Franklin"/>
              <a:buNone/>
            </a:pP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7d2e1d8f59_2_14"/>
          <p:cNvSpPr txBox="1"/>
          <p:nvPr/>
        </p:nvSpPr>
        <p:spPr>
          <a:xfrm>
            <a:off x="907587" y="6019800"/>
            <a:ext cx="7822800" cy="10029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chemeClr val="dk2"/>
              </a:buClr>
              <a:buSzPts val="1800"/>
              <a:buFont typeface="Libre Franklin"/>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ibre Franklin"/>
              <a:ea typeface="Libre Franklin"/>
              <a:cs typeface="Libre Franklin"/>
              <a:sym typeface="Libre Franklin"/>
            </a:endParaRPr>
          </a:p>
        </p:txBody>
      </p:sp>
      <p:sp>
        <p:nvSpPr>
          <p:cNvPr id="181" name="Google Shape;181;g7d2e1d8f59_2_14"/>
          <p:cNvSpPr txBox="1"/>
          <p:nvPr/>
        </p:nvSpPr>
        <p:spPr>
          <a:xfrm>
            <a:off x="1116450" y="1256100"/>
            <a:ext cx="10675800" cy="1144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Libre Franklin"/>
              <a:buChar char="●"/>
            </a:pPr>
            <a:r>
              <a:rPr lang="en-US" sz="1800">
                <a:solidFill>
                  <a:schemeClr val="dk1"/>
                </a:solidFill>
                <a:latin typeface="Libre Franklin"/>
                <a:ea typeface="Libre Franklin"/>
                <a:cs typeface="Libre Franklin"/>
                <a:sym typeface="Libre Franklin"/>
              </a:rPr>
              <a:t>Transform the original frequency data into dummy variables (treat regularly and occasionally as ‘would buy’ and assign it as 1; treat never as ‘would not buy’ and assign it as 0.)</a:t>
            </a:r>
            <a:endParaRPr sz="1800">
              <a:solidFill>
                <a:schemeClr val="dk1"/>
              </a:solidFill>
              <a:latin typeface="Libre Franklin"/>
              <a:ea typeface="Libre Franklin"/>
              <a:cs typeface="Libre Franklin"/>
              <a:sym typeface="Libre Franklin"/>
            </a:endParaRPr>
          </a:p>
        </p:txBody>
      </p:sp>
      <p:sp>
        <p:nvSpPr>
          <p:cNvPr id="182" name="Google Shape;182;g7d2e1d8f59_2_14"/>
          <p:cNvSpPr/>
          <p:nvPr/>
        </p:nvSpPr>
        <p:spPr>
          <a:xfrm>
            <a:off x="8483801" y="4128400"/>
            <a:ext cx="794700" cy="534300"/>
          </a:xfrm>
          <a:prstGeom prst="rightArrow">
            <a:avLst>
              <a:gd name="adj1" fmla="val 50000"/>
              <a:gd name="adj2" fmla="val 50000"/>
            </a:avLst>
          </a:prstGeom>
          <a:solidFill>
            <a:schemeClr val="accent1"/>
          </a:solidFill>
          <a:ln w="34925" cap="flat" cmpd="sng">
            <a:solidFill>
              <a:srgbClr val="B191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3" name="Google Shape;183;g7d2e1d8f59_2_14"/>
          <p:cNvSpPr txBox="1"/>
          <p:nvPr/>
        </p:nvSpPr>
        <p:spPr>
          <a:xfrm>
            <a:off x="9379950" y="3451425"/>
            <a:ext cx="2584200" cy="2034900"/>
          </a:xfrm>
          <a:prstGeom prst="rect">
            <a:avLst/>
          </a:prstGeom>
          <a:solidFill>
            <a:srgbClr val="FAE8AA"/>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114300" marR="0" lvl="0" indent="0" algn="l" rtl="0">
              <a:lnSpc>
                <a:spcPct val="90000"/>
              </a:lnSpc>
              <a:spcBef>
                <a:spcPts val="0"/>
              </a:spcBef>
              <a:spcAft>
                <a:spcPts val="0"/>
              </a:spcAft>
              <a:buNone/>
            </a:pPr>
            <a:r>
              <a:rPr lang="en-US" sz="1800" b="1" i="0" u="none" strike="noStrike" cap="none">
                <a:solidFill>
                  <a:schemeClr val="dk2"/>
                </a:solidFill>
                <a:latin typeface="Libre Franklin"/>
                <a:ea typeface="Libre Franklin"/>
                <a:cs typeface="Libre Franklin"/>
                <a:sym typeface="Libre Franklin"/>
              </a:rPr>
              <a:t>Finding:</a:t>
            </a:r>
            <a:endParaRPr sz="1800"/>
          </a:p>
          <a:p>
            <a:pPr marL="114300" marR="0" lvl="0" indent="0" algn="l" rtl="0">
              <a:lnSpc>
                <a:spcPct val="90000"/>
              </a:lnSpc>
              <a:spcBef>
                <a:spcPts val="0"/>
              </a:spcBef>
              <a:spcAft>
                <a:spcPts val="0"/>
              </a:spcAft>
              <a:buNone/>
            </a:pPr>
            <a:endParaRPr sz="500" b="1" i="0" u="none" strike="noStrike" cap="none">
              <a:solidFill>
                <a:schemeClr val="dk2"/>
              </a:solidFill>
              <a:latin typeface="Libre Franklin"/>
              <a:ea typeface="Libre Franklin"/>
              <a:cs typeface="Libre Franklin"/>
              <a:sym typeface="Libre Franklin"/>
            </a:endParaRPr>
          </a:p>
          <a:p>
            <a:pPr marL="114300" marR="0" lvl="0" indent="0" algn="l" rtl="0">
              <a:lnSpc>
                <a:spcPct val="90000"/>
              </a:lnSpc>
              <a:spcBef>
                <a:spcPts val="0"/>
              </a:spcBef>
              <a:spcAft>
                <a:spcPts val="0"/>
              </a:spcAft>
              <a:buNone/>
            </a:pPr>
            <a:r>
              <a:rPr lang="en-US" sz="1800">
                <a:solidFill>
                  <a:schemeClr val="dk2"/>
                </a:solidFill>
                <a:latin typeface="Libre Franklin"/>
                <a:ea typeface="Libre Franklin"/>
                <a:cs typeface="Libre Franklin"/>
                <a:sym typeface="Libre Franklin"/>
              </a:rPr>
              <a:t>- The private label should launch pineapple as the new flavor, which leads to biggest incremental reach</a:t>
            </a:r>
            <a:endParaRPr sz="1800" b="0" i="0" u="none" strike="noStrike" cap="none">
              <a:solidFill>
                <a:schemeClr val="dk2"/>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Libre Franklin"/>
              <a:ea typeface="Libre Franklin"/>
              <a:cs typeface="Libre Franklin"/>
              <a:sym typeface="Libre Franklin"/>
            </a:endParaRPr>
          </a:p>
        </p:txBody>
      </p:sp>
      <p:pic>
        <p:nvPicPr>
          <p:cNvPr id="184" name="Google Shape;184;g7d2e1d8f59_2_14"/>
          <p:cNvPicPr preferRelativeResize="0"/>
          <p:nvPr/>
        </p:nvPicPr>
        <p:blipFill>
          <a:blip r:embed="rId3">
            <a:alphaModFix/>
          </a:blip>
          <a:stretch>
            <a:fillRect/>
          </a:stretch>
        </p:blipFill>
        <p:spPr>
          <a:xfrm>
            <a:off x="871800" y="2057275"/>
            <a:ext cx="7512399" cy="4676551"/>
          </a:xfrm>
          <a:prstGeom prst="rect">
            <a:avLst/>
          </a:prstGeom>
          <a:noFill/>
          <a:ln>
            <a:noFill/>
          </a:ln>
        </p:spPr>
      </p:pic>
      <p:sp>
        <p:nvSpPr>
          <p:cNvPr id="185" name="Google Shape;185;g7d2e1d8f59_2_14"/>
          <p:cNvSpPr txBox="1">
            <a:spLocks noGrp="1"/>
          </p:cNvSpPr>
          <p:nvPr>
            <p:ph type="title"/>
          </p:nvPr>
        </p:nvSpPr>
        <p:spPr>
          <a:xfrm>
            <a:off x="878800" y="237675"/>
            <a:ext cx="11506500" cy="148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4400"/>
              <a:buFont typeface="Libre Franklin"/>
              <a:buNone/>
            </a:pPr>
            <a:r>
              <a:rPr lang="en-US" sz="3600"/>
              <a:t>Flavors to be Launched in Future Prediction </a:t>
            </a:r>
            <a:endParaRPr sz="3600"/>
          </a:p>
          <a:p>
            <a:pPr marL="0" lvl="0" indent="0" algn="l" rtl="0">
              <a:lnSpc>
                <a:spcPct val="89000"/>
              </a:lnSpc>
              <a:spcBef>
                <a:spcPts val="0"/>
              </a:spcBef>
              <a:spcAft>
                <a:spcPts val="0"/>
              </a:spcAft>
              <a:buClr>
                <a:schemeClr val="dk2"/>
              </a:buClr>
              <a:buSzPts val="4400"/>
              <a:buFont typeface="Libre Franklin"/>
              <a:buNone/>
            </a:pP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7d2f6612ae_5_5"/>
          <p:cNvSpPr txBox="1">
            <a:spLocks noGrp="1"/>
          </p:cNvSpPr>
          <p:nvPr>
            <p:ph type="title"/>
          </p:nvPr>
        </p:nvSpPr>
        <p:spPr>
          <a:xfrm>
            <a:off x="1371600" y="685800"/>
            <a:ext cx="10325400" cy="139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Appendix - OUTPUT FOR SLIDE 4 &amp; 5</a:t>
            </a:r>
            <a:endParaRPr/>
          </a:p>
        </p:txBody>
      </p:sp>
      <p:sp>
        <p:nvSpPr>
          <p:cNvPr id="192" name="Google Shape;192;g7d2f6612ae_5_5"/>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pic>
        <p:nvPicPr>
          <p:cNvPr id="193" name="Google Shape;193;g7d2f6612ae_5_5"/>
          <p:cNvPicPr preferRelativeResize="0"/>
          <p:nvPr/>
        </p:nvPicPr>
        <p:blipFill>
          <a:blip r:embed="rId3">
            <a:alphaModFix/>
          </a:blip>
          <a:stretch>
            <a:fillRect/>
          </a:stretch>
        </p:blipFill>
        <p:spPr>
          <a:xfrm>
            <a:off x="1371600" y="1571000"/>
            <a:ext cx="9697426" cy="4970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7d2f6612ae_5_33"/>
          <p:cNvSpPr txBox="1">
            <a:spLocks noGrp="1"/>
          </p:cNvSpPr>
          <p:nvPr>
            <p:ph type="title"/>
          </p:nvPr>
        </p:nvSpPr>
        <p:spPr>
          <a:xfrm>
            <a:off x="1371600" y="685800"/>
            <a:ext cx="9601200" cy="148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Appendix - OUTPUT FOR SLIDE 6</a:t>
            </a:r>
            <a:endParaRPr/>
          </a:p>
        </p:txBody>
      </p:sp>
      <p:sp>
        <p:nvSpPr>
          <p:cNvPr id="200" name="Google Shape;200;g7d2f6612ae_5_33"/>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01" name="Google Shape;201;g7d2f6612ae_5_33"/>
          <p:cNvPicPr preferRelativeResize="0"/>
          <p:nvPr/>
        </p:nvPicPr>
        <p:blipFill>
          <a:blip r:embed="rId3">
            <a:alphaModFix/>
          </a:blip>
          <a:stretch>
            <a:fillRect/>
          </a:stretch>
        </p:blipFill>
        <p:spPr>
          <a:xfrm>
            <a:off x="1485900" y="1485900"/>
            <a:ext cx="9377949" cy="4795275"/>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1375</Words>
  <Application>Microsoft Office PowerPoint</Application>
  <PresentationFormat>Widescreen</PresentationFormat>
  <Paragraphs>96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Libre Franklin</vt:lpstr>
      <vt:lpstr>Arial</vt:lpstr>
      <vt:lpstr>Crop</vt:lpstr>
      <vt:lpstr>PowerPoint Presentation</vt:lpstr>
      <vt:lpstr>Key Findings &amp; Recommendations</vt:lpstr>
      <vt:lpstr>Decision-Oriented Analysis Methodology </vt:lpstr>
      <vt:lpstr>Market Share of Existing Flavors - Greek Segment  </vt:lpstr>
      <vt:lpstr>Market Share of Existing Flavors - Whole Segment  </vt:lpstr>
      <vt:lpstr>Survey Respondents’ Preferences for Greek Yogurt   </vt:lpstr>
      <vt:lpstr>Flavors to be Launched in Future Prediction  </vt:lpstr>
      <vt:lpstr>Appendix - OUTPUT FOR SLIDE 4 &amp; 5</vt:lpstr>
      <vt:lpstr>Appendix - OUTPUT FOR SLIDE 6</vt:lpstr>
      <vt:lpstr>Appendix - OUTPUT FOR SLIDE 6 CONTINUED </vt:lpstr>
      <vt:lpstr>Appendix - OUTPUT FOR SLIDE 7 </vt:lpstr>
      <vt:lpstr>Appendix - OUTPUT FOR SLIDE 7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Agent</dc:creator>
  <cp:lastModifiedBy>Yi Huang</cp:lastModifiedBy>
  <cp:revision>4</cp:revision>
  <dcterms:created xsi:type="dcterms:W3CDTF">2019-01-10T21:45:38Z</dcterms:created>
  <dcterms:modified xsi:type="dcterms:W3CDTF">2020-02-04T05:05:01Z</dcterms:modified>
</cp:coreProperties>
</file>