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handoutMasterIdLst>
    <p:handoutMasterId r:id="rId67"/>
  </p:handoutMasterIdLst>
  <p:sldIdLst>
    <p:sldId id="272" r:id="rId2"/>
    <p:sldId id="273" r:id="rId3"/>
    <p:sldId id="274" r:id="rId4"/>
    <p:sldId id="275" r:id="rId5"/>
    <p:sldId id="276" r:id="rId6"/>
    <p:sldId id="286" r:id="rId7"/>
    <p:sldId id="287" r:id="rId8"/>
    <p:sldId id="288" r:id="rId9"/>
    <p:sldId id="277" r:id="rId10"/>
    <p:sldId id="295" r:id="rId11"/>
    <p:sldId id="296" r:id="rId12"/>
    <p:sldId id="297" r:id="rId13"/>
    <p:sldId id="298" r:id="rId14"/>
    <p:sldId id="299" r:id="rId15"/>
    <p:sldId id="280"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281" r:id="rId35"/>
    <p:sldId id="318" r:id="rId36"/>
    <p:sldId id="319" r:id="rId37"/>
    <p:sldId id="320" r:id="rId38"/>
    <p:sldId id="321" r:id="rId39"/>
    <p:sldId id="282" r:id="rId40"/>
    <p:sldId id="322" r:id="rId41"/>
    <p:sldId id="323" r:id="rId42"/>
    <p:sldId id="324" r:id="rId43"/>
    <p:sldId id="283" r:id="rId44"/>
    <p:sldId id="325" r:id="rId45"/>
    <p:sldId id="326" r:id="rId46"/>
    <p:sldId id="327" r:id="rId47"/>
    <p:sldId id="328" r:id="rId48"/>
    <p:sldId id="284" r:id="rId49"/>
    <p:sldId id="329" r:id="rId50"/>
    <p:sldId id="330" r:id="rId51"/>
    <p:sldId id="331" r:id="rId52"/>
    <p:sldId id="332" r:id="rId53"/>
    <p:sldId id="285" r:id="rId54"/>
    <p:sldId id="333" r:id="rId55"/>
    <p:sldId id="334" r:id="rId56"/>
    <p:sldId id="335" r:id="rId57"/>
    <p:sldId id="336" r:id="rId58"/>
    <p:sldId id="289" r:id="rId59"/>
    <p:sldId id="278" r:id="rId60"/>
    <p:sldId id="291" r:id="rId61"/>
    <p:sldId id="292" r:id="rId62"/>
    <p:sldId id="290" r:id="rId63"/>
    <p:sldId id="293" r:id="rId64"/>
    <p:sldId id="294"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496C94-C02E-4A86-AF9D-82BE25CEF861}" type="datetimeFigureOut">
              <a:rPr lang="zh-CN" altLang="en-US" smtClean="0"/>
              <a:t>2018/12/30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8303DB-DD25-4E70-96B7-74D417EAAC52}" type="slidenum">
              <a:rPr lang="zh-CN" altLang="en-US" smtClean="0"/>
              <a:t>‹#›</a:t>
            </a:fld>
            <a:endParaRPr lang="zh-CN" altLang="en-US"/>
          </a:p>
        </p:txBody>
      </p:sp>
    </p:spTree>
    <p:extLst>
      <p:ext uri="{BB962C8B-B14F-4D97-AF65-F5344CB8AC3E}">
        <p14:creationId xmlns:p14="http://schemas.microsoft.com/office/powerpoint/2010/main" val="19582002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A93084-53C3-4D41-9C09-AF8810E82D9D}" type="datetimeFigureOut">
              <a:rPr lang="zh-CN" altLang="en-US" smtClean="0"/>
              <a:t>2018/12/30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DB04C-407A-4E30-92AE-914D18A6AE34}" type="slidenum">
              <a:rPr lang="zh-CN" altLang="en-US" smtClean="0"/>
              <a:t>‹#›</a:t>
            </a:fld>
            <a:endParaRPr lang="zh-CN" altLang="en-US"/>
          </a:p>
        </p:txBody>
      </p:sp>
    </p:spTree>
    <p:extLst>
      <p:ext uri="{BB962C8B-B14F-4D97-AF65-F5344CB8AC3E}">
        <p14:creationId xmlns:p14="http://schemas.microsoft.com/office/powerpoint/2010/main" val="1416333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2524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83572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99124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28165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16077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0896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0365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26799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5394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62319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8544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31482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03891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01747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58743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59313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36530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28499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35324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18848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60196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44487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40925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32830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95395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65100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49700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021171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54170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078873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08407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84072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28781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11142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12754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879366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594864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843497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943564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072667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245986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182885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756582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2698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943578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06870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022643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051002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80827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994057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187628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259179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818569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583802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34752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868875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239151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495125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412608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366728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47233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68637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7905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 xmlns:a16="http://schemas.microsoft.com/office/drawing/2014/main" id="{4908B133-C54F-400F-8F70-355C57C0B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 xmlns:a16="http://schemas.microsoft.com/office/drawing/2014/main" id="{7D16C196-D24B-4BE0-AE74-D44907B2A1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148" name="灯片编号占位符 3">
            <a:extLst>
              <a:ext uri="{FF2B5EF4-FFF2-40B4-BE49-F238E27FC236}">
                <a16:creationId xmlns="" xmlns:a16="http://schemas.microsoft.com/office/drawing/2014/main" id="{D230392C-ED50-49C3-93A6-10868BF6DA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B77654-DC41-416A-BE3E-48F8E5B1370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074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58AFC1F-0EC5-49BF-9268-F0FEE4B60F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411F25FC-AA7A-420B-9A3A-84ECEF401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 xmlns:a16="http://schemas.microsoft.com/office/drawing/2014/main" id="{892DDA44-EBAA-4B0D-B1AD-17FC12E243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 xmlns:a16="http://schemas.microsoft.com/office/drawing/2014/main" id="{59A68DBD-F8D1-4CAE-ACF1-A66E61D864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A406CACD-345F-48D9-9536-018A859493C9}"/>
              </a:ext>
            </a:extLst>
          </p:cNvPr>
          <p:cNvSpPr>
            <a:spLocks noGrp="1" noChangeArrowheads="1"/>
          </p:cNvSpPr>
          <p:nvPr>
            <p:ph type="sldNum" sz="quarter" idx="12"/>
          </p:nvPr>
        </p:nvSpPr>
        <p:spPr>
          <a:ln/>
        </p:spPr>
        <p:txBody>
          <a:bodyPr/>
          <a:lstStyle>
            <a:lvl1pPr>
              <a:defRPr/>
            </a:lvl1pPr>
          </a:lstStyle>
          <a:p>
            <a:pPr>
              <a:defRPr/>
            </a:pPr>
            <a:fld id="{0FEC1DA1-AEE0-4901-AC22-4AB8DF725C4C}" type="slidenum">
              <a:rPr lang="en-US" altLang="zh-CN"/>
              <a:pPr>
                <a:defRPr/>
              </a:pPr>
              <a:t>‹#›</a:t>
            </a:fld>
            <a:endParaRPr lang="en-US" altLang="zh-CN"/>
          </a:p>
        </p:txBody>
      </p:sp>
    </p:spTree>
    <p:extLst>
      <p:ext uri="{BB962C8B-B14F-4D97-AF65-F5344CB8AC3E}">
        <p14:creationId xmlns:p14="http://schemas.microsoft.com/office/powerpoint/2010/main" val="41981617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3EF4AD-90B9-4E2D-B48C-D5D41ADC00B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2935463B-296C-4D20-B55D-237CE160497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1572E583-F505-4444-906F-8206A9EE7F1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 xmlns:a16="http://schemas.microsoft.com/office/drawing/2014/main" id="{59D895F1-9DF8-48A9-9C6A-3A7AC93DF39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291603C0-AEEF-495C-84B8-A97B75DBDA95}"/>
              </a:ext>
            </a:extLst>
          </p:cNvPr>
          <p:cNvSpPr>
            <a:spLocks noGrp="1" noChangeArrowheads="1"/>
          </p:cNvSpPr>
          <p:nvPr>
            <p:ph type="sldNum" sz="quarter" idx="12"/>
          </p:nvPr>
        </p:nvSpPr>
        <p:spPr>
          <a:ln/>
        </p:spPr>
        <p:txBody>
          <a:bodyPr/>
          <a:lstStyle>
            <a:lvl1pPr>
              <a:defRPr/>
            </a:lvl1pPr>
          </a:lstStyle>
          <a:p>
            <a:pPr>
              <a:defRPr/>
            </a:pPr>
            <a:fld id="{2698A9B0-097E-4ED5-BE94-BC7DEA001320}" type="slidenum">
              <a:rPr lang="en-US" altLang="zh-CN"/>
              <a:pPr>
                <a:defRPr/>
              </a:pPr>
              <a:t>‹#›</a:t>
            </a:fld>
            <a:endParaRPr lang="en-US" altLang="zh-CN"/>
          </a:p>
        </p:txBody>
      </p:sp>
    </p:spTree>
    <p:extLst>
      <p:ext uri="{BB962C8B-B14F-4D97-AF65-F5344CB8AC3E}">
        <p14:creationId xmlns:p14="http://schemas.microsoft.com/office/powerpoint/2010/main" val="353973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C3D78EF-5EF5-478D-8576-1606D3C29178}"/>
              </a:ext>
            </a:extLst>
          </p:cNvPr>
          <p:cNvSpPr>
            <a:spLocks noGrp="1"/>
          </p:cNvSpPr>
          <p:nvPr>
            <p:ph type="title" orient="vert"/>
          </p:nvPr>
        </p:nvSpPr>
        <p:spPr>
          <a:xfrm>
            <a:off x="8851900" y="981075"/>
            <a:ext cx="2745317" cy="514508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DCD9F3D-20DB-4182-AD70-C533BC393EB5}"/>
              </a:ext>
            </a:extLst>
          </p:cNvPr>
          <p:cNvSpPr>
            <a:spLocks noGrp="1"/>
          </p:cNvSpPr>
          <p:nvPr>
            <p:ph type="body" orient="vert" idx="1"/>
          </p:nvPr>
        </p:nvSpPr>
        <p:spPr>
          <a:xfrm>
            <a:off x="609601" y="981075"/>
            <a:ext cx="8039100" cy="51450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80FCF88E-129A-43F9-90EC-1AB558A272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 xmlns:a16="http://schemas.microsoft.com/office/drawing/2014/main" id="{3124BE14-18C5-46A6-8BD5-794314EF81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597D6CFD-B5D7-46E4-8617-4E9947427CAF}"/>
              </a:ext>
            </a:extLst>
          </p:cNvPr>
          <p:cNvSpPr>
            <a:spLocks noGrp="1" noChangeArrowheads="1"/>
          </p:cNvSpPr>
          <p:nvPr>
            <p:ph type="sldNum" sz="quarter" idx="12"/>
          </p:nvPr>
        </p:nvSpPr>
        <p:spPr>
          <a:ln/>
        </p:spPr>
        <p:txBody>
          <a:bodyPr/>
          <a:lstStyle>
            <a:lvl1pPr>
              <a:defRPr/>
            </a:lvl1pPr>
          </a:lstStyle>
          <a:p>
            <a:pPr>
              <a:defRPr/>
            </a:pPr>
            <a:fld id="{3D3DD5C8-B889-4127-8E1A-DA6BA84FD0C9}" type="slidenum">
              <a:rPr lang="en-US" altLang="zh-CN"/>
              <a:pPr>
                <a:defRPr/>
              </a:pPr>
              <a:t>‹#›</a:t>
            </a:fld>
            <a:endParaRPr lang="en-US" altLang="zh-CN"/>
          </a:p>
        </p:txBody>
      </p:sp>
    </p:spTree>
    <p:extLst>
      <p:ext uri="{BB962C8B-B14F-4D97-AF65-F5344CB8AC3E}">
        <p14:creationId xmlns:p14="http://schemas.microsoft.com/office/powerpoint/2010/main" val="1482753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9C7DECC-98E6-4FD9-AAA2-12B4A61F95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2DFFF49D-5346-4472-B7B4-2B4B12070C2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 xmlns:a16="http://schemas.microsoft.com/office/drawing/2014/main" id="{3AE54C17-8281-4CEE-80BD-30C4F778807C}"/>
              </a:ext>
            </a:extLst>
          </p:cNvPr>
          <p:cNvSpPr>
            <a:spLocks noGrp="1" noChangeArrowheads="1"/>
          </p:cNvSpPr>
          <p:nvPr>
            <p:ph type="dt" sz="half" idx="10"/>
          </p:nvPr>
        </p:nvSpPr>
        <p:spPr>
          <a:xfrm>
            <a:off x="624417" y="6483350"/>
            <a:ext cx="2844800" cy="476250"/>
          </a:xfrm>
          <a:ln/>
        </p:spPr>
        <p:txBody>
          <a:bodyPr/>
          <a:lstStyle>
            <a:lvl1pPr>
              <a:defRPr/>
            </a:lvl1pPr>
          </a:lstStyle>
          <a:p>
            <a:pPr>
              <a:defRPr/>
            </a:pPr>
            <a:endParaRPr lang="en-US" altLang="zh-CN" dirty="0"/>
          </a:p>
        </p:txBody>
      </p:sp>
      <p:sp>
        <p:nvSpPr>
          <p:cNvPr id="5" name="Rectangle 5">
            <a:extLst>
              <a:ext uri="{FF2B5EF4-FFF2-40B4-BE49-F238E27FC236}">
                <a16:creationId xmlns="" xmlns:a16="http://schemas.microsoft.com/office/drawing/2014/main" id="{AA5AD5C1-CA4D-49A1-9F23-7E5608819125}"/>
              </a:ext>
            </a:extLst>
          </p:cNvPr>
          <p:cNvSpPr>
            <a:spLocks noGrp="1" noChangeArrowheads="1"/>
          </p:cNvSpPr>
          <p:nvPr>
            <p:ph type="ftr" sz="quarter" idx="11"/>
          </p:nvPr>
        </p:nvSpPr>
        <p:spPr>
          <a:xfrm>
            <a:off x="4180417" y="6483350"/>
            <a:ext cx="3860800" cy="476250"/>
          </a:xfrm>
          <a:ln/>
        </p:spPr>
        <p:txBody>
          <a:bodyPr/>
          <a:lstStyle>
            <a:lvl1pPr>
              <a:defRPr/>
            </a:lvl1pPr>
          </a:lstStyle>
          <a:p>
            <a:pPr>
              <a:defRPr/>
            </a:pPr>
            <a:endParaRPr lang="en-US" altLang="zh-CN" dirty="0"/>
          </a:p>
        </p:txBody>
      </p:sp>
      <p:sp>
        <p:nvSpPr>
          <p:cNvPr id="6" name="Rectangle 6">
            <a:extLst>
              <a:ext uri="{FF2B5EF4-FFF2-40B4-BE49-F238E27FC236}">
                <a16:creationId xmlns="" xmlns:a16="http://schemas.microsoft.com/office/drawing/2014/main" id="{89EA5E6E-1878-4876-87FC-34CF0D7DC10A}"/>
              </a:ext>
            </a:extLst>
          </p:cNvPr>
          <p:cNvSpPr>
            <a:spLocks noGrp="1" noChangeArrowheads="1"/>
          </p:cNvSpPr>
          <p:nvPr>
            <p:ph type="sldNum" sz="quarter" idx="12"/>
          </p:nvPr>
        </p:nvSpPr>
        <p:spPr>
          <a:xfrm>
            <a:off x="8987766" y="6483350"/>
            <a:ext cx="2844800" cy="476250"/>
          </a:xfrm>
          <a:ln/>
        </p:spPr>
        <p:txBody>
          <a:bodyPr/>
          <a:lstStyle>
            <a:lvl1pPr>
              <a:defRPr sz="1800">
                <a:solidFill>
                  <a:schemeClr val="bg1"/>
                </a:solidFill>
                <a:latin typeface="Times New Roman" panose="02020603050405020304" pitchFamily="18" charset="0"/>
                <a:cs typeface="Times New Roman" panose="02020603050405020304" pitchFamily="18" charset="0"/>
              </a:defRPr>
            </a:lvl1pPr>
          </a:lstStyle>
          <a:p>
            <a:pPr>
              <a:defRPr/>
            </a:pPr>
            <a:fld id="{2B61CBCD-6AEA-4E03-89F5-67AC013F5D05}" type="slidenum">
              <a:rPr lang="en-US" altLang="zh-CN" smtClean="0"/>
              <a:pPr>
                <a:defRPr/>
              </a:pPr>
              <a:t>‹#›</a:t>
            </a:fld>
            <a:endParaRPr lang="en-US" altLang="zh-CN" dirty="0"/>
          </a:p>
        </p:txBody>
      </p:sp>
    </p:spTree>
    <p:extLst>
      <p:ext uri="{BB962C8B-B14F-4D97-AF65-F5344CB8AC3E}">
        <p14:creationId xmlns:p14="http://schemas.microsoft.com/office/powerpoint/2010/main" val="40188907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1C66AC4-7745-487C-B77E-D7209402F8D3}"/>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F0642504-C3D3-4FEB-932D-43E152422788}"/>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 xmlns:a16="http://schemas.microsoft.com/office/drawing/2014/main" id="{1FDDD93F-F324-4F9A-B9D4-6849A4C3DA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 xmlns:a16="http://schemas.microsoft.com/office/drawing/2014/main" id="{58D17B65-E136-4CDA-8948-06EE82F4BC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 xmlns:a16="http://schemas.microsoft.com/office/drawing/2014/main" id="{D7125560-B1D6-4FEA-8C81-81F49D4763C4}"/>
              </a:ext>
            </a:extLst>
          </p:cNvPr>
          <p:cNvSpPr>
            <a:spLocks noGrp="1" noChangeArrowheads="1"/>
          </p:cNvSpPr>
          <p:nvPr>
            <p:ph type="sldNum" sz="quarter" idx="12"/>
          </p:nvPr>
        </p:nvSpPr>
        <p:spPr>
          <a:ln/>
        </p:spPr>
        <p:txBody>
          <a:bodyPr/>
          <a:lstStyle>
            <a:lvl1pPr>
              <a:defRPr/>
            </a:lvl1pPr>
          </a:lstStyle>
          <a:p>
            <a:pPr>
              <a:defRPr/>
            </a:pPr>
            <a:fld id="{51190072-98D8-4D19-A4FD-491B38D19684}" type="slidenum">
              <a:rPr lang="en-US" altLang="zh-CN"/>
              <a:pPr>
                <a:defRPr/>
              </a:pPr>
              <a:t>‹#›</a:t>
            </a:fld>
            <a:endParaRPr lang="en-US" altLang="zh-CN"/>
          </a:p>
        </p:txBody>
      </p:sp>
    </p:spTree>
    <p:extLst>
      <p:ext uri="{BB962C8B-B14F-4D97-AF65-F5344CB8AC3E}">
        <p14:creationId xmlns:p14="http://schemas.microsoft.com/office/powerpoint/2010/main" val="283057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35DD831-5C92-41D8-B2A4-F735B961D2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40589EF3-2B1D-4F74-90F9-1600D88D274F}"/>
              </a:ext>
            </a:extLst>
          </p:cNvPr>
          <p:cNvSpPr>
            <a:spLocks noGrp="1"/>
          </p:cNvSpPr>
          <p:nvPr>
            <p:ph sz="half" idx="1"/>
          </p:nvPr>
        </p:nvSpPr>
        <p:spPr>
          <a:xfrm>
            <a:off x="609600" y="2276475"/>
            <a:ext cx="5384800" cy="38496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31894757-41E5-4DC3-B486-BF0D8D2E3B3C}"/>
              </a:ext>
            </a:extLst>
          </p:cNvPr>
          <p:cNvSpPr>
            <a:spLocks noGrp="1"/>
          </p:cNvSpPr>
          <p:nvPr>
            <p:ph sz="half" idx="2"/>
          </p:nvPr>
        </p:nvSpPr>
        <p:spPr>
          <a:xfrm>
            <a:off x="6197600" y="2276475"/>
            <a:ext cx="5384800" cy="38496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 xmlns:a16="http://schemas.microsoft.com/office/drawing/2014/main" id="{80B46424-4DF5-42C6-BA6D-7A5F0843E63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 xmlns:a16="http://schemas.microsoft.com/office/drawing/2014/main" id="{54C6D9C2-78B1-4830-B70B-68D245CB39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 xmlns:a16="http://schemas.microsoft.com/office/drawing/2014/main" id="{7C8F0C60-8AC6-4F0E-B049-CFBBD780349C}"/>
              </a:ext>
            </a:extLst>
          </p:cNvPr>
          <p:cNvSpPr>
            <a:spLocks noGrp="1" noChangeArrowheads="1"/>
          </p:cNvSpPr>
          <p:nvPr>
            <p:ph type="sldNum" sz="quarter" idx="12"/>
          </p:nvPr>
        </p:nvSpPr>
        <p:spPr>
          <a:ln/>
        </p:spPr>
        <p:txBody>
          <a:bodyPr/>
          <a:lstStyle>
            <a:lvl1pPr>
              <a:defRPr/>
            </a:lvl1pPr>
          </a:lstStyle>
          <a:p>
            <a:pPr>
              <a:defRPr/>
            </a:pPr>
            <a:fld id="{22F264D2-4548-4D70-BC8F-40E2B81C91D6}" type="slidenum">
              <a:rPr lang="en-US" altLang="zh-CN"/>
              <a:pPr>
                <a:defRPr/>
              </a:pPr>
              <a:t>‹#›</a:t>
            </a:fld>
            <a:endParaRPr lang="en-US" altLang="zh-CN"/>
          </a:p>
        </p:txBody>
      </p:sp>
    </p:spTree>
    <p:extLst>
      <p:ext uri="{BB962C8B-B14F-4D97-AF65-F5344CB8AC3E}">
        <p14:creationId xmlns:p14="http://schemas.microsoft.com/office/powerpoint/2010/main" val="301056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EAC2349-C79E-4DAD-A7EC-F121B92EABC6}"/>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6577C8D4-D6FA-4BC8-982E-A569EF349637}"/>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2C1BD52F-78B6-4701-9C21-05A4842E2948}"/>
              </a:ext>
            </a:extLst>
          </p:cNvPr>
          <p:cNvSpPr>
            <a:spLocks noGrp="1"/>
          </p:cNvSpPr>
          <p:nvPr>
            <p:ph sz="half" idx="2"/>
          </p:nvPr>
        </p:nvSpPr>
        <p:spPr>
          <a:xfrm>
            <a:off x="840318"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41B5E117-E18D-486E-BBF0-E55E36688CE9}"/>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1A6184B9-916F-4A62-BB58-A9E1721165AE}"/>
              </a:ext>
            </a:extLst>
          </p:cNvPr>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 xmlns:a16="http://schemas.microsoft.com/office/drawing/2014/main" id="{9BDEFA24-1BB9-4A63-BE04-B2CD6F8BC7C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 xmlns:a16="http://schemas.microsoft.com/office/drawing/2014/main" id="{291227B2-68B3-4699-A416-5C0E6B364CA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 xmlns:a16="http://schemas.microsoft.com/office/drawing/2014/main" id="{DEC7A77C-9158-4F27-8F28-4C65512DA59A}"/>
              </a:ext>
            </a:extLst>
          </p:cNvPr>
          <p:cNvSpPr>
            <a:spLocks noGrp="1" noChangeArrowheads="1"/>
          </p:cNvSpPr>
          <p:nvPr>
            <p:ph type="sldNum" sz="quarter" idx="12"/>
          </p:nvPr>
        </p:nvSpPr>
        <p:spPr>
          <a:ln/>
        </p:spPr>
        <p:txBody>
          <a:bodyPr/>
          <a:lstStyle>
            <a:lvl1pPr>
              <a:defRPr/>
            </a:lvl1pPr>
          </a:lstStyle>
          <a:p>
            <a:pPr>
              <a:defRPr/>
            </a:pPr>
            <a:fld id="{D59D4226-8A00-4B13-8BD5-0BA02A062F43}" type="slidenum">
              <a:rPr lang="en-US" altLang="zh-CN"/>
              <a:pPr>
                <a:defRPr/>
              </a:pPr>
              <a:t>‹#›</a:t>
            </a:fld>
            <a:endParaRPr lang="en-US" altLang="zh-CN"/>
          </a:p>
        </p:txBody>
      </p:sp>
    </p:spTree>
    <p:extLst>
      <p:ext uri="{BB962C8B-B14F-4D97-AF65-F5344CB8AC3E}">
        <p14:creationId xmlns:p14="http://schemas.microsoft.com/office/powerpoint/2010/main" val="356642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BC76C51-0028-4F2D-A216-4D11F5334867}"/>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 xmlns:a16="http://schemas.microsoft.com/office/drawing/2014/main" id="{91CC3BF1-A404-4E2C-8AA3-99428C6F6D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 xmlns:a16="http://schemas.microsoft.com/office/drawing/2014/main" id="{B7D80654-FEB6-4772-9441-0475550AB2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 xmlns:a16="http://schemas.microsoft.com/office/drawing/2014/main" id="{968FB6E6-FDEC-4041-BA77-FFA3A3FA254C}"/>
              </a:ext>
            </a:extLst>
          </p:cNvPr>
          <p:cNvSpPr>
            <a:spLocks noGrp="1" noChangeArrowheads="1"/>
          </p:cNvSpPr>
          <p:nvPr>
            <p:ph type="sldNum" sz="quarter" idx="12"/>
          </p:nvPr>
        </p:nvSpPr>
        <p:spPr>
          <a:ln/>
        </p:spPr>
        <p:txBody>
          <a:bodyPr/>
          <a:lstStyle>
            <a:lvl1pPr>
              <a:defRPr/>
            </a:lvl1pPr>
          </a:lstStyle>
          <a:p>
            <a:pPr>
              <a:defRPr/>
            </a:pPr>
            <a:fld id="{BD731956-B08F-45CF-AAAE-D7110A88C161}" type="slidenum">
              <a:rPr lang="en-US" altLang="zh-CN"/>
              <a:pPr>
                <a:defRPr/>
              </a:pPr>
              <a:t>‹#›</a:t>
            </a:fld>
            <a:endParaRPr lang="en-US" altLang="zh-CN"/>
          </a:p>
        </p:txBody>
      </p:sp>
    </p:spTree>
    <p:extLst>
      <p:ext uri="{BB962C8B-B14F-4D97-AF65-F5344CB8AC3E}">
        <p14:creationId xmlns:p14="http://schemas.microsoft.com/office/powerpoint/2010/main" val="1256214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6DC56CB5-95F7-41B4-8677-E12EBE1FBD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 xmlns:a16="http://schemas.microsoft.com/office/drawing/2014/main" id="{B7F0A7C5-5870-4D46-AA35-704A0D3C86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 xmlns:a16="http://schemas.microsoft.com/office/drawing/2014/main" id="{11F62A78-2485-4514-AD6F-798D74A4E024}"/>
              </a:ext>
            </a:extLst>
          </p:cNvPr>
          <p:cNvSpPr>
            <a:spLocks noGrp="1" noChangeArrowheads="1"/>
          </p:cNvSpPr>
          <p:nvPr>
            <p:ph type="sldNum" sz="quarter" idx="12"/>
          </p:nvPr>
        </p:nvSpPr>
        <p:spPr>
          <a:ln/>
        </p:spPr>
        <p:txBody>
          <a:bodyPr/>
          <a:lstStyle>
            <a:lvl1pPr>
              <a:defRPr/>
            </a:lvl1pPr>
          </a:lstStyle>
          <a:p>
            <a:pPr>
              <a:defRPr/>
            </a:pPr>
            <a:fld id="{F02DAE40-8A88-4776-8B63-952B7CED98D6}" type="slidenum">
              <a:rPr lang="en-US" altLang="zh-CN"/>
              <a:pPr>
                <a:defRPr/>
              </a:pPr>
              <a:t>‹#›</a:t>
            </a:fld>
            <a:endParaRPr lang="en-US" altLang="zh-CN"/>
          </a:p>
        </p:txBody>
      </p:sp>
    </p:spTree>
    <p:extLst>
      <p:ext uri="{BB962C8B-B14F-4D97-AF65-F5344CB8AC3E}">
        <p14:creationId xmlns:p14="http://schemas.microsoft.com/office/powerpoint/2010/main" val="289618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BD92CCA-0140-4241-AF84-A0DFC0FC9C4C}"/>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B149F413-03E0-42C8-96F2-A26C380EC64D}"/>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80CED1CF-0137-4B94-B04B-8FDCB7C8B161}"/>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 xmlns:a16="http://schemas.microsoft.com/office/drawing/2014/main" id="{83A028F8-90C5-4894-9D68-1F454A6818E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 xmlns:a16="http://schemas.microsoft.com/office/drawing/2014/main" id="{4B6B0556-8025-49EB-A9D8-E82F10331C3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 xmlns:a16="http://schemas.microsoft.com/office/drawing/2014/main" id="{327CC8F1-4BD0-4FEC-AECB-DEAE8BCBA203}"/>
              </a:ext>
            </a:extLst>
          </p:cNvPr>
          <p:cNvSpPr>
            <a:spLocks noGrp="1" noChangeArrowheads="1"/>
          </p:cNvSpPr>
          <p:nvPr>
            <p:ph type="sldNum" sz="quarter" idx="12"/>
          </p:nvPr>
        </p:nvSpPr>
        <p:spPr>
          <a:ln/>
        </p:spPr>
        <p:txBody>
          <a:bodyPr/>
          <a:lstStyle>
            <a:lvl1pPr>
              <a:defRPr/>
            </a:lvl1pPr>
          </a:lstStyle>
          <a:p>
            <a:pPr>
              <a:defRPr/>
            </a:pPr>
            <a:fld id="{92004D73-BC72-44E2-82FB-E17267424CA1}" type="slidenum">
              <a:rPr lang="en-US" altLang="zh-CN"/>
              <a:pPr>
                <a:defRPr/>
              </a:pPr>
              <a:t>‹#›</a:t>
            </a:fld>
            <a:endParaRPr lang="en-US" altLang="zh-CN"/>
          </a:p>
        </p:txBody>
      </p:sp>
    </p:spTree>
    <p:extLst>
      <p:ext uri="{BB962C8B-B14F-4D97-AF65-F5344CB8AC3E}">
        <p14:creationId xmlns:p14="http://schemas.microsoft.com/office/powerpoint/2010/main" val="101638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1EFFC16-3EB0-4FBB-96E7-A6D46DBE0860}"/>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5B422F93-2D7C-4C8D-98F2-E969A8987B29}"/>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 xmlns:a16="http://schemas.microsoft.com/office/drawing/2014/main" id="{C6BF88C8-E1D1-4529-AA38-9722474E4E3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 xmlns:a16="http://schemas.microsoft.com/office/drawing/2014/main" id="{8A92ADD1-D1E1-4FA7-89F9-EAC168EC5F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 xmlns:a16="http://schemas.microsoft.com/office/drawing/2014/main" id="{8AC2AA6A-2DDF-4129-A813-17A48D5D65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 xmlns:a16="http://schemas.microsoft.com/office/drawing/2014/main" id="{AFAB14F8-8064-48F6-8B6D-749183531730}"/>
              </a:ext>
            </a:extLst>
          </p:cNvPr>
          <p:cNvSpPr>
            <a:spLocks noGrp="1" noChangeArrowheads="1"/>
          </p:cNvSpPr>
          <p:nvPr>
            <p:ph type="sldNum" sz="quarter" idx="12"/>
          </p:nvPr>
        </p:nvSpPr>
        <p:spPr>
          <a:ln/>
        </p:spPr>
        <p:txBody>
          <a:bodyPr/>
          <a:lstStyle>
            <a:lvl1pPr>
              <a:defRPr/>
            </a:lvl1pPr>
          </a:lstStyle>
          <a:p>
            <a:pPr>
              <a:defRPr/>
            </a:pPr>
            <a:fld id="{21B6CFA7-5AB6-4D88-A282-6772FDB8DEA4}" type="slidenum">
              <a:rPr lang="en-US" altLang="zh-CN"/>
              <a:pPr>
                <a:defRPr/>
              </a:pPr>
              <a:t>‹#›</a:t>
            </a:fld>
            <a:endParaRPr lang="en-US" altLang="zh-CN"/>
          </a:p>
        </p:txBody>
      </p:sp>
    </p:spTree>
    <p:extLst>
      <p:ext uri="{BB962C8B-B14F-4D97-AF65-F5344CB8AC3E}">
        <p14:creationId xmlns:p14="http://schemas.microsoft.com/office/powerpoint/2010/main" val="2578707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80EF2504-E3EA-4812-BCE9-548B5A526130}"/>
              </a:ext>
            </a:extLst>
          </p:cNvPr>
          <p:cNvSpPr>
            <a:spLocks noGrp="1" noChangeArrowheads="1"/>
          </p:cNvSpPr>
          <p:nvPr>
            <p:ph type="title"/>
          </p:nvPr>
        </p:nvSpPr>
        <p:spPr bwMode="auto">
          <a:xfrm>
            <a:off x="624417" y="981075"/>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 xmlns:a16="http://schemas.microsoft.com/office/drawing/2014/main" id="{7E888592-4D67-4FDC-8ACC-8DD192CAF425}"/>
              </a:ext>
            </a:extLst>
          </p:cNvPr>
          <p:cNvSpPr>
            <a:spLocks noGrp="1" noChangeArrowheads="1"/>
          </p:cNvSpPr>
          <p:nvPr>
            <p:ph type="body" idx="1"/>
          </p:nvPr>
        </p:nvSpPr>
        <p:spPr bwMode="auto">
          <a:xfrm>
            <a:off x="609600" y="2276475"/>
            <a:ext cx="10972800"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 xmlns:a16="http://schemas.microsoft.com/office/drawing/2014/main" id="{40A3712E-94B2-46ED-881D-E1249EF279C0}"/>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 xmlns:a16="http://schemas.microsoft.com/office/drawing/2014/main" id="{26116D60-C064-41BB-B932-09348EA6EB7D}"/>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 xmlns:a16="http://schemas.microsoft.com/office/drawing/2014/main" id="{4E6E49BE-DB26-4C77-94F7-5228E224DF48}"/>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D0EB355C-F78B-412A-B99D-286EA36C1A2E}" type="slidenum">
              <a:rPr lang="en-US" altLang="zh-CN"/>
              <a:pPr>
                <a:defRPr/>
              </a:pPr>
              <a:t>‹#›</a:t>
            </a:fld>
            <a:endParaRPr lang="en-US" altLang="zh-CN"/>
          </a:p>
        </p:txBody>
      </p:sp>
      <p:sp>
        <p:nvSpPr>
          <p:cNvPr id="2" name="文本框 1"/>
          <p:cNvSpPr txBox="1"/>
          <p:nvPr userDrawn="1"/>
        </p:nvSpPr>
        <p:spPr>
          <a:xfrm>
            <a:off x="3755627" y="445672"/>
            <a:ext cx="8796591" cy="261610"/>
          </a:xfrm>
          <a:prstGeom prst="rect">
            <a:avLst/>
          </a:prstGeom>
          <a:noFill/>
        </p:spPr>
        <p:txBody>
          <a:bodyPr wrap="square" rtlCol="0">
            <a:spAutoFit/>
          </a:bodyPr>
          <a:lstStyle/>
          <a:p>
            <a:r>
              <a:rPr lang="en-US" altLang="zh-CN" sz="1100" b="1" dirty="0" smtClean="0">
                <a:solidFill>
                  <a:schemeClr val="bg1"/>
                </a:solidFill>
              </a:rPr>
              <a:t>A Survey in the Named Entity Recognition Focus on </a:t>
            </a:r>
            <a:r>
              <a:rPr lang="en-US" altLang="zh-CN" sz="1100" b="1" baseline="0" dirty="0" smtClean="0">
                <a:solidFill>
                  <a:schemeClr val="bg1"/>
                </a:solidFill>
              </a:rPr>
              <a:t> </a:t>
            </a:r>
            <a:r>
              <a:rPr lang="en-US" altLang="zh-CN" sz="1100" b="1" dirty="0" smtClean="0">
                <a:solidFill>
                  <a:schemeClr val="bg1"/>
                </a:solidFill>
              </a:rPr>
              <a:t>Deep Neural Network, Active Learning </a:t>
            </a:r>
            <a:r>
              <a:rPr lang="en-US" altLang="zh-CN" sz="1100" b="1" baseline="0" dirty="0" smtClean="0">
                <a:solidFill>
                  <a:schemeClr val="bg1"/>
                </a:solidFill>
              </a:rPr>
              <a:t> </a:t>
            </a:r>
            <a:r>
              <a:rPr lang="en-US" altLang="zh-CN" sz="1100" b="1" dirty="0" smtClean="0">
                <a:solidFill>
                  <a:schemeClr val="bg1"/>
                </a:solidFill>
              </a:rPr>
              <a:t>and Adversarial Learning</a:t>
            </a:r>
            <a:endParaRPr lang="en-US" altLang="zh-CN" sz="1100" b="1" dirty="0">
              <a:solidFill>
                <a:schemeClr val="bg1"/>
              </a:solidFill>
            </a:endParaRPr>
          </a:p>
        </p:txBody>
      </p:sp>
    </p:spTree>
    <p:extLst>
      <p:ext uri="{BB962C8B-B14F-4D97-AF65-F5344CB8AC3E}">
        <p14:creationId xmlns:p14="http://schemas.microsoft.com/office/powerpoint/2010/main" val="3186675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33561" y="999362"/>
            <a:ext cx="10972800" cy="2438782"/>
          </a:xfrm>
        </p:spPr>
        <p:txBody>
          <a:bodyPr/>
          <a:lstStyle/>
          <a:p>
            <a:r>
              <a:rPr lang="en-US" altLang="zh-CN" dirty="0"/>
              <a:t>A Survey in the Named Entity </a:t>
            </a:r>
            <a:r>
              <a:rPr lang="en-US" altLang="zh-CN" dirty="0" smtClean="0"/>
              <a:t>Recognition Focus </a:t>
            </a:r>
            <a:r>
              <a:rPr lang="en-US" altLang="zh-CN" dirty="0"/>
              <a:t>on </a:t>
            </a:r>
            <a:r>
              <a:rPr lang="en-US" altLang="zh-CN" dirty="0" smtClean="0"/>
              <a:t>Deep </a:t>
            </a:r>
            <a:r>
              <a:rPr lang="en-US" altLang="zh-CN" dirty="0"/>
              <a:t>Neural Network, </a:t>
            </a:r>
            <a:r>
              <a:rPr lang="en-US" altLang="zh-CN" dirty="0" smtClean="0"/>
              <a:t>Active Learning and </a:t>
            </a:r>
            <a:r>
              <a:rPr lang="en-US" altLang="zh-CN" dirty="0"/>
              <a:t>Adversarial Learning</a:t>
            </a:r>
          </a:p>
        </p:txBody>
      </p:sp>
      <p:sp>
        <p:nvSpPr>
          <p:cNvPr id="4" name="内容占位符 2">
            <a:extLst>
              <a:ext uri="{FF2B5EF4-FFF2-40B4-BE49-F238E27FC236}">
                <a16:creationId xmlns="" xmlns:a16="http://schemas.microsoft.com/office/drawing/2014/main" id="{3DFD56C3-3B63-4F4C-A455-80D220434928}"/>
              </a:ext>
            </a:extLst>
          </p:cNvPr>
          <p:cNvSpPr txBox="1">
            <a:spLocks/>
          </p:cNvSpPr>
          <p:nvPr/>
        </p:nvSpPr>
        <p:spPr bwMode="auto">
          <a:xfrm>
            <a:off x="7899993" y="5162931"/>
            <a:ext cx="4498848" cy="1183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en-US" altLang="zh-CN" sz="2400" b="1" dirty="0" smtClean="0">
                <a:latin typeface="Times New Roman" panose="02020603050405020304" pitchFamily="18" charset="0"/>
                <a:ea typeface="Arial Unicode MS" panose="020B0604020202020204" pitchFamily="34" charset="-122"/>
                <a:cs typeface="Times New Roman" panose="02020603050405020304" pitchFamily="18" charset="0"/>
              </a:rPr>
              <a:t>Presented </a:t>
            </a:r>
            <a:r>
              <a:rPr lang="en-US" altLang="zh-CN" sz="2400" b="1" dirty="0">
                <a:latin typeface="Times New Roman" panose="02020603050405020304" pitchFamily="18" charset="0"/>
                <a:ea typeface="Arial Unicode MS" panose="020B0604020202020204" pitchFamily="34" charset="-122"/>
                <a:cs typeface="Times New Roman" panose="02020603050405020304" pitchFamily="18" charset="0"/>
              </a:rPr>
              <a:t>by: </a:t>
            </a:r>
            <a:r>
              <a:rPr lang="en-US" altLang="zh-CN" sz="2400" b="1" dirty="0" smtClean="0">
                <a:latin typeface="Times New Roman" panose="02020603050405020304" pitchFamily="18" charset="0"/>
                <a:ea typeface="Arial Unicode MS" panose="020B0604020202020204" pitchFamily="34" charset="-122"/>
                <a:cs typeface="Times New Roman" panose="02020603050405020304" pitchFamily="18" charset="0"/>
              </a:rPr>
              <a:t>Junpeng Zhu</a:t>
            </a:r>
          </a:p>
          <a:p>
            <a:pPr>
              <a:spcBef>
                <a:spcPct val="0"/>
              </a:spcBef>
            </a:pPr>
            <a:r>
              <a:rPr lang="en-US" altLang="zh-CN" sz="2400" dirty="0" smtClean="0">
                <a:latin typeface="Times New Roman" pitchFamily="18" charset="0"/>
                <a:ea typeface="楷体" pitchFamily="49" charset="-122"/>
                <a:cs typeface="Times New Roman" pitchFamily="18" charset="0"/>
              </a:rPr>
              <a:t>Jan 2, 2019</a:t>
            </a:r>
          </a:p>
          <a:p>
            <a:pPr>
              <a:spcBef>
                <a:spcPct val="0"/>
              </a:spcBef>
            </a:pPr>
            <a:r>
              <a:rPr lang="en-US" altLang="zh-CN" sz="2400" b="1" dirty="0" smtClean="0">
                <a:latin typeface="Times New Roman" pitchFamily="18" charset="0"/>
                <a:ea typeface="楷体" pitchFamily="49" charset="-122"/>
                <a:cs typeface="Times New Roman" pitchFamily="18" charset="0"/>
              </a:rPr>
              <a:t>ID</a:t>
            </a:r>
            <a:r>
              <a:rPr lang="zh-CN" altLang="en-US" sz="2400" b="1" dirty="0" smtClean="0">
                <a:latin typeface="Times New Roman" pitchFamily="18" charset="0"/>
                <a:ea typeface="楷体" pitchFamily="49" charset="-122"/>
                <a:cs typeface="Times New Roman" pitchFamily="18" charset="0"/>
              </a:rPr>
              <a:t>：</a:t>
            </a:r>
            <a:r>
              <a:rPr lang="en-US" altLang="zh-CN" sz="2400" b="1" dirty="0" smtClean="0">
                <a:latin typeface="Times New Roman" pitchFamily="18" charset="0"/>
                <a:ea typeface="楷体" pitchFamily="49" charset="-122"/>
                <a:cs typeface="Times New Roman" pitchFamily="18" charset="0"/>
              </a:rPr>
              <a:t>52184506004</a:t>
            </a:r>
            <a:endParaRPr lang="en-US" altLang="zh-CN" sz="2400" b="1" dirty="0">
              <a:latin typeface="Times New Roman" pitchFamily="18" charset="0"/>
              <a:ea typeface="楷体" pitchFamily="49" charset="-122"/>
              <a:cs typeface="Times New Roman"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First NER System based on the Deep Neural Network and Feature Engineering</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7928968" cy="3161712"/>
          </a:xfrm>
        </p:spPr>
        <p:txBody>
          <a:bodyPr/>
          <a:lstStyle/>
          <a:p>
            <a:pP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first layer extracts features for each word. The first layer has to map words into real-valued vectors</a:t>
            </a:r>
            <a:r>
              <a:rPr lang="en-US" altLang="zh-CN" sz="24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second layer extracts features from the sentence treating it as a sequence with local and global structure (i.e., it is not treated like a bag of words). </a:t>
            </a:r>
            <a:endParaRPr lang="en-US" altLang="zh-CN"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following layers are classical NN layers.  A general deep NN architecture for NLP.  Given an input sentence, the NN outputs class probabilities for one chosen word.</a:t>
            </a: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10</a:t>
            </a:fld>
            <a:endParaRPr lang="en-US" altLang="zh-CN"/>
          </a:p>
        </p:txBody>
      </p:sp>
      <p:pic>
        <p:nvPicPr>
          <p:cNvPr id="6" name="图片 5"/>
          <p:cNvPicPr>
            <a:picLocks noChangeAspect="1"/>
          </p:cNvPicPr>
          <p:nvPr/>
        </p:nvPicPr>
        <p:blipFill>
          <a:blip r:embed="rId3"/>
          <a:stretch>
            <a:fillRect/>
          </a:stretch>
        </p:blipFill>
        <p:spPr>
          <a:xfrm>
            <a:off x="8804494" y="1802174"/>
            <a:ext cx="3009913" cy="4368903"/>
          </a:xfrm>
          <a:prstGeom prst="rect">
            <a:avLst/>
          </a:prstGeom>
        </p:spPr>
      </p:pic>
      <p:sp>
        <p:nvSpPr>
          <p:cNvPr id="7" name="矩形 6"/>
          <p:cNvSpPr/>
          <p:nvPr/>
        </p:nvSpPr>
        <p:spPr>
          <a:xfrm>
            <a:off x="341713" y="5458751"/>
            <a:ext cx="8211672" cy="923330"/>
          </a:xfrm>
          <a:prstGeom prst="rect">
            <a:avLst/>
          </a:prstGeom>
        </p:spPr>
        <p:txBody>
          <a:bodyPr wrap="square">
            <a:spAutoFit/>
          </a:bodyPr>
          <a:lstStyle/>
          <a:p>
            <a:r>
              <a:rPr lang="en-US" altLang="zh-CN" b="1" dirty="0" err="1">
                <a:latin typeface="Times New Roman" panose="02020603050405020304" pitchFamily="18" charset="0"/>
                <a:cs typeface="Times New Roman" panose="02020603050405020304" pitchFamily="18" charset="0"/>
              </a:rPr>
              <a:t>Collobert</a:t>
            </a:r>
            <a:r>
              <a:rPr lang="en-US" altLang="zh-CN" b="1" dirty="0">
                <a:latin typeface="Times New Roman" panose="02020603050405020304" pitchFamily="18" charset="0"/>
                <a:cs typeface="Times New Roman" panose="02020603050405020304" pitchFamily="18" charset="0"/>
              </a:rPr>
              <a:t> R, Weston J. A unified architecture for natural language processing: Deep neural networks with multitask learning[C]//Proceedings of the 25th international conference on Machine learning </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ICML'08</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ACM, 2008: 160-167.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925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First NER System based on the Deep Neural Network and Feature Engineering</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1"/>
            <a:ext cx="10972800" cy="3115059"/>
          </a:xfrm>
        </p:spPr>
        <p:txBody>
          <a:bodyPr/>
          <a:lstStyle/>
          <a:p>
            <a:pP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ER labeled data was obtained by running the Stanford Named Entity Recognizer over the </a:t>
            </a:r>
            <a:r>
              <a:rPr lang="en-US" altLang="zh-CN" sz="2400" dirty="0" err="1">
                <a:latin typeface="Times New Roman" panose="02020603050405020304" pitchFamily="18" charset="0"/>
                <a:cs typeface="Times New Roman" panose="02020603050405020304" pitchFamily="18" charset="0"/>
              </a:rPr>
              <a:t>PropBank</a:t>
            </a:r>
            <a:r>
              <a:rPr lang="en-US" altLang="zh-CN" sz="2400" dirty="0">
                <a:latin typeface="Times New Roman" panose="02020603050405020304" pitchFamily="18" charset="0"/>
                <a:cs typeface="Times New Roman" panose="02020603050405020304" pitchFamily="18" charset="0"/>
              </a:rPr>
              <a:t> dataset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https://propbank.github.io/</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version 1 (about 1 million words). It uses the dictionary of the 30, 000 most common words from Wikipedia, converted to lower case. Other words were considered as unknown and mapped to a special word.</a:t>
            </a: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11</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err="1">
                <a:latin typeface="Times New Roman" panose="02020603050405020304" pitchFamily="18" charset="0"/>
                <a:cs typeface="Times New Roman" panose="02020603050405020304" pitchFamily="18" charset="0"/>
              </a:rPr>
              <a:t>Collobert</a:t>
            </a:r>
            <a:r>
              <a:rPr lang="en-US" altLang="zh-CN" b="1" dirty="0">
                <a:latin typeface="Times New Roman" panose="02020603050405020304" pitchFamily="18" charset="0"/>
                <a:cs typeface="Times New Roman" panose="02020603050405020304" pitchFamily="18" charset="0"/>
              </a:rPr>
              <a:t> R, Weston J. A unified architecture for natural language processing: Deep neural networks with multitask learning[C]//Proceedings of the 25th international conference on Machine learning </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ICML'08</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ACM, 2008: 160-167.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893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First NER System based on the Deep Neural Network and Feature Engineering</a:t>
            </a:r>
          </a:p>
        </p:txBody>
      </p:sp>
      <p:pic>
        <p:nvPicPr>
          <p:cNvPr id="4" name="内容占位符 3"/>
          <p:cNvPicPr>
            <a:picLocks noGrp="1" noChangeAspect="1"/>
          </p:cNvPicPr>
          <p:nvPr>
            <p:ph idx="1"/>
          </p:nvPr>
        </p:nvPicPr>
        <p:blipFill>
          <a:blip r:embed="rId3"/>
          <a:stretch>
            <a:fillRect/>
          </a:stretch>
        </p:blipFill>
        <p:spPr>
          <a:xfrm>
            <a:off x="1806900" y="2379228"/>
            <a:ext cx="8607834" cy="2715286"/>
          </a:xfrm>
          <a:prstGeom prst="rect">
            <a:avLst/>
          </a:prstGeom>
        </p:spPr>
      </p:pic>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12</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err="1">
                <a:latin typeface="Times New Roman" panose="02020603050405020304" pitchFamily="18" charset="0"/>
                <a:cs typeface="Times New Roman" panose="02020603050405020304" pitchFamily="18" charset="0"/>
              </a:rPr>
              <a:t>Collobert</a:t>
            </a:r>
            <a:r>
              <a:rPr lang="en-US" altLang="zh-CN" b="1" dirty="0">
                <a:latin typeface="Times New Roman" panose="02020603050405020304" pitchFamily="18" charset="0"/>
                <a:cs typeface="Times New Roman" panose="02020603050405020304" pitchFamily="18" charset="0"/>
              </a:rPr>
              <a:t> R, Weston J. A unified architecture for natural language processing: Deep neural networks with multitask learning[C]//Proceedings of the 25th international conference on Machine learning </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ICML'08</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ACM, 2008: 160-167.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964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First NER System based on the Deep Neural Network and Feature Engineering</a:t>
            </a: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13</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err="1">
                <a:latin typeface="Times New Roman" panose="02020603050405020304" pitchFamily="18" charset="0"/>
                <a:cs typeface="Times New Roman" panose="02020603050405020304" pitchFamily="18" charset="0"/>
              </a:rPr>
              <a:t>Collobert</a:t>
            </a:r>
            <a:r>
              <a:rPr lang="en-US" altLang="zh-CN" b="1" dirty="0">
                <a:latin typeface="Times New Roman" panose="02020603050405020304" pitchFamily="18" charset="0"/>
                <a:cs typeface="Times New Roman" panose="02020603050405020304" pitchFamily="18" charset="0"/>
              </a:rPr>
              <a:t> R, Weston J. A unified architecture for natural language processing: Deep neural networks with multitask learning[C]//Proceedings of the 25th international conference on Machine learning </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ICML'08</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ACM, 2008: 160-167.</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en-US" altLang="zh-CN" sz="2400" dirty="0"/>
              <a:t>Advantages</a:t>
            </a:r>
          </a:p>
          <a:p>
            <a:r>
              <a:rPr lang="en-US" altLang="zh-CN" sz="2400" dirty="0" smtClean="0"/>
              <a:t>Making </a:t>
            </a:r>
            <a:r>
              <a:rPr lang="en-US" altLang="zh-CN" sz="2400" dirty="0"/>
              <a:t>full use of huge data </a:t>
            </a:r>
            <a:r>
              <a:rPr lang="en-US" altLang="zh-CN" sz="2400" dirty="0" smtClean="0"/>
              <a:t>sets</a:t>
            </a:r>
            <a:endParaRPr lang="zh-CN" altLang="en-US" sz="2400" dirty="0"/>
          </a:p>
          <a:p>
            <a:r>
              <a:rPr lang="en-US" altLang="zh-CN" sz="2400" dirty="0" smtClean="0"/>
              <a:t>The </a:t>
            </a:r>
            <a:r>
              <a:rPr lang="en-US" altLang="zh-CN" sz="2400" dirty="0"/>
              <a:t>model is the better for generalization than others which based on the combination of feature-engineering and machine learning </a:t>
            </a:r>
            <a:r>
              <a:rPr lang="en-US" altLang="zh-CN" sz="2400" dirty="0" smtClean="0"/>
              <a:t>algorithms</a:t>
            </a:r>
            <a:endParaRPr lang="en-US" altLang="zh-CN" sz="2400" dirty="0"/>
          </a:p>
          <a:p>
            <a:r>
              <a:rPr lang="en-US" altLang="zh-CN" sz="2400" dirty="0" smtClean="0"/>
              <a:t>This </a:t>
            </a:r>
            <a:r>
              <a:rPr lang="en-US" altLang="zh-CN" sz="2400" dirty="0"/>
              <a:t>is an important result, given that the NLP community considers </a:t>
            </a:r>
            <a:r>
              <a:rPr lang="en-US" altLang="zh-CN" sz="2400" dirty="0" smtClean="0"/>
              <a:t>syntax </a:t>
            </a:r>
            <a:r>
              <a:rPr lang="en-US" altLang="zh-CN" sz="2400" dirty="0"/>
              <a:t>as a mandatory feature for semantic </a:t>
            </a:r>
            <a:r>
              <a:rPr lang="en-US" altLang="zh-CN" sz="2400" dirty="0" smtClean="0"/>
              <a:t>extraction</a:t>
            </a:r>
            <a:endParaRPr lang="en-US" altLang="zh-CN" sz="2400" dirty="0"/>
          </a:p>
        </p:txBody>
      </p:sp>
    </p:spTree>
    <p:extLst>
      <p:ext uri="{BB962C8B-B14F-4D97-AF65-F5344CB8AC3E}">
        <p14:creationId xmlns:p14="http://schemas.microsoft.com/office/powerpoint/2010/main" val="2449895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First NER System based on the Deep Neural Network and Feature Engineering</a:t>
            </a: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14</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err="1">
                <a:latin typeface="Times New Roman" panose="02020603050405020304" pitchFamily="18" charset="0"/>
                <a:cs typeface="Times New Roman" panose="02020603050405020304" pitchFamily="18" charset="0"/>
              </a:rPr>
              <a:t>Collobert</a:t>
            </a:r>
            <a:r>
              <a:rPr lang="en-US" altLang="zh-CN" b="1" dirty="0">
                <a:latin typeface="Times New Roman" panose="02020603050405020304" pitchFamily="18" charset="0"/>
                <a:cs typeface="Times New Roman" panose="02020603050405020304" pitchFamily="18" charset="0"/>
              </a:rPr>
              <a:t> R, Weston J. A unified architecture for natural language processing: Deep neural networks with multitask learning[C]//Proceedings of the 25th international conference on Machine learning </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ICML'08</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ACM, 2008: 160-167.</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228395" y="2252091"/>
            <a:ext cx="11538857" cy="3201068"/>
          </a:xfrm>
        </p:spPr>
        <p:txBody>
          <a:bodyPr/>
          <a:lstStyle/>
          <a:p>
            <a:pPr marL="0" indent="0">
              <a:buNone/>
            </a:pPr>
            <a:r>
              <a:rPr lang="en-US" altLang="zh-CN" sz="2400" b="1" dirty="0" smtClean="0"/>
              <a:t>Disadvantages</a:t>
            </a:r>
          </a:p>
          <a:p>
            <a:r>
              <a:rPr lang="en-US" altLang="zh-CN" sz="2400" dirty="0" smtClean="0"/>
              <a:t>The </a:t>
            </a:r>
            <a:r>
              <a:rPr lang="en-US" altLang="zh-CN" sz="2400" dirty="0"/>
              <a:t>model is not avoid to use the hand-constructed feature vector which based on the feature-engineer, which manually constructed feature vectors from orthographic features (e.g., capitalization of the first character), dictionaries and </a:t>
            </a:r>
            <a:r>
              <a:rPr lang="en-US" altLang="zh-CN" sz="2400" dirty="0" smtClean="0"/>
              <a:t>lexicons.</a:t>
            </a:r>
          </a:p>
          <a:p>
            <a:r>
              <a:rPr lang="en-US" altLang="zh-CN" sz="2400" dirty="0" smtClean="0"/>
              <a:t>There </a:t>
            </a:r>
            <a:r>
              <a:rPr lang="en-US" altLang="zh-CN" sz="2400" dirty="0"/>
              <a:t>is no F1 score results for the combination of NER and deep neural network </a:t>
            </a:r>
            <a:endParaRPr lang="en-US" altLang="zh-CN" sz="2400" dirty="0" smtClean="0"/>
          </a:p>
          <a:p>
            <a:r>
              <a:rPr lang="en-US" altLang="zh-CN" sz="2400" dirty="0" smtClean="0"/>
              <a:t>A </a:t>
            </a:r>
            <a:r>
              <a:rPr lang="en-US" altLang="zh-CN" sz="2400" dirty="0"/>
              <a:t>large number of hand-labeled data is necessary for the model, which is limited.</a:t>
            </a:r>
          </a:p>
        </p:txBody>
      </p:sp>
    </p:spTree>
    <p:extLst>
      <p:ext uri="{BB962C8B-B14F-4D97-AF65-F5344CB8AC3E}">
        <p14:creationId xmlns:p14="http://schemas.microsoft.com/office/powerpoint/2010/main" val="3136591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MODELS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First NER System based on the </a:t>
            </a:r>
            <a:r>
              <a:rPr lang="en-US" altLang="zh-CN" sz="2000" b="1" dirty="0">
                <a:latin typeface="Times New Roman" panose="02020603050405020304" pitchFamily="18" charset="0"/>
                <a:cs typeface="Times New Roman" panose="02020603050405020304" pitchFamily="18" charset="0"/>
              </a:rPr>
              <a:t>Deep Neural Network </a:t>
            </a:r>
            <a:r>
              <a:rPr lang="en-US" altLang="zh-CN" sz="2000" dirty="0" smtClean="0">
                <a:latin typeface="Times New Roman" panose="02020603050405020304" pitchFamily="18" charset="0"/>
                <a:cs typeface="Times New Roman" panose="02020603050405020304" pitchFamily="18" charset="0"/>
              </a:rPr>
              <a:t>and </a:t>
            </a:r>
            <a:r>
              <a:rPr lang="en-US" altLang="zh-CN" sz="2000" b="1" dirty="0" smtClean="0">
                <a:latin typeface="Times New Roman" panose="02020603050405020304" pitchFamily="18" charset="0"/>
                <a:cs typeface="Times New Roman" panose="02020603050405020304" pitchFamily="18" charset="0"/>
              </a:rPr>
              <a:t>Feature Engineering</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Word </a:t>
            </a:r>
            <a:r>
              <a:rPr lang="en-US" altLang="zh-CN" sz="2000" b="1" dirty="0" smtClean="0">
                <a:latin typeface="Times New Roman" panose="02020603050405020304" pitchFamily="18" charset="0"/>
                <a:cs typeface="Times New Roman" panose="02020603050405020304" pitchFamily="18" charset="0"/>
              </a:rPr>
              <a:t>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a:t>
            </a:r>
            <a:r>
              <a:rPr lang="en-US" altLang="zh-CN" sz="2000" b="1" dirty="0">
                <a:latin typeface="Times New Roman" panose="02020603050405020304" pitchFamily="18" charset="0"/>
                <a:cs typeface="Times New Roman" panose="02020603050405020304" pitchFamily="18" charset="0"/>
              </a:rPr>
              <a:t>of Character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affix</a:t>
            </a:r>
            <a:r>
              <a:rPr lang="en-US" altLang="zh-CN" sz="2000" dirty="0">
                <a:latin typeface="Times New Roman" panose="02020603050405020304" pitchFamily="18" charset="0"/>
                <a:cs typeface="Times New Roman" panose="02020603050405020304" pitchFamily="18" charset="0"/>
              </a:rPr>
              <a:t> model 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based on the </a:t>
            </a:r>
            <a:r>
              <a:rPr lang="en-US" altLang="zh-CN" sz="2000" b="1" dirty="0">
                <a:latin typeface="Times New Roman" panose="02020603050405020304" pitchFamily="18" charset="0"/>
                <a:cs typeface="Times New Roman" panose="02020603050405020304" pitchFamily="18" charset="0"/>
              </a:rPr>
              <a:t>Deep Active </a:t>
            </a:r>
            <a:r>
              <a:rPr lang="en-US" altLang="zh-CN" sz="2000" b="1" dirty="0" smtClean="0">
                <a:latin typeface="Times New Roman" panose="02020603050405020304" pitchFamily="18" charset="0"/>
                <a:cs typeface="Times New Roman" panose="02020603050405020304" pitchFamily="18" charset="0"/>
              </a:rPr>
              <a:t>Learning</a:t>
            </a:r>
          </a:p>
          <a:p>
            <a:pPr>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NER Systems based on the </a:t>
            </a:r>
            <a:r>
              <a:rPr lang="en-US" altLang="zh-CN" sz="2000" b="1" dirty="0">
                <a:latin typeface="Times New Roman" panose="02020603050405020304" pitchFamily="18" charset="0"/>
                <a:cs typeface="Times New Roman" panose="02020603050405020304" pitchFamily="18" charset="0"/>
              </a:rPr>
              <a:t>Adversarial </a:t>
            </a:r>
            <a:r>
              <a:rPr lang="en-US" altLang="zh-CN" sz="2000" b="1" dirty="0" smtClean="0">
                <a:latin typeface="Times New Roman" panose="02020603050405020304" pitchFamily="18" charset="0"/>
                <a:cs typeface="Times New Roman" panose="02020603050405020304" pitchFamily="18" charset="0"/>
              </a:rPr>
              <a:t>Learning</a:t>
            </a: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15</a:t>
            </a:fld>
            <a:endParaRPr lang="en-US" altLang="zh-CN"/>
          </a:p>
        </p:txBody>
      </p:sp>
    </p:spTree>
    <p:extLst>
      <p:ext uri="{BB962C8B-B14F-4D97-AF65-F5344CB8AC3E}">
        <p14:creationId xmlns:p14="http://schemas.microsoft.com/office/powerpoint/2010/main" val="246597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 fill="hold"/>
                                        <p:tgtEl>
                                          <p:spTgt spid="3">
                                            <p:txEl>
                                              <p:pRg st="2" end="2"/>
                                            </p:txEl>
                                          </p:spTgt>
                                        </p:tgtEl>
                                        <p:attrNameLst>
                                          <p:attrName>style.color</p:attrName>
                                        </p:attrNameLst>
                                      </p:cBhvr>
                                      <p:to>
                                        <a:srgbClr val="F2F2F2"/>
                                      </p:to>
                                    </p:animClr>
                                  </p:childTnLst>
                                </p:cTn>
                              </p:par>
                              <p:par>
                                <p:cTn id="7" presetID="3" presetClass="emph" presetSubtype="2" fill="hold" nodeType="withEffect">
                                  <p:stCondLst>
                                    <p:cond delay="0"/>
                                  </p:stCondLst>
                                  <p:childTnLst>
                                    <p:animClr clrSpc="rgb" dir="cw">
                                      <p:cBhvr override="childStyle">
                                        <p:cTn id="8" dur="10" fill="hold"/>
                                        <p:tgtEl>
                                          <p:spTgt spid="3">
                                            <p:txEl>
                                              <p:pRg st="3" end="3"/>
                                            </p:txEl>
                                          </p:spTgt>
                                        </p:tgtEl>
                                        <p:attrNameLst>
                                          <p:attrName>style.color</p:attrName>
                                        </p:attrNameLst>
                                      </p:cBhvr>
                                      <p:to>
                                        <a:srgbClr val="F2F2F2"/>
                                      </p:to>
                                    </p:animClr>
                                  </p:childTnLst>
                                </p:cTn>
                              </p:par>
                              <p:par>
                                <p:cTn id="9" presetID="3" presetClass="emph" presetSubtype="2" fill="hold" nodeType="withEffect">
                                  <p:stCondLst>
                                    <p:cond delay="0"/>
                                  </p:stCondLst>
                                  <p:childTnLst>
                                    <p:animClr clrSpc="rgb" dir="cw">
                                      <p:cBhvr override="childStyle">
                                        <p:cTn id="10" dur="10" fill="hold"/>
                                        <p:tgtEl>
                                          <p:spTgt spid="3">
                                            <p:txEl>
                                              <p:pRg st="4" end="4"/>
                                            </p:txEl>
                                          </p:spTgt>
                                        </p:tgtEl>
                                        <p:attrNameLst>
                                          <p:attrName>style.color</p:attrName>
                                        </p:attrNameLst>
                                      </p:cBhvr>
                                      <p:to>
                                        <a:srgbClr val="F2F2F2"/>
                                      </p:to>
                                    </p:animClr>
                                  </p:childTnLst>
                                </p:cTn>
                              </p:par>
                              <p:par>
                                <p:cTn id="11" presetID="3" presetClass="emph" presetSubtype="2" fill="hold" nodeType="withEffect">
                                  <p:stCondLst>
                                    <p:cond delay="0"/>
                                  </p:stCondLst>
                                  <p:childTnLst>
                                    <p:animClr clrSpc="rgb" dir="cw">
                                      <p:cBhvr override="childStyle">
                                        <p:cTn id="12" dur="10" fill="hold"/>
                                        <p:tgtEl>
                                          <p:spTgt spid="3">
                                            <p:txEl>
                                              <p:pRg st="5" end="5"/>
                                            </p:txEl>
                                          </p:spTgt>
                                        </p:tgtEl>
                                        <p:attrNameLst>
                                          <p:attrName>style.color</p:attrName>
                                        </p:attrNameLst>
                                      </p:cBhvr>
                                      <p:to>
                                        <a:srgbClr val="F2F2F2"/>
                                      </p:to>
                                    </p:animClr>
                                  </p:childTnLst>
                                </p:cTn>
                              </p:par>
                              <p:par>
                                <p:cTn id="13" presetID="3" presetClass="emph" presetSubtype="2" fill="hold" nodeType="withEffect">
                                  <p:stCondLst>
                                    <p:cond delay="0"/>
                                  </p:stCondLst>
                                  <p:childTnLst>
                                    <p:animClr clrSpc="rgb" dir="cw">
                                      <p:cBhvr override="childStyle">
                                        <p:cTn id="14" dur="10" fill="hold"/>
                                        <p:tgtEl>
                                          <p:spTgt spid="3">
                                            <p:txEl>
                                              <p:pRg st="6" end="6"/>
                                            </p:txEl>
                                          </p:spTgt>
                                        </p:tgtEl>
                                        <p:attrNameLst>
                                          <p:attrName>style.color</p:attrName>
                                        </p:attrNameLst>
                                      </p:cBhvr>
                                      <p:to>
                                        <a:srgbClr val="F2F2F2"/>
                                      </p:to>
                                    </p:animClr>
                                  </p:childTnLst>
                                </p:cTn>
                              </p:par>
                              <p:par>
                                <p:cTn id="15" presetID="3" presetClass="emph" presetSubtype="2" fill="hold" nodeType="withEffect">
                                  <p:stCondLst>
                                    <p:cond delay="0"/>
                                  </p:stCondLst>
                                  <p:childTnLst>
                                    <p:animClr clrSpc="rgb" dir="cw">
                                      <p:cBhvr override="childStyle">
                                        <p:cTn id="16" dur="10" fill="hold"/>
                                        <p:tgtEl>
                                          <p:spTgt spid="3">
                                            <p:txEl>
                                              <p:pRg st="0" end="0"/>
                                            </p:txEl>
                                          </p:spTgt>
                                        </p:tgtEl>
                                        <p:attrNameLst>
                                          <p:attrName>style.color</p:attrName>
                                        </p:attrNameLst>
                                      </p:cBhvr>
                                      <p:to>
                                        <a:srgbClr val="F2F2F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7928968" cy="3161712"/>
          </a:xfrm>
        </p:spPr>
        <p:txBody>
          <a:bodyPr/>
          <a:lstStyle/>
          <a:p>
            <a:pP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first layer extracts features for each word.</a:t>
            </a: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second layer extracts features from a window of words or from the whole sentence, treating it as a sequence with local and global structure (i.e., it is not treated like a bag of words).</a:t>
            </a: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following layers are standard </a:t>
            </a:r>
            <a:r>
              <a:rPr lang="en-US" altLang="zh-CN" sz="2400" dirty="0" smtClean="0">
                <a:latin typeface="Times New Roman" panose="02020603050405020304" pitchFamily="18" charset="0"/>
                <a:cs typeface="Times New Roman" panose="02020603050405020304" pitchFamily="18" charset="0"/>
              </a:rPr>
              <a:t>Neural Network </a:t>
            </a:r>
            <a:r>
              <a:rPr lang="en-US" altLang="zh-CN" sz="2400" dirty="0">
                <a:latin typeface="Times New Roman" panose="02020603050405020304" pitchFamily="18" charset="0"/>
                <a:cs typeface="Times New Roman" panose="02020603050405020304" pitchFamily="18" charset="0"/>
              </a:rPr>
              <a:t>layers.</a:t>
            </a:r>
          </a:p>
          <a:p>
            <a:pPr>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16</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Collobert R, Weston J, Bottou L, et al. Natural language processing (almost) from scratch[J]. Journal of Machine Learning Research </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JMLR'11</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 2011, 12(Aug): 2493-2537.</a:t>
            </a:r>
            <a:endParaRPr lang="zh-CN" altLang="en-US"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8888250" y="1758078"/>
            <a:ext cx="3043832" cy="4624003"/>
          </a:xfrm>
          <a:prstGeom prst="rect">
            <a:avLst/>
          </a:prstGeom>
        </p:spPr>
      </p:pic>
    </p:spTree>
    <p:extLst>
      <p:ext uri="{BB962C8B-B14F-4D97-AF65-F5344CB8AC3E}">
        <p14:creationId xmlns:p14="http://schemas.microsoft.com/office/powerpoint/2010/main" val="1087324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161712"/>
          </a:xfrm>
        </p:spPr>
        <p:txBody>
          <a:bodyPr/>
          <a:lstStyle/>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Our </a:t>
            </a:r>
            <a:r>
              <a:rPr lang="en-US" altLang="zh-CN" sz="2000" b="1" dirty="0">
                <a:latin typeface="Times New Roman" panose="02020603050405020304" pitchFamily="18" charset="0"/>
                <a:cs typeface="Times New Roman" panose="02020603050405020304" pitchFamily="18" charset="0"/>
              </a:rPr>
              <a:t>first English corpus </a:t>
            </a:r>
            <a:r>
              <a:rPr lang="en-US" altLang="zh-CN" sz="2000" dirty="0">
                <a:latin typeface="Times New Roman" panose="02020603050405020304" pitchFamily="18" charset="0"/>
                <a:cs typeface="Times New Roman" panose="02020603050405020304" pitchFamily="18" charset="0"/>
              </a:rPr>
              <a:t>is the entire English Wikipedia. We have removed all paragraphs containing non-roman characters and all </a:t>
            </a:r>
            <a:r>
              <a:rPr lang="en-US" altLang="zh-CN" sz="2000" dirty="0" err="1">
                <a:latin typeface="Times New Roman" panose="02020603050405020304" pitchFamily="18" charset="0"/>
                <a:cs typeface="Times New Roman" panose="02020603050405020304" pitchFamily="18" charset="0"/>
              </a:rPr>
              <a:t>MediaWiki</a:t>
            </a:r>
            <a:r>
              <a:rPr lang="en-US" altLang="zh-CN" sz="2000" dirty="0">
                <a:latin typeface="Times New Roman" panose="02020603050405020304" pitchFamily="18" charset="0"/>
                <a:cs typeface="Times New Roman" panose="02020603050405020304" pitchFamily="18" charset="0"/>
              </a:rPr>
              <a:t> markups. The resulting text was tokenized using the Penn Treebank tokenizer script.14 The resulting data set contains about 631 million words. As in our previous experiments, we use a dictionary containing the 100,000 most common words in WSJ, with the same processing of capitals and numbers. Again, words outside the dictionary were replaced by the special “RARE” word.</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Our </a:t>
            </a:r>
            <a:r>
              <a:rPr lang="en-US" altLang="zh-CN" sz="2000" b="1" dirty="0">
                <a:latin typeface="Times New Roman" panose="02020603050405020304" pitchFamily="18" charset="0"/>
                <a:cs typeface="Times New Roman" panose="02020603050405020304" pitchFamily="18" charset="0"/>
              </a:rPr>
              <a:t>second English corpus </a:t>
            </a:r>
            <a:r>
              <a:rPr lang="en-US" altLang="zh-CN" sz="2000" dirty="0">
                <a:latin typeface="Times New Roman" panose="02020603050405020304" pitchFamily="18" charset="0"/>
                <a:cs typeface="Times New Roman" panose="02020603050405020304" pitchFamily="18" charset="0"/>
              </a:rPr>
              <a:t>is composed by adding an extra 221 million words extracted from the Reuters RCV1 (Lewis et al., 2004) data set.15 We also extended the dictionary to 130,000 words by adding the 30,000 most common words in Reuters. This is useful in order to determine whether improvements can be achieved by further increasing the unlabeled data set size.</a:t>
            </a:r>
          </a:p>
          <a:p>
            <a:pPr>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17</a:t>
            </a:fld>
            <a:endParaRPr lang="en-US" altLang="zh-CN" dirty="0"/>
          </a:p>
        </p:txBody>
      </p:sp>
      <p:sp>
        <p:nvSpPr>
          <p:cNvPr id="7" name="矩形 6"/>
          <p:cNvSpPr/>
          <p:nvPr/>
        </p:nvSpPr>
        <p:spPr>
          <a:xfrm>
            <a:off x="341713" y="5458751"/>
            <a:ext cx="8211672" cy="923330"/>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Collobert R, Weston J, Bottou L, et al. Natural language processing (almost) from scratch[J]. Journal of Machine Learning Research </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JMLR'11</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 2011, 12(Aug): 2493-2537.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912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pic>
        <p:nvPicPr>
          <p:cNvPr id="4" name="内容占位符 3"/>
          <p:cNvPicPr>
            <a:picLocks noGrp="1" noChangeAspect="1"/>
          </p:cNvPicPr>
          <p:nvPr>
            <p:ph idx="1"/>
          </p:nvPr>
        </p:nvPicPr>
        <p:blipFill>
          <a:blip r:embed="rId3"/>
          <a:stretch>
            <a:fillRect/>
          </a:stretch>
        </p:blipFill>
        <p:spPr>
          <a:xfrm>
            <a:off x="2045366" y="2520013"/>
            <a:ext cx="8242870" cy="2201275"/>
          </a:xfrm>
          <a:prstGeom prst="rect">
            <a:avLst/>
          </a:prstGeom>
        </p:spPr>
      </p:pic>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18</a:t>
            </a:fld>
            <a:endParaRPr lang="en-US" altLang="zh-CN" dirty="0"/>
          </a:p>
        </p:txBody>
      </p:sp>
      <p:sp>
        <p:nvSpPr>
          <p:cNvPr id="7" name="矩形 6"/>
          <p:cNvSpPr/>
          <p:nvPr/>
        </p:nvSpPr>
        <p:spPr>
          <a:xfrm>
            <a:off x="341713" y="5458751"/>
            <a:ext cx="8211672" cy="923330"/>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Collobert R, Weston J, Bottou L, et al. Natural language processing (almost) from scratch[J]. Journal of Machine Learning Research </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JMLR'11</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 2011, 12(Aug): 2493-2537.</a:t>
            </a:r>
            <a:endParaRPr lang="zh-CN" altLang="en-US" b="1" dirty="0">
              <a:latin typeface="Times New Roman" panose="02020603050405020304" pitchFamily="18" charset="0"/>
              <a:cs typeface="Times New Roman" panose="02020603050405020304" pitchFamily="18" charset="0"/>
            </a:endParaRPr>
          </a:p>
        </p:txBody>
      </p:sp>
      <p:sp>
        <p:nvSpPr>
          <p:cNvPr id="5" name="圆角矩形 4"/>
          <p:cNvSpPr/>
          <p:nvPr/>
        </p:nvSpPr>
        <p:spPr>
          <a:xfrm>
            <a:off x="9088015" y="3704253"/>
            <a:ext cx="1017037" cy="20527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962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161712"/>
          </a:xfrm>
        </p:spPr>
        <p:txBody>
          <a:bodyPr/>
          <a:lstStyle/>
          <a:p>
            <a:pPr>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The authors achieved </a:t>
            </a:r>
            <a:r>
              <a:rPr lang="en-US" altLang="zh-CN" sz="2800" b="1" dirty="0">
                <a:latin typeface="Times New Roman" panose="02020603050405020304" pitchFamily="18" charset="0"/>
                <a:cs typeface="Times New Roman" panose="02020603050405020304" pitchFamily="18" charset="0"/>
              </a:rPr>
              <a:t>89.59% F1 score </a:t>
            </a:r>
            <a:r>
              <a:rPr lang="en-US" altLang="zh-CN" sz="2800" dirty="0">
                <a:latin typeface="Times New Roman" panose="02020603050405020304" pitchFamily="18" charset="0"/>
                <a:cs typeface="Times New Roman" panose="02020603050405020304" pitchFamily="18" charset="0"/>
              </a:rPr>
              <a:t>on English </a:t>
            </a:r>
            <a:r>
              <a:rPr lang="en-US" altLang="zh-CN" sz="2800" dirty="0" err="1">
                <a:latin typeface="Times New Roman" panose="02020603050405020304" pitchFamily="18" charset="0"/>
                <a:cs typeface="Times New Roman" panose="02020603050405020304" pitchFamily="18" charset="0"/>
              </a:rPr>
              <a:t>CoNLL</a:t>
            </a:r>
            <a:r>
              <a:rPr lang="en-US" altLang="zh-CN" sz="2800" dirty="0">
                <a:latin typeface="Times New Roman" panose="02020603050405020304" pitchFamily="18" charset="0"/>
                <a:cs typeface="Times New Roman" panose="02020603050405020304" pitchFamily="18" charset="0"/>
              </a:rPr>
              <a:t> 2003 dataset by including gazetteers and SENNA </a:t>
            </a:r>
            <a:r>
              <a:rPr lang="en-US" altLang="zh-CN" sz="2800" dirty="0" err="1">
                <a:latin typeface="Times New Roman" panose="02020603050405020304" pitchFamily="18" charset="0"/>
                <a:cs typeface="Times New Roman" panose="02020603050405020304" pitchFamily="18" charset="0"/>
              </a:rPr>
              <a:t>embeddings</a:t>
            </a:r>
            <a:r>
              <a:rPr lang="en-US" altLang="zh-CN" sz="2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altLang="zh-CN" sz="2800" dirty="0" smtClean="0">
                <a:latin typeface="Times New Roman" panose="02020603050405020304" pitchFamily="18" charset="0"/>
                <a:cs typeface="Times New Roman" panose="02020603050405020304" pitchFamily="18" charset="0"/>
              </a:rPr>
              <a:t>The </a:t>
            </a:r>
            <a:r>
              <a:rPr lang="en-US" altLang="zh-CN" sz="2800" dirty="0">
                <a:latin typeface="Times New Roman" panose="02020603050405020304" pitchFamily="18" charset="0"/>
                <a:cs typeface="Times New Roman" panose="02020603050405020304" pitchFamily="18" charset="0"/>
              </a:rPr>
              <a:t>paper rely on large </a:t>
            </a:r>
            <a:r>
              <a:rPr lang="en-US" altLang="zh-CN" sz="2800" b="1" dirty="0">
                <a:latin typeface="Times New Roman" panose="02020603050405020304" pitchFamily="18" charset="0"/>
                <a:cs typeface="Times New Roman" panose="02020603050405020304" pitchFamily="18" charset="0"/>
              </a:rPr>
              <a:t>unlabeled data sets </a:t>
            </a:r>
            <a:r>
              <a:rPr lang="en-US" altLang="zh-CN" sz="2800" dirty="0">
                <a:latin typeface="Times New Roman" panose="02020603050405020304" pitchFamily="18" charset="0"/>
                <a:cs typeface="Times New Roman" panose="02020603050405020304" pitchFamily="18" charset="0"/>
              </a:rPr>
              <a:t>and let the training algorithm discover internal representations that prove useful for all the tasks of interest.</a:t>
            </a:r>
          </a:p>
          <a:p>
            <a:pPr>
              <a:buFont typeface="Arial" panose="020B0604020202020204" pitchFamily="34" charset="0"/>
              <a:buChar char="•"/>
            </a:pPr>
            <a:endParaRPr lang="en-US" altLang="zh-CN" sz="28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19</a:t>
            </a:fld>
            <a:endParaRPr lang="en-US" altLang="zh-CN" dirty="0"/>
          </a:p>
        </p:txBody>
      </p:sp>
      <p:sp>
        <p:nvSpPr>
          <p:cNvPr id="7" name="矩形 6"/>
          <p:cNvSpPr/>
          <p:nvPr/>
        </p:nvSpPr>
        <p:spPr>
          <a:xfrm>
            <a:off x="341713" y="5458751"/>
            <a:ext cx="8211672" cy="923330"/>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Collobert R, Weston J, Bottou L, et al. Natural language processing (almost) from scratch[J]. Journal of Machine Learning Research </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JMLR'11</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 2011, 12(Aug): 2493-2537.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713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1733889" y="2157603"/>
            <a:ext cx="8753856" cy="3301365"/>
          </a:xfrm>
        </p:spPr>
        <p:txBody>
          <a:bodyPr/>
          <a:lstStyle/>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Methodology</a:t>
            </a:r>
            <a:endParaRPr lang="en-US" altLang="zh-CN"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Models</a:t>
            </a:r>
            <a:endParaRPr lang="en-US" altLang="zh-CN"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Conclusions</a:t>
            </a: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Opinions</a:t>
            </a:r>
            <a:endParaRPr lang="en-US" altLang="zh-CN" b="1"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2</a:t>
            </a:fld>
            <a:endParaRPr lang="en-US" altLang="zh-CN"/>
          </a:p>
        </p:txBody>
      </p:sp>
    </p:spTree>
    <p:extLst>
      <p:ext uri="{BB962C8B-B14F-4D97-AF65-F5344CB8AC3E}">
        <p14:creationId xmlns:p14="http://schemas.microsoft.com/office/powerpoint/2010/main" val="377016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3">
                                            <p:txEl>
                                              <p:pRg st="1" end="1"/>
                                            </p:txEl>
                                          </p:spTgt>
                                        </p:tgtEl>
                                        <p:attrNameLst>
                                          <p:attrName>style.color</p:attrName>
                                        </p:attrNameLst>
                                      </p:cBhvr>
                                      <p:to>
                                        <a:srgbClr val="F2F2F2"/>
                                      </p:to>
                                    </p:animClr>
                                  </p:childTnLst>
                                </p:cTn>
                              </p:par>
                              <p:par>
                                <p:cTn id="7" presetID="3" presetClass="emph" presetSubtype="2" fill="hold" nodeType="withEffect">
                                  <p:stCondLst>
                                    <p:cond delay="0"/>
                                  </p:stCondLst>
                                  <p:childTnLst>
                                    <p:animClr clrSpc="rgb" dir="cw">
                                      <p:cBhvr override="childStyle">
                                        <p:cTn id="8" dur="10" fill="hold"/>
                                        <p:tgtEl>
                                          <p:spTgt spid="3">
                                            <p:txEl>
                                              <p:pRg st="2" end="2"/>
                                            </p:txEl>
                                          </p:spTgt>
                                        </p:tgtEl>
                                        <p:attrNameLst>
                                          <p:attrName>style.color</p:attrName>
                                        </p:attrNameLst>
                                      </p:cBhvr>
                                      <p:to>
                                        <a:srgbClr val="F2F2F2"/>
                                      </p:to>
                                    </p:animClr>
                                  </p:childTnLst>
                                </p:cTn>
                              </p:par>
                              <p:par>
                                <p:cTn id="9" presetID="3" presetClass="emph" presetSubtype="2" fill="hold" nodeType="withEffect">
                                  <p:stCondLst>
                                    <p:cond delay="0"/>
                                  </p:stCondLst>
                                  <p:childTnLst>
                                    <p:animClr clrSpc="rgb" dir="cw">
                                      <p:cBhvr override="childStyle">
                                        <p:cTn id="10" dur="10" fill="hold"/>
                                        <p:tgtEl>
                                          <p:spTgt spid="3">
                                            <p:txEl>
                                              <p:pRg st="3" end="3"/>
                                            </p:txEl>
                                          </p:spTgt>
                                        </p:tgtEl>
                                        <p:attrNameLst>
                                          <p:attrName>style.color</p:attrName>
                                        </p:attrNameLst>
                                      </p:cBhvr>
                                      <p:to>
                                        <a:srgbClr val="F2F2F2"/>
                                      </p:to>
                                    </p:animClr>
                                  </p:childTnLst>
                                </p:cTn>
                              </p:par>
                              <p:par>
                                <p:cTn id="11" presetID="3" presetClass="emph" presetSubtype="2" fill="hold" nodeType="withEffect">
                                  <p:stCondLst>
                                    <p:cond delay="0"/>
                                  </p:stCondLst>
                                  <p:childTnLst>
                                    <p:animClr clrSpc="rgb" dir="cw">
                                      <p:cBhvr override="childStyle">
                                        <p:cTn id="12" dur="10" fill="hold"/>
                                        <p:tgtEl>
                                          <p:spTgt spid="3">
                                            <p:txEl>
                                              <p:pRg st="4" end="4"/>
                                            </p:txEl>
                                          </p:spTgt>
                                        </p:tgtEl>
                                        <p:attrNameLst>
                                          <p:attrName>style.color</p:attrName>
                                        </p:attrNameLst>
                                      </p:cBhvr>
                                      <p:to>
                                        <a:srgbClr val="F2F2F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161712"/>
          </a:xfrm>
        </p:spPr>
        <p:txBody>
          <a:bodyPr/>
          <a:lstStyle/>
          <a:p>
            <a:pPr marL="0" indent="0">
              <a:buNone/>
            </a:pPr>
            <a:r>
              <a:rPr lang="en-US" altLang="zh-CN" sz="2800" b="1" dirty="0">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US" altLang="zh-CN" sz="2800" dirty="0" smtClean="0">
                <a:latin typeface="Times New Roman" panose="02020603050405020304" pitchFamily="18" charset="0"/>
                <a:cs typeface="Times New Roman" panose="02020603050405020304" pitchFamily="18" charset="0"/>
              </a:rPr>
              <a:t>The </a:t>
            </a:r>
            <a:r>
              <a:rPr lang="en-US" altLang="zh-CN" sz="2800" dirty="0">
                <a:latin typeface="Times New Roman" panose="02020603050405020304" pitchFamily="18" charset="0"/>
                <a:cs typeface="Times New Roman" panose="02020603050405020304" pitchFamily="18" charset="0"/>
              </a:rPr>
              <a:t>model make full use of huge data set and unlabeled data, which is almost from scratch.</a:t>
            </a:r>
          </a:p>
          <a:p>
            <a:pPr>
              <a:buFont typeface="Arial" panose="020B0604020202020204" pitchFamily="34" charset="0"/>
              <a:buChar char="•"/>
            </a:pPr>
            <a:r>
              <a:rPr lang="en-US" altLang="zh-CN" sz="2800" dirty="0" smtClean="0">
                <a:latin typeface="Times New Roman" panose="02020603050405020304" pitchFamily="18" charset="0"/>
                <a:cs typeface="Times New Roman" panose="02020603050405020304" pitchFamily="18" charset="0"/>
              </a:rPr>
              <a:t>The </a:t>
            </a:r>
            <a:r>
              <a:rPr lang="en-US" altLang="zh-CN" sz="2800" dirty="0">
                <a:latin typeface="Times New Roman" panose="02020603050405020304" pitchFamily="18" charset="0"/>
                <a:cs typeface="Times New Roman" panose="02020603050405020304" pitchFamily="18" charset="0"/>
              </a:rPr>
              <a:t>model is the better for generalization than others.</a:t>
            </a:r>
          </a:p>
          <a:p>
            <a:pPr>
              <a:buFont typeface="Arial" panose="020B0604020202020204" pitchFamily="34" charset="0"/>
              <a:buChar char="•"/>
            </a:pPr>
            <a:r>
              <a:rPr lang="en-US" altLang="zh-CN" sz="2800" dirty="0" smtClean="0">
                <a:latin typeface="Times New Roman" panose="02020603050405020304" pitchFamily="18" charset="0"/>
                <a:cs typeface="Times New Roman" panose="02020603050405020304" pitchFamily="18" charset="0"/>
              </a:rPr>
              <a:t>Using </a:t>
            </a:r>
            <a:r>
              <a:rPr lang="en-US" altLang="zh-CN" sz="2800" dirty="0">
                <a:latin typeface="Times New Roman" panose="02020603050405020304" pitchFamily="18" charset="0"/>
                <a:cs typeface="Times New Roman" panose="02020603050405020304" pitchFamily="18" charset="0"/>
              </a:rPr>
              <a:t>the word </a:t>
            </a:r>
            <a:r>
              <a:rPr lang="en-US" altLang="zh-CN" sz="2800" dirty="0" err="1">
                <a:latin typeface="Times New Roman" panose="02020603050405020304" pitchFamily="18" charset="0"/>
                <a:cs typeface="Times New Roman" panose="02020603050405020304" pitchFamily="18" charset="0"/>
              </a:rPr>
              <a:t>embeddings</a:t>
            </a:r>
            <a:r>
              <a:rPr lang="en-US" altLang="zh-CN" sz="2800" dirty="0">
                <a:latin typeface="Times New Roman" panose="02020603050405020304" pitchFamily="18" charset="0"/>
                <a:cs typeface="Times New Roman" panose="02020603050405020304" pitchFamily="18" charset="0"/>
              </a:rPr>
              <a:t> vector instead of hand-constructed feature vectors, which is represented by n-dimension vector space.</a:t>
            </a:r>
          </a:p>
          <a:p>
            <a:pPr>
              <a:buFont typeface="Arial" panose="020B0604020202020204" pitchFamily="34" charset="0"/>
              <a:buChar char="•"/>
            </a:pPr>
            <a:endParaRPr lang="en-US" altLang="zh-CN" sz="28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20</a:t>
            </a:fld>
            <a:endParaRPr lang="en-US" altLang="zh-CN" dirty="0"/>
          </a:p>
        </p:txBody>
      </p:sp>
      <p:sp>
        <p:nvSpPr>
          <p:cNvPr id="7" name="矩形 6"/>
          <p:cNvSpPr/>
          <p:nvPr/>
        </p:nvSpPr>
        <p:spPr>
          <a:xfrm>
            <a:off x="341713" y="5458751"/>
            <a:ext cx="8211672" cy="923330"/>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Collobert R, Weston J, Bottou L, et al. Natural language processing (almost) from scratch[J]. Journal of Machine Learning Research </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JMLR'11</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 2011, 12(Aug): 2493-2537.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328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161712"/>
          </a:xfrm>
        </p:spPr>
        <p:txBody>
          <a:bodyPr/>
          <a:lstStyle/>
          <a:p>
            <a:pPr marL="0" indent="0">
              <a:buNone/>
            </a:pPr>
            <a:r>
              <a:rPr lang="en-US" altLang="zh-CN" sz="2800" b="1" dirty="0">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The RAM and computational speed are most fast between systems based on the word </a:t>
            </a:r>
            <a:r>
              <a:rPr lang="en-US" altLang="zh-CN" sz="2800" dirty="0" err="1">
                <a:latin typeface="Times New Roman" panose="02020603050405020304" pitchFamily="18" charset="0"/>
                <a:cs typeface="Times New Roman" panose="02020603050405020304" pitchFamily="18" charset="0"/>
              </a:rPr>
              <a:t>embeddings</a:t>
            </a:r>
            <a:r>
              <a:rPr lang="en-US" altLang="zh-CN" sz="2800" dirty="0">
                <a:latin typeface="Times New Roman" panose="02020603050405020304" pitchFamily="18" charset="0"/>
                <a:cs typeface="Times New Roman" panose="02020603050405020304" pitchFamily="18" charset="0"/>
              </a:rPr>
              <a:t>, which is minimal computational </a:t>
            </a:r>
            <a:r>
              <a:rPr lang="en-US" altLang="zh-CN" sz="2800" dirty="0" smtClean="0">
                <a:latin typeface="Times New Roman" panose="02020603050405020304" pitchFamily="18" charset="0"/>
                <a:cs typeface="Times New Roman" panose="02020603050405020304" pitchFamily="18" charset="0"/>
              </a:rPr>
              <a:t>requirements.</a:t>
            </a:r>
          </a:p>
          <a:p>
            <a:pPr>
              <a:buFont typeface="Arial" panose="020B0604020202020204" pitchFamily="34" charset="0"/>
              <a:buChar char="•"/>
            </a:pPr>
            <a:endParaRPr lang="en-US" altLang="zh-CN" sz="28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21</a:t>
            </a:fld>
            <a:endParaRPr lang="en-US" altLang="zh-CN" dirty="0"/>
          </a:p>
        </p:txBody>
      </p:sp>
      <p:sp>
        <p:nvSpPr>
          <p:cNvPr id="7" name="矩形 6"/>
          <p:cNvSpPr/>
          <p:nvPr/>
        </p:nvSpPr>
        <p:spPr>
          <a:xfrm>
            <a:off x="341713" y="5458751"/>
            <a:ext cx="8211672" cy="923330"/>
          </a:xfrm>
          <a:prstGeom prst="rect">
            <a:avLst/>
          </a:prstGeom>
        </p:spPr>
        <p:txBody>
          <a:bodyPr wrap="square">
            <a:spAutoFit/>
          </a:bodyPr>
          <a:lstStyle/>
          <a:p>
            <a:r>
              <a:rPr lang="en-US" altLang="zh-CN" b="1" dirty="0" err="1">
                <a:latin typeface="Times New Roman" panose="02020603050405020304" pitchFamily="18" charset="0"/>
                <a:cs typeface="Times New Roman" panose="02020603050405020304" pitchFamily="18" charset="0"/>
              </a:rPr>
              <a:t>Collobert</a:t>
            </a:r>
            <a:r>
              <a:rPr lang="en-US" altLang="zh-CN" b="1" dirty="0">
                <a:latin typeface="Times New Roman" panose="02020603050405020304" pitchFamily="18" charset="0"/>
                <a:cs typeface="Times New Roman" panose="02020603050405020304" pitchFamily="18" charset="0"/>
              </a:rPr>
              <a:t> R, Weston J, </a:t>
            </a:r>
            <a:r>
              <a:rPr lang="en-US" altLang="zh-CN" b="1" dirty="0" err="1">
                <a:latin typeface="Times New Roman" panose="02020603050405020304" pitchFamily="18" charset="0"/>
                <a:cs typeface="Times New Roman" panose="02020603050405020304" pitchFamily="18" charset="0"/>
              </a:rPr>
              <a:t>Bottou</a:t>
            </a:r>
            <a:r>
              <a:rPr lang="en-US" altLang="zh-CN" b="1" dirty="0">
                <a:latin typeface="Times New Roman" panose="02020603050405020304" pitchFamily="18" charset="0"/>
                <a:cs typeface="Times New Roman" panose="02020603050405020304" pitchFamily="18" charset="0"/>
              </a:rPr>
              <a:t> L, et al. Natural language processing (almost) from scratch[J]. Journal of Machine Learning Research </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JMLR'11</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2011, 12(Aug): 2493-2537.</a:t>
            </a:r>
            <a:endParaRPr lang="zh-CN" altLang="en-US"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741020" y="3647503"/>
            <a:ext cx="4377307" cy="1914310"/>
          </a:xfrm>
          <a:prstGeom prst="rect">
            <a:avLst/>
          </a:prstGeom>
        </p:spPr>
      </p:pic>
    </p:spTree>
    <p:extLst>
      <p:ext uri="{BB962C8B-B14F-4D97-AF65-F5344CB8AC3E}">
        <p14:creationId xmlns:p14="http://schemas.microsoft.com/office/powerpoint/2010/main" val="2960498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161712"/>
          </a:xfrm>
        </p:spPr>
        <p:txBody>
          <a:bodyPr/>
          <a:lstStyle/>
          <a:p>
            <a:pPr marL="0" indent="0">
              <a:buNone/>
            </a:pPr>
            <a:r>
              <a:rPr lang="en-US" altLang="zh-CN" sz="2800" b="1" dirty="0">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avoid task-specific engineering and disregarding a lot of prior </a:t>
            </a:r>
            <a:r>
              <a:rPr lang="en-US" altLang="zh-CN" sz="2800" dirty="0" smtClean="0">
                <a:latin typeface="Times New Roman" panose="02020603050405020304" pitchFamily="18" charset="0"/>
                <a:cs typeface="Times New Roman" panose="02020603050405020304" pitchFamily="18" charset="0"/>
              </a:rPr>
              <a:t>knowledge</a:t>
            </a:r>
          </a:p>
          <a:p>
            <a:pPr marL="0" indent="0">
              <a:buNone/>
            </a:pPr>
            <a:r>
              <a:rPr lang="en-US" altLang="zh-CN" sz="2800" dirty="0">
                <a:latin typeface="Times New Roman" panose="02020603050405020304" pitchFamily="18" charset="0"/>
                <a:cs typeface="Times New Roman" panose="02020603050405020304" pitchFamily="18" charset="0"/>
              </a:rPr>
              <a:t>Disadvantages</a:t>
            </a:r>
          </a:p>
          <a:p>
            <a:r>
              <a:rPr lang="en-US" altLang="zh-CN" sz="2800" dirty="0" smtClean="0">
                <a:latin typeface="Times New Roman" panose="02020603050405020304" pitchFamily="18" charset="0"/>
                <a:cs typeface="Times New Roman" panose="02020603050405020304" pitchFamily="18" charset="0"/>
              </a:rPr>
              <a:t>It </a:t>
            </a:r>
            <a:r>
              <a:rPr lang="en-US" altLang="zh-CN" sz="2800" dirty="0">
                <a:latin typeface="Times New Roman" panose="02020603050405020304" pitchFamily="18" charset="0"/>
                <a:cs typeface="Times New Roman" panose="02020603050405020304" pitchFamily="18" charset="0"/>
              </a:rPr>
              <a:t>is necessary to add others languages new corpora for F1 </a:t>
            </a:r>
            <a:r>
              <a:rPr lang="en-US" altLang="zh-CN" sz="2800" dirty="0" smtClean="0">
                <a:latin typeface="Times New Roman" panose="02020603050405020304" pitchFamily="18" charset="0"/>
                <a:cs typeface="Times New Roman" panose="02020603050405020304" pitchFamily="18" charset="0"/>
              </a:rPr>
              <a:t>score.</a:t>
            </a:r>
          </a:p>
          <a:p>
            <a:r>
              <a:rPr lang="en-US" altLang="zh-CN" sz="2800" dirty="0" smtClean="0">
                <a:latin typeface="Times New Roman" panose="02020603050405020304" pitchFamily="18" charset="0"/>
                <a:cs typeface="Times New Roman" panose="02020603050405020304" pitchFamily="18" charset="0"/>
              </a:rPr>
              <a:t>The </a:t>
            </a:r>
            <a:r>
              <a:rPr lang="en-US" altLang="zh-CN" sz="2800" dirty="0">
                <a:latin typeface="Times New Roman" panose="02020603050405020304" pitchFamily="18" charset="0"/>
                <a:cs typeface="Times New Roman" panose="02020603050405020304" pitchFamily="18" charset="0"/>
              </a:rPr>
              <a:t>model is dependent to the word </a:t>
            </a:r>
            <a:r>
              <a:rPr lang="en-US" altLang="zh-CN" sz="2800" dirty="0" smtClean="0">
                <a:latin typeface="Times New Roman" panose="02020603050405020304" pitchFamily="18" charset="0"/>
                <a:cs typeface="Times New Roman" panose="02020603050405020304" pitchFamily="18" charset="0"/>
              </a:rPr>
              <a:t>embedding.</a:t>
            </a:r>
          </a:p>
          <a:p>
            <a:r>
              <a:rPr lang="en-US" altLang="zh-CN" sz="2800" dirty="0" smtClean="0">
                <a:latin typeface="Times New Roman" panose="02020603050405020304" pitchFamily="18" charset="0"/>
                <a:cs typeface="Times New Roman" panose="02020603050405020304" pitchFamily="18" charset="0"/>
              </a:rPr>
              <a:t>It </a:t>
            </a:r>
            <a:r>
              <a:rPr lang="en-US" altLang="zh-CN" sz="2800" dirty="0">
                <a:latin typeface="Times New Roman" panose="02020603050405020304" pitchFamily="18" charset="0"/>
                <a:cs typeface="Times New Roman" panose="02020603050405020304" pitchFamily="18" charset="0"/>
              </a:rPr>
              <a:t>is necessary to </a:t>
            </a:r>
            <a:r>
              <a:rPr lang="en-US" altLang="zh-CN" sz="2800" b="1" dirty="0">
                <a:latin typeface="Times New Roman" panose="02020603050405020304" pitchFamily="18" charset="0"/>
                <a:cs typeface="Times New Roman" panose="02020603050405020304" pitchFamily="18" charset="0"/>
              </a:rPr>
              <a:t>resort the word embedding</a:t>
            </a:r>
            <a:r>
              <a:rPr lang="en-US" altLang="zh-CN" sz="2800" dirty="0">
                <a:latin typeface="Times New Roman" panose="02020603050405020304" pitchFamily="18" charset="0"/>
                <a:cs typeface="Times New Roman" panose="02020603050405020304" pitchFamily="18" charset="0"/>
              </a:rPr>
              <a:t>.</a:t>
            </a:r>
          </a:p>
          <a:p>
            <a:pPr marL="0" indent="0">
              <a:buNone/>
            </a:pPr>
            <a:endParaRPr lang="en-US" altLang="zh-CN" sz="28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22</a:t>
            </a:fld>
            <a:endParaRPr lang="en-US" altLang="zh-CN" dirty="0"/>
          </a:p>
        </p:txBody>
      </p:sp>
      <p:sp>
        <p:nvSpPr>
          <p:cNvPr id="7" name="矩形 6"/>
          <p:cNvSpPr/>
          <p:nvPr/>
        </p:nvSpPr>
        <p:spPr>
          <a:xfrm>
            <a:off x="341713" y="5458751"/>
            <a:ext cx="8211672" cy="923330"/>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Collobert R, Weston J, Bottou L, et al. Natural language processing (almost) from scratch[J]. Journal of Machine Learning Research </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JMLR'11</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 2011, 12(Aug): 2493-2537.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6380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7928968" cy="3161712"/>
          </a:xfrm>
        </p:spPr>
        <p:txBody>
          <a:bodyPr/>
          <a:lstStyle/>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In </a:t>
            </a:r>
            <a:r>
              <a:rPr lang="en-US" altLang="zh-CN" sz="2400" dirty="0">
                <a:latin typeface="Times New Roman" panose="02020603050405020304" pitchFamily="18" charset="0"/>
                <a:cs typeface="Times New Roman" panose="02020603050405020304" pitchFamily="18" charset="0"/>
              </a:rPr>
              <a:t>each epoch, we divide the whole training data to batches and process one batch at a time. Each batch contains a list of sentences which is determined by the parameter of batch size. For each batch, we first run bidirectional LSTM-CRF model forward pass which includes the forward pass for both forward state and backward state of LSTM. As a result, we get the output score for all tags at all positions. </a:t>
            </a:r>
          </a:p>
          <a:p>
            <a:pPr marL="0" indent="0">
              <a:buNone/>
            </a:pP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23</a:t>
            </a:fld>
            <a:endParaRPr lang="en-US" altLang="zh-CN"/>
          </a:p>
        </p:txBody>
      </p:sp>
      <p:sp>
        <p:nvSpPr>
          <p:cNvPr id="7" name="矩形 6"/>
          <p:cNvSpPr/>
          <p:nvPr/>
        </p:nvSpPr>
        <p:spPr>
          <a:xfrm>
            <a:off x="341713" y="5458751"/>
            <a:ext cx="8211672" cy="646331"/>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Huang Z, Xu W, Yu K. Bidirectional LSTM-CRF models for sequence tagging[J].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arXiv:1508.01991, 2015.</a:t>
            </a:r>
            <a:endParaRPr lang="zh-CN" altLang="en-US"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8431729" y="1680591"/>
            <a:ext cx="3670110" cy="1761897"/>
          </a:xfrm>
          <a:prstGeom prst="rect">
            <a:avLst/>
          </a:prstGeom>
        </p:spPr>
      </p:pic>
      <p:pic>
        <p:nvPicPr>
          <p:cNvPr id="6" name="图片 5"/>
          <p:cNvPicPr>
            <a:picLocks noChangeAspect="1"/>
          </p:cNvPicPr>
          <p:nvPr/>
        </p:nvPicPr>
        <p:blipFill>
          <a:blip r:embed="rId4"/>
          <a:stretch>
            <a:fillRect/>
          </a:stretch>
        </p:blipFill>
        <p:spPr>
          <a:xfrm>
            <a:off x="8553385" y="3616200"/>
            <a:ext cx="3420152" cy="2200847"/>
          </a:xfrm>
          <a:prstGeom prst="rect">
            <a:avLst/>
          </a:prstGeom>
        </p:spPr>
      </p:pic>
    </p:spTree>
    <p:extLst>
      <p:ext uri="{BB962C8B-B14F-4D97-AF65-F5344CB8AC3E}">
        <p14:creationId xmlns:p14="http://schemas.microsoft.com/office/powerpoint/2010/main" val="14162210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7928968" cy="3161712"/>
          </a:xfrm>
        </p:spPr>
        <p:txBody>
          <a:bodyPr/>
          <a:lstStyle/>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Then, </a:t>
            </a:r>
            <a:r>
              <a:rPr lang="en-US" altLang="zh-CN" sz="2400" dirty="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he model runs </a:t>
            </a:r>
            <a:r>
              <a:rPr lang="en-US" altLang="zh-CN" sz="2400" dirty="0">
                <a:latin typeface="Times New Roman" panose="02020603050405020304" pitchFamily="18" charset="0"/>
                <a:cs typeface="Times New Roman" panose="02020603050405020304" pitchFamily="18" charset="0"/>
              </a:rPr>
              <a:t>CRF layer forward and backward pass to compute gradients for network output and state transition edges. After that, we can back propagate the errors from the output to the input, which includes the backward pass for both forward and backward states of LSTM. 3</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Finally we update the network parameters which include the state transition matrix, and the original bidirectional LSTM parameters.</a:t>
            </a: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24</a:t>
            </a:fld>
            <a:endParaRPr lang="en-US" altLang="zh-CN"/>
          </a:p>
        </p:txBody>
      </p:sp>
      <p:pic>
        <p:nvPicPr>
          <p:cNvPr id="5" name="图片 4"/>
          <p:cNvPicPr>
            <a:picLocks noChangeAspect="1"/>
          </p:cNvPicPr>
          <p:nvPr/>
        </p:nvPicPr>
        <p:blipFill>
          <a:blip r:embed="rId3"/>
          <a:stretch>
            <a:fillRect/>
          </a:stretch>
        </p:blipFill>
        <p:spPr>
          <a:xfrm>
            <a:off x="8431729" y="1680591"/>
            <a:ext cx="3670110" cy="1761897"/>
          </a:xfrm>
          <a:prstGeom prst="rect">
            <a:avLst/>
          </a:prstGeom>
        </p:spPr>
      </p:pic>
      <p:pic>
        <p:nvPicPr>
          <p:cNvPr id="6" name="图片 5"/>
          <p:cNvPicPr>
            <a:picLocks noChangeAspect="1"/>
          </p:cNvPicPr>
          <p:nvPr/>
        </p:nvPicPr>
        <p:blipFill>
          <a:blip r:embed="rId4"/>
          <a:stretch>
            <a:fillRect/>
          </a:stretch>
        </p:blipFill>
        <p:spPr>
          <a:xfrm>
            <a:off x="8553385" y="3616200"/>
            <a:ext cx="3420152" cy="2200847"/>
          </a:xfrm>
          <a:prstGeom prst="rect">
            <a:avLst/>
          </a:prstGeom>
        </p:spPr>
      </p:pic>
      <p:pic>
        <p:nvPicPr>
          <p:cNvPr id="10" name="图片 9"/>
          <p:cNvPicPr>
            <a:picLocks noChangeAspect="1"/>
          </p:cNvPicPr>
          <p:nvPr/>
        </p:nvPicPr>
        <p:blipFill>
          <a:blip r:embed="rId5"/>
          <a:stretch>
            <a:fillRect/>
          </a:stretch>
        </p:blipFill>
        <p:spPr>
          <a:xfrm>
            <a:off x="170933" y="5522483"/>
            <a:ext cx="8260796" cy="768163"/>
          </a:xfrm>
          <a:prstGeom prst="rect">
            <a:avLst/>
          </a:prstGeom>
        </p:spPr>
      </p:pic>
    </p:spTree>
    <p:extLst>
      <p:ext uri="{BB962C8B-B14F-4D97-AF65-F5344CB8AC3E}">
        <p14:creationId xmlns:p14="http://schemas.microsoft.com/office/powerpoint/2010/main" val="1694806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460350" cy="3161712"/>
          </a:xfrm>
        </p:spPr>
        <p:txBody>
          <a:bodyPr/>
          <a:lstStyle/>
          <a:p>
            <a:r>
              <a:rPr lang="en-US" altLang="zh-CN" sz="2400" b="1" dirty="0" smtClean="0">
                <a:latin typeface="Times New Roman" panose="02020603050405020304" pitchFamily="18" charset="0"/>
                <a:cs typeface="Times New Roman" panose="02020603050405020304" pitchFamily="18" charset="0"/>
              </a:rPr>
              <a:t>Datasets and Experimental Results</a:t>
            </a:r>
            <a:r>
              <a:rPr lang="en-US" altLang="zh-CN" sz="2400" dirty="0" smtClean="0">
                <a:latin typeface="Times New Roman" panose="02020603050405020304" pitchFamily="18" charset="0"/>
                <a:cs typeface="Times New Roman" panose="02020603050405020304" pitchFamily="18" charset="0"/>
              </a:rPr>
              <a:t> 84.26</a:t>
            </a:r>
            <a:r>
              <a:rPr lang="en-US" altLang="zh-CN" sz="2400" dirty="0">
                <a:latin typeface="Times New Roman" panose="02020603050405020304" pitchFamily="18" charset="0"/>
                <a:cs typeface="Times New Roman" panose="02020603050405020304" pitchFamily="18" charset="0"/>
              </a:rPr>
              <a:t>% F1 score on English </a:t>
            </a:r>
            <a:r>
              <a:rPr lang="en-US" altLang="zh-CN" sz="2400" dirty="0" err="1">
                <a:latin typeface="Times New Roman" panose="02020603050405020304" pitchFamily="18" charset="0"/>
                <a:cs typeface="Times New Roman" panose="02020603050405020304" pitchFamily="18" charset="0"/>
              </a:rPr>
              <a:t>CoNLL</a:t>
            </a:r>
            <a:r>
              <a:rPr lang="en-US" altLang="zh-CN" sz="2400" dirty="0">
                <a:latin typeface="Times New Roman" panose="02020603050405020304" pitchFamily="18" charset="0"/>
                <a:cs typeface="Times New Roman" panose="02020603050405020304" pitchFamily="18" charset="0"/>
              </a:rPr>
              <a:t> 2003 </a:t>
            </a:r>
            <a:r>
              <a:rPr lang="en-US" altLang="zh-CN" sz="2400" dirty="0" smtClean="0">
                <a:latin typeface="Times New Roman" panose="02020603050405020304" pitchFamily="18" charset="0"/>
                <a:cs typeface="Times New Roman" panose="02020603050405020304" pitchFamily="18" charset="0"/>
              </a:rPr>
              <a:t>dataset</a:t>
            </a:r>
          </a:p>
          <a:p>
            <a:r>
              <a:rPr lang="en-US" altLang="zh-CN" sz="2400" b="1" dirty="0" smtClean="0">
                <a:latin typeface="Times New Roman" panose="02020603050405020304" pitchFamily="18" charset="0"/>
                <a:cs typeface="Times New Roman" panose="02020603050405020304" pitchFamily="18" charset="0"/>
              </a:rPr>
              <a:t>Conclusions</a:t>
            </a:r>
            <a:r>
              <a:rPr lang="en-US" altLang="zh-CN" sz="2400" dirty="0" smtClean="0">
                <a:latin typeface="Times New Roman" panose="02020603050405020304" pitchFamily="18" charset="0"/>
                <a:cs typeface="Times New Roman" panose="02020603050405020304" pitchFamily="18" charset="0"/>
              </a:rPr>
              <a:t> The </a:t>
            </a:r>
            <a:r>
              <a:rPr lang="en-US" altLang="zh-CN" sz="2400" dirty="0">
                <a:latin typeface="Times New Roman" panose="02020603050405020304" pitchFamily="18" charset="0"/>
                <a:cs typeface="Times New Roman" panose="02020603050405020304" pitchFamily="18" charset="0"/>
              </a:rPr>
              <a:t>model </a:t>
            </a:r>
            <a:r>
              <a:rPr lang="en-US" altLang="zh-CN" sz="2400" b="1" dirty="0">
                <a:latin typeface="Times New Roman" panose="02020603050405020304" pitchFamily="18" charset="0"/>
                <a:cs typeface="Times New Roman" panose="02020603050405020304" pitchFamily="18" charset="0"/>
              </a:rPr>
              <a:t>is the first work </a:t>
            </a:r>
            <a:r>
              <a:rPr lang="en-US" altLang="zh-CN" sz="2400" dirty="0">
                <a:latin typeface="Times New Roman" panose="02020603050405020304" pitchFamily="18" charset="0"/>
                <a:cs typeface="Times New Roman" panose="02020603050405020304" pitchFamily="18" charset="0"/>
              </a:rPr>
              <a:t>of applying a </a:t>
            </a:r>
            <a:r>
              <a:rPr lang="en-US" altLang="zh-CN" sz="2400" b="1" dirty="0">
                <a:latin typeface="Times New Roman" panose="02020603050405020304" pitchFamily="18" charset="0"/>
                <a:cs typeface="Times New Roman" panose="02020603050405020304" pitchFamily="18" charset="0"/>
              </a:rPr>
              <a:t>BI-LSTM-CRF</a:t>
            </a:r>
            <a:r>
              <a:rPr lang="en-US" altLang="zh-CN" sz="2400" dirty="0">
                <a:latin typeface="Times New Roman" panose="02020603050405020304" pitchFamily="18" charset="0"/>
                <a:cs typeface="Times New Roman" panose="02020603050405020304" pitchFamily="18" charset="0"/>
              </a:rPr>
              <a:t> model to NLP benchmark sequence tagging data. The model is </a:t>
            </a:r>
            <a:r>
              <a:rPr lang="en-US" altLang="zh-CN" sz="2400" b="1" dirty="0">
                <a:latin typeface="Times New Roman" panose="02020603050405020304" pitchFamily="18" charset="0"/>
                <a:cs typeface="Times New Roman" panose="02020603050405020304" pitchFamily="18" charset="0"/>
              </a:rPr>
              <a:t>robust </a:t>
            </a:r>
            <a:r>
              <a:rPr lang="en-US" altLang="zh-CN" sz="2400" dirty="0">
                <a:latin typeface="Times New Roman" panose="02020603050405020304" pitchFamily="18" charset="0"/>
                <a:cs typeface="Times New Roman" panose="02020603050405020304" pitchFamily="18" charset="0"/>
              </a:rPr>
              <a:t>and it has </a:t>
            </a:r>
            <a:r>
              <a:rPr lang="en-US" altLang="zh-CN" sz="2400" b="1" dirty="0">
                <a:latin typeface="Times New Roman" panose="02020603050405020304" pitchFamily="18" charset="0"/>
                <a:cs typeface="Times New Roman" panose="02020603050405020304" pitchFamily="18" charset="0"/>
              </a:rPr>
              <a:t>less dependence on word embedding </a:t>
            </a:r>
            <a:r>
              <a:rPr lang="en-US" altLang="zh-CN" sz="2400" dirty="0">
                <a:latin typeface="Times New Roman" panose="02020603050405020304" pitchFamily="18" charset="0"/>
                <a:cs typeface="Times New Roman" panose="02020603050405020304" pitchFamily="18" charset="0"/>
              </a:rPr>
              <a:t>as compared to the observation in (</a:t>
            </a:r>
            <a:r>
              <a:rPr lang="en-US" altLang="zh-CN" sz="2400" dirty="0" err="1">
                <a:latin typeface="Times New Roman" panose="02020603050405020304" pitchFamily="18" charset="0"/>
                <a:cs typeface="Times New Roman" panose="02020603050405020304" pitchFamily="18" charset="0"/>
              </a:rPr>
              <a:t>Collobert</a:t>
            </a:r>
            <a:r>
              <a:rPr lang="en-US" altLang="zh-CN" sz="2400" dirty="0">
                <a:latin typeface="Times New Roman" panose="02020603050405020304" pitchFamily="18" charset="0"/>
                <a:cs typeface="Times New Roman" panose="02020603050405020304" pitchFamily="18" charset="0"/>
              </a:rPr>
              <a:t> et.al., 2011). It can achieve accurate tagging accuracy </a:t>
            </a:r>
            <a:r>
              <a:rPr lang="en-US" altLang="zh-CN" sz="2400" b="1" dirty="0">
                <a:latin typeface="Times New Roman" panose="02020603050405020304" pitchFamily="18" charset="0"/>
                <a:cs typeface="Times New Roman" panose="02020603050405020304" pitchFamily="18" charset="0"/>
              </a:rPr>
              <a:t>without resorting to word embedding</a:t>
            </a:r>
            <a:endParaRPr lang="en-US" altLang="zh-CN" sz="2400" b="1" dirty="0" smtClean="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25</a:t>
            </a:fld>
            <a:endParaRPr lang="en-US" altLang="zh-CN"/>
          </a:p>
        </p:txBody>
      </p:sp>
      <p:sp>
        <p:nvSpPr>
          <p:cNvPr id="7" name="矩形 6"/>
          <p:cNvSpPr/>
          <p:nvPr/>
        </p:nvSpPr>
        <p:spPr>
          <a:xfrm>
            <a:off x="341713" y="5458751"/>
            <a:ext cx="8211672" cy="646331"/>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Huang Z, Xu W, Yu K. Bidirectional LSTM-CRF models for sequence tagging[J].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arXiv:1508.01991, 2015.</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1580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156737"/>
            <a:ext cx="10460350" cy="3302013"/>
          </a:xfrm>
        </p:spPr>
        <p:txBody>
          <a:bodyPr/>
          <a:lstStyle/>
          <a:p>
            <a:pPr marL="0" indent="0">
              <a:buNone/>
            </a:pPr>
            <a:r>
              <a:rPr lang="en-US" altLang="zh-CN" sz="2400" b="1" dirty="0">
                <a:latin typeface="Times New Roman" panose="02020603050405020304" pitchFamily="18" charset="0"/>
                <a:cs typeface="Times New Roman" panose="02020603050405020304" pitchFamily="18" charset="0"/>
              </a:rPr>
              <a:t>Advantages</a:t>
            </a: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experiments show that BI-LSTM-CRF model is robust</a:t>
            </a:r>
          </a:p>
          <a:p>
            <a:r>
              <a:rPr lang="en-US" altLang="zh-CN" sz="2400" dirty="0" smtClean="0">
                <a:latin typeface="Times New Roman" panose="02020603050405020304" pitchFamily="18" charset="0"/>
                <a:cs typeface="Times New Roman" panose="02020603050405020304" pitchFamily="18" charset="0"/>
              </a:rPr>
              <a:t>It </a:t>
            </a:r>
            <a:r>
              <a:rPr lang="en-US" altLang="zh-CN" sz="2400" dirty="0">
                <a:latin typeface="Times New Roman" panose="02020603050405020304" pitchFamily="18" charset="0"/>
                <a:cs typeface="Times New Roman" panose="02020603050405020304" pitchFamily="18" charset="0"/>
              </a:rPr>
              <a:t>has less dependence on word embedding as compared to previous observations (</a:t>
            </a:r>
            <a:r>
              <a:rPr lang="en-US" altLang="zh-CN" sz="2400" dirty="0" err="1">
                <a:latin typeface="Times New Roman" panose="02020603050405020304" pitchFamily="18" charset="0"/>
                <a:cs typeface="Times New Roman" panose="02020603050405020304" pitchFamily="18" charset="0"/>
              </a:rPr>
              <a:t>Collobert</a:t>
            </a:r>
            <a:r>
              <a:rPr lang="en-US" altLang="zh-CN" sz="2400" dirty="0">
                <a:latin typeface="Times New Roman" panose="02020603050405020304" pitchFamily="18" charset="0"/>
                <a:cs typeface="Times New Roman" panose="02020603050405020304" pitchFamily="18" charset="0"/>
              </a:rPr>
              <a:t> et al., 2011). It can produce accurate tagging performance without resorting to word embedding.</a:t>
            </a: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first work of applying a BI-LSTM-CRF model to NLP benchmark sequence tagging data</a:t>
            </a:r>
          </a:p>
          <a:p>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Without resorting to word embedding</a:t>
            </a: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26</a:t>
            </a:fld>
            <a:endParaRPr lang="en-US" altLang="zh-CN"/>
          </a:p>
        </p:txBody>
      </p:sp>
      <p:sp>
        <p:nvSpPr>
          <p:cNvPr id="7" name="矩形 6"/>
          <p:cNvSpPr/>
          <p:nvPr/>
        </p:nvSpPr>
        <p:spPr>
          <a:xfrm>
            <a:off x="341713" y="5458751"/>
            <a:ext cx="8211672" cy="646331"/>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Huang Z, Xu W, Yu K. Bidirectional LSTM-CRF models for sequence tagging[J].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arXiv:1508.01991, 2015.</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813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156737"/>
            <a:ext cx="10460350" cy="3302013"/>
          </a:xfrm>
        </p:spPr>
        <p:txBody>
          <a:bodyPr/>
          <a:lstStyle/>
          <a:p>
            <a:pPr marL="0" indent="0">
              <a:buNone/>
            </a:pPr>
            <a:r>
              <a:rPr lang="en-US" altLang="zh-CN" sz="2400" b="1" dirty="0" smtClean="0">
                <a:latin typeface="Times New Roman" panose="02020603050405020304" pitchFamily="18" charset="0"/>
                <a:cs typeface="Times New Roman" panose="02020603050405020304" pitchFamily="18" charset="0"/>
              </a:rPr>
              <a:t>Disadvantages</a:t>
            </a:r>
            <a:endParaRPr lang="en-US" altLang="zh-CN" sz="2400" b="1"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F1 score is less than previous models, which is necessary improved.   </a:t>
            </a:r>
          </a:p>
          <a:p>
            <a:r>
              <a:rPr lang="en-US" altLang="zh-CN" sz="2400" dirty="0" smtClean="0">
                <a:latin typeface="Times New Roman" panose="02020603050405020304" pitchFamily="18" charset="0"/>
                <a:cs typeface="Times New Roman" panose="02020603050405020304" pitchFamily="18" charset="0"/>
              </a:rPr>
              <a:t>It </a:t>
            </a:r>
            <a:r>
              <a:rPr lang="en-US" altLang="zh-CN" sz="2400" dirty="0">
                <a:latin typeface="Times New Roman" panose="02020603050405020304" pitchFamily="18" charset="0"/>
                <a:cs typeface="Times New Roman" panose="02020603050405020304" pitchFamily="18" charset="0"/>
              </a:rPr>
              <a:t>is not enough for experiments which use English corpus only. The experimental results should add the new corpora</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27</a:t>
            </a:fld>
            <a:endParaRPr lang="en-US" altLang="zh-CN"/>
          </a:p>
        </p:txBody>
      </p:sp>
      <p:sp>
        <p:nvSpPr>
          <p:cNvPr id="7" name="矩形 6"/>
          <p:cNvSpPr/>
          <p:nvPr/>
        </p:nvSpPr>
        <p:spPr>
          <a:xfrm>
            <a:off x="341713" y="5458751"/>
            <a:ext cx="8211672" cy="646331"/>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Huang Z, Xu W, Yu K. Bidirectional LSTM-CRF models for sequence tagging[J].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arXiv:1508.01991, 2015.</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8228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7928968" cy="3161712"/>
          </a:xfrm>
        </p:spPr>
        <p:txBody>
          <a:bodyPr/>
          <a:lstStyle/>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evaluate </a:t>
            </a:r>
            <a:r>
              <a:rPr lang="en-US" altLang="zh-CN" sz="2400" dirty="0">
                <a:latin typeface="Times New Roman" panose="02020603050405020304" pitchFamily="18" charset="0"/>
                <a:cs typeface="Times New Roman" panose="02020603050405020304" pitchFamily="18" charset="0"/>
              </a:rPr>
              <a:t>the effectiveness of different representations in </a:t>
            </a:r>
            <a:r>
              <a:rPr lang="en-US" altLang="zh-CN" sz="2400" dirty="0" smtClean="0">
                <a:latin typeface="Times New Roman" panose="02020603050405020304" pitchFamily="18" charset="0"/>
                <a:cs typeface="Times New Roman" panose="02020603050405020304" pitchFamily="18" charset="0"/>
              </a:rPr>
              <a:t>bi-LSTMs</a:t>
            </a: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compare </a:t>
            </a:r>
            <a:r>
              <a:rPr lang="en-US" altLang="zh-CN" sz="2400" dirty="0">
                <a:latin typeface="Times New Roman" panose="02020603050405020304" pitchFamily="18" charset="0"/>
                <a:cs typeface="Times New Roman" panose="02020603050405020304" pitchFamily="18" charset="0"/>
              </a:rPr>
              <a:t>these models across a large set of languages and under varying conditions(data size, label </a:t>
            </a:r>
            <a:r>
              <a:rPr lang="en-US" altLang="zh-CN" sz="2400" dirty="0" smtClean="0">
                <a:latin typeface="Times New Roman" panose="02020603050405020304" pitchFamily="18" charset="0"/>
                <a:cs typeface="Times New Roman" panose="02020603050405020304" pitchFamily="18" charset="0"/>
              </a:rPr>
              <a:t>noise)</a:t>
            </a: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propose </a:t>
            </a:r>
            <a:r>
              <a:rPr lang="en-US" altLang="zh-CN" sz="2400" dirty="0">
                <a:latin typeface="Times New Roman" panose="02020603050405020304" pitchFamily="18" charset="0"/>
                <a:cs typeface="Times New Roman" panose="02020603050405020304" pitchFamily="18" charset="0"/>
              </a:rPr>
              <a:t>a novel bi-LSTM model with auxiliary loss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which combines the POS tagging loss function with an auxiliary loss function that accounts for rare words.</a:t>
            </a: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28</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Plank B, </a:t>
            </a:r>
            <a:r>
              <a:rPr lang="en-US" altLang="zh-CN" b="1" dirty="0" err="1">
                <a:latin typeface="Times New Roman" panose="02020603050405020304" pitchFamily="18" charset="0"/>
                <a:cs typeface="Times New Roman" panose="02020603050405020304" pitchFamily="18" charset="0"/>
              </a:rPr>
              <a:t>Søgaard</a:t>
            </a:r>
            <a:r>
              <a:rPr lang="en-US" altLang="zh-CN" b="1" dirty="0">
                <a:latin typeface="Times New Roman" panose="02020603050405020304" pitchFamily="18" charset="0"/>
                <a:cs typeface="Times New Roman" panose="02020603050405020304" pitchFamily="18" charset="0"/>
              </a:rPr>
              <a:t> A, Goldberg Y. Multilingual part-of-speech tagging with bidirectional long short-term memory models and auxiliary loss[J].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arXiv:1604.05529, 2016. </a:t>
            </a:r>
            <a:r>
              <a:rPr lang="zh-CN" altLang="en-US" b="1" dirty="0">
                <a:latin typeface="Times New Roman" panose="02020603050405020304" pitchFamily="18" charset="0"/>
                <a:cs typeface="Times New Roman" panose="02020603050405020304" pitchFamily="18" charset="0"/>
              </a:rPr>
              <a:t>引用：</a:t>
            </a:r>
            <a:r>
              <a:rPr lang="en-US" altLang="zh-CN" b="1" dirty="0">
                <a:latin typeface="Times New Roman" panose="02020603050405020304" pitchFamily="18" charset="0"/>
                <a:cs typeface="Times New Roman" panose="02020603050405020304" pitchFamily="18" charset="0"/>
              </a:rPr>
              <a:t>127</a:t>
            </a:r>
            <a:endParaRPr lang="zh-CN" altLang="en-US"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8336489" y="2540578"/>
            <a:ext cx="3759629" cy="2629686"/>
          </a:xfrm>
          <a:prstGeom prst="rect">
            <a:avLst/>
          </a:prstGeom>
        </p:spPr>
      </p:pic>
    </p:spTree>
    <p:extLst>
      <p:ext uri="{BB962C8B-B14F-4D97-AF65-F5344CB8AC3E}">
        <p14:creationId xmlns:p14="http://schemas.microsoft.com/office/powerpoint/2010/main" val="3888234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7928968" cy="3161712"/>
          </a:xfrm>
        </p:spPr>
        <p:txBody>
          <a:bodyPr/>
          <a:lstStyle/>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evaluate </a:t>
            </a:r>
            <a:r>
              <a:rPr lang="en-US" altLang="zh-CN" sz="2400" dirty="0">
                <a:latin typeface="Times New Roman" panose="02020603050405020304" pitchFamily="18" charset="0"/>
                <a:cs typeface="Times New Roman" panose="02020603050405020304" pitchFamily="18" charset="0"/>
              </a:rPr>
              <a:t>the effectiveness of different representations in </a:t>
            </a:r>
            <a:r>
              <a:rPr lang="en-US" altLang="zh-CN" sz="2400" dirty="0" smtClean="0">
                <a:latin typeface="Times New Roman" panose="02020603050405020304" pitchFamily="18" charset="0"/>
                <a:cs typeface="Times New Roman" panose="02020603050405020304" pitchFamily="18" charset="0"/>
              </a:rPr>
              <a:t>bi-LSTMs</a:t>
            </a: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compare </a:t>
            </a:r>
            <a:r>
              <a:rPr lang="en-US" altLang="zh-CN" sz="2400" dirty="0">
                <a:latin typeface="Times New Roman" panose="02020603050405020304" pitchFamily="18" charset="0"/>
                <a:cs typeface="Times New Roman" panose="02020603050405020304" pitchFamily="18" charset="0"/>
              </a:rPr>
              <a:t>these models across a large set of languages and under varying conditions(data size, label </a:t>
            </a:r>
            <a:r>
              <a:rPr lang="en-US" altLang="zh-CN" sz="2400" dirty="0" smtClean="0">
                <a:latin typeface="Times New Roman" panose="02020603050405020304" pitchFamily="18" charset="0"/>
                <a:cs typeface="Times New Roman" panose="02020603050405020304" pitchFamily="18" charset="0"/>
              </a:rPr>
              <a:t>noise)</a:t>
            </a: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propose </a:t>
            </a:r>
            <a:r>
              <a:rPr lang="en-US" altLang="zh-CN" sz="2400" dirty="0">
                <a:latin typeface="Times New Roman" panose="02020603050405020304" pitchFamily="18" charset="0"/>
                <a:cs typeface="Times New Roman" panose="02020603050405020304" pitchFamily="18" charset="0"/>
              </a:rPr>
              <a:t>a novel bi-LSTM model with auxiliary loss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which combines the POS tagging loss function with an auxiliary loss function that accounts for rare words.</a:t>
            </a: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29</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Plank B, </a:t>
            </a:r>
            <a:r>
              <a:rPr lang="en-US" altLang="zh-CN" b="1" dirty="0" err="1">
                <a:latin typeface="Times New Roman" panose="02020603050405020304" pitchFamily="18" charset="0"/>
                <a:cs typeface="Times New Roman" panose="02020603050405020304" pitchFamily="18" charset="0"/>
              </a:rPr>
              <a:t>Søgaard</a:t>
            </a:r>
            <a:r>
              <a:rPr lang="en-US" altLang="zh-CN" b="1" dirty="0">
                <a:latin typeface="Times New Roman" panose="02020603050405020304" pitchFamily="18" charset="0"/>
                <a:cs typeface="Times New Roman" panose="02020603050405020304" pitchFamily="18" charset="0"/>
              </a:rPr>
              <a:t> A, Goldberg Y. Multilingual part-of-speech tagging with bidirectional long short-term memory models and auxiliary loss[J].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arXiv:1604.05529, 2016. </a:t>
            </a:r>
            <a:r>
              <a:rPr lang="zh-CN" altLang="en-US" b="1" dirty="0">
                <a:latin typeface="Times New Roman" panose="02020603050405020304" pitchFamily="18" charset="0"/>
                <a:cs typeface="Times New Roman" panose="02020603050405020304" pitchFamily="18" charset="0"/>
              </a:rPr>
              <a:t>引用：</a:t>
            </a:r>
            <a:r>
              <a:rPr lang="en-US" altLang="zh-CN" b="1" dirty="0">
                <a:latin typeface="Times New Roman" panose="02020603050405020304" pitchFamily="18" charset="0"/>
                <a:cs typeface="Times New Roman" panose="02020603050405020304" pitchFamily="18" charset="0"/>
              </a:rPr>
              <a:t>127</a:t>
            </a:r>
            <a:endParaRPr lang="zh-CN" altLang="en-US"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8336489" y="2540578"/>
            <a:ext cx="3759629" cy="2629686"/>
          </a:xfrm>
          <a:prstGeom prst="rect">
            <a:avLst/>
          </a:prstGeom>
        </p:spPr>
      </p:pic>
    </p:spTree>
    <p:extLst>
      <p:ext uri="{BB962C8B-B14F-4D97-AF65-F5344CB8AC3E}">
        <p14:creationId xmlns:p14="http://schemas.microsoft.com/office/powerpoint/2010/main" val="2481475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INTRODUCTION</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3</a:t>
            </a:fld>
            <a:endParaRPr lang="en-US" altLang="zh-CN"/>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04182" y="2107140"/>
            <a:ext cx="7524498" cy="4376210"/>
          </a:xfrm>
        </p:spPr>
      </p:pic>
    </p:spTree>
    <p:extLst>
      <p:ext uri="{BB962C8B-B14F-4D97-AF65-F5344CB8AC3E}">
        <p14:creationId xmlns:p14="http://schemas.microsoft.com/office/powerpoint/2010/main" val="39819120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161712"/>
          </a:xfrm>
        </p:spPr>
        <p:txBody>
          <a:bodyPr/>
          <a:lstStyle/>
          <a:p>
            <a:pPr>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Datasets </a:t>
            </a:r>
            <a:r>
              <a:rPr lang="en-US" altLang="zh-CN" sz="2400" dirty="0">
                <a:latin typeface="Times New Roman" panose="02020603050405020304" pitchFamily="18" charset="0"/>
                <a:cs typeface="Times New Roman" panose="02020603050405020304" pitchFamily="18" charset="0"/>
              </a:rPr>
              <a:t>For the multilingual experiments, we use the data from the Universal Dependencies </a:t>
            </a:r>
            <a:r>
              <a:rPr lang="en-US" altLang="zh-CN" sz="2400" dirty="0" smtClean="0">
                <a:latin typeface="Times New Roman" panose="02020603050405020304" pitchFamily="18" charset="0"/>
                <a:cs typeface="Times New Roman" panose="02020603050405020304" pitchFamily="18" charset="0"/>
              </a:rPr>
              <a:t>project v1.2 </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Nivre</a:t>
            </a:r>
            <a:r>
              <a:rPr lang="en-US" altLang="zh-CN" sz="2400" dirty="0">
                <a:latin typeface="Times New Roman" panose="02020603050405020304" pitchFamily="18" charset="0"/>
                <a:cs typeface="Times New Roman" panose="02020603050405020304" pitchFamily="18" charset="0"/>
              </a:rPr>
              <a:t> et al., 2015) (17 POS) with the canonical data splits. We consider all languages that have at least 60k tokens and are distributed with word forms, resulting in 22 languages. We also report accuracies on WSJ (45 POS) using the standard splits (Collins, 2002; Manning, 2011).</a:t>
            </a:r>
          </a:p>
          <a:p>
            <a:pPr>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30</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Plank B, </a:t>
            </a:r>
            <a:r>
              <a:rPr lang="en-US" altLang="zh-CN" b="1" dirty="0" err="1">
                <a:latin typeface="Times New Roman" panose="02020603050405020304" pitchFamily="18" charset="0"/>
                <a:cs typeface="Times New Roman" panose="02020603050405020304" pitchFamily="18" charset="0"/>
              </a:rPr>
              <a:t>Søgaard</a:t>
            </a:r>
            <a:r>
              <a:rPr lang="en-US" altLang="zh-CN" b="1" dirty="0">
                <a:latin typeface="Times New Roman" panose="02020603050405020304" pitchFamily="18" charset="0"/>
                <a:cs typeface="Times New Roman" panose="02020603050405020304" pitchFamily="18" charset="0"/>
              </a:rPr>
              <a:t> A, Goldberg Y. Multilingual part-of-speech tagging with bidirectional long short-term memory models and auxiliary loss[J].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arXiv:1604.05529, 2016. </a:t>
            </a:r>
            <a:r>
              <a:rPr lang="zh-CN" altLang="en-US" b="1" dirty="0">
                <a:latin typeface="Times New Roman" panose="02020603050405020304" pitchFamily="18" charset="0"/>
                <a:cs typeface="Times New Roman" panose="02020603050405020304" pitchFamily="18" charset="0"/>
              </a:rPr>
              <a:t>引用：</a:t>
            </a:r>
            <a:r>
              <a:rPr lang="en-US" altLang="zh-CN" b="1" dirty="0">
                <a:latin typeface="Times New Roman" panose="02020603050405020304" pitchFamily="18" charset="0"/>
                <a:cs typeface="Times New Roman" panose="02020603050405020304" pitchFamily="18" charset="0"/>
              </a:rPr>
              <a:t>127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0042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pic>
        <p:nvPicPr>
          <p:cNvPr id="4" name="内容占位符 3"/>
          <p:cNvPicPr>
            <a:picLocks noGrp="1" noChangeAspect="1"/>
          </p:cNvPicPr>
          <p:nvPr>
            <p:ph idx="1"/>
          </p:nvPr>
        </p:nvPicPr>
        <p:blipFill>
          <a:blip r:embed="rId3"/>
          <a:stretch>
            <a:fillRect/>
          </a:stretch>
        </p:blipFill>
        <p:spPr>
          <a:xfrm>
            <a:off x="3772940" y="2089141"/>
            <a:ext cx="4568627" cy="3376038"/>
          </a:xfrm>
          <a:prstGeom prst="rect">
            <a:avLst/>
          </a:prstGeom>
        </p:spPr>
      </p:pic>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31</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Plank B, </a:t>
            </a:r>
            <a:r>
              <a:rPr lang="en-US" altLang="zh-CN" b="1" dirty="0" err="1">
                <a:latin typeface="Times New Roman" panose="02020603050405020304" pitchFamily="18" charset="0"/>
                <a:cs typeface="Times New Roman" panose="02020603050405020304" pitchFamily="18" charset="0"/>
              </a:rPr>
              <a:t>Søgaard</a:t>
            </a:r>
            <a:r>
              <a:rPr lang="en-US" altLang="zh-CN" b="1" dirty="0">
                <a:latin typeface="Times New Roman" panose="02020603050405020304" pitchFamily="18" charset="0"/>
                <a:cs typeface="Times New Roman" panose="02020603050405020304" pitchFamily="18" charset="0"/>
              </a:rPr>
              <a:t> A, Goldberg Y. Multilingual part-of-speech tagging with bidirectional long short-term memory models and auxiliary loss[J].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arXiv:1604.05529, 2016. </a:t>
            </a:r>
            <a:r>
              <a:rPr lang="zh-CN" altLang="en-US" b="1" dirty="0">
                <a:latin typeface="Times New Roman" panose="02020603050405020304" pitchFamily="18" charset="0"/>
                <a:cs typeface="Times New Roman" panose="02020603050405020304" pitchFamily="18" charset="0"/>
              </a:rPr>
              <a:t>引用：</a:t>
            </a:r>
            <a:r>
              <a:rPr lang="en-US" altLang="zh-CN" b="1" dirty="0">
                <a:latin typeface="Times New Roman" panose="02020603050405020304" pitchFamily="18" charset="0"/>
                <a:cs typeface="Times New Roman" panose="02020603050405020304" pitchFamily="18" charset="0"/>
              </a:rPr>
              <a:t>127</a:t>
            </a:r>
            <a:endParaRPr lang="zh-CN" altLang="en-US" b="1" dirty="0">
              <a:latin typeface="Times New Roman" panose="02020603050405020304" pitchFamily="18" charset="0"/>
              <a:cs typeface="Times New Roman" panose="02020603050405020304" pitchFamily="18" charset="0"/>
            </a:endParaRPr>
          </a:p>
        </p:txBody>
      </p:sp>
      <p:sp>
        <p:nvSpPr>
          <p:cNvPr id="5" name="圆角矩形 4"/>
          <p:cNvSpPr/>
          <p:nvPr/>
        </p:nvSpPr>
        <p:spPr>
          <a:xfrm>
            <a:off x="6223518" y="2388637"/>
            <a:ext cx="867747" cy="307011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286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161712"/>
          </a:xfrm>
        </p:spPr>
        <p:txBody>
          <a:bodyPr/>
          <a:lstStyle/>
          <a:p>
            <a:pPr>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Conclusions</a:t>
            </a: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The paper evaluated </a:t>
            </a:r>
            <a:r>
              <a:rPr lang="en-US" altLang="zh-CN" sz="2400" dirty="0">
                <a:latin typeface="Times New Roman" panose="02020603050405020304" pitchFamily="18" charset="0"/>
                <a:cs typeface="Times New Roman" panose="02020603050405020304" pitchFamily="18" charset="0"/>
              </a:rPr>
              <a:t>token and sub-token-level representations for neural network-based part-of-speech tagging across </a:t>
            </a:r>
            <a:r>
              <a:rPr lang="en-US" altLang="zh-CN" sz="2400" b="1" dirty="0">
                <a:latin typeface="Times New Roman" panose="02020603050405020304" pitchFamily="18" charset="0"/>
                <a:cs typeface="Times New Roman" panose="02020603050405020304" pitchFamily="18" charset="0"/>
              </a:rPr>
              <a:t>22 languages </a:t>
            </a:r>
            <a:r>
              <a:rPr lang="en-US" altLang="zh-CN" sz="2400" dirty="0">
                <a:latin typeface="Times New Roman" panose="02020603050405020304" pitchFamily="18" charset="0"/>
                <a:cs typeface="Times New Roman" panose="02020603050405020304" pitchFamily="18" charset="0"/>
              </a:rPr>
              <a:t>and </a:t>
            </a:r>
            <a:r>
              <a:rPr lang="en-US" altLang="zh-CN" sz="2400" b="1" dirty="0">
                <a:latin typeface="Times New Roman" panose="02020603050405020304" pitchFamily="18" charset="0"/>
                <a:cs typeface="Times New Roman" panose="02020603050405020304" pitchFamily="18" charset="0"/>
              </a:rPr>
              <a:t>proposed a novel </a:t>
            </a:r>
            <a:r>
              <a:rPr lang="en-US" altLang="zh-CN" sz="2400" b="1" dirty="0" smtClean="0">
                <a:latin typeface="Times New Roman" panose="02020603050405020304" pitchFamily="18" charset="0"/>
                <a:cs typeface="Times New Roman" panose="02020603050405020304" pitchFamily="18" charset="0"/>
              </a:rPr>
              <a:t>multi-tasks </a:t>
            </a:r>
            <a:r>
              <a:rPr lang="en-US" altLang="zh-CN" sz="2400" b="1" dirty="0">
                <a:latin typeface="Times New Roman" panose="02020603050405020304" pitchFamily="18" charset="0"/>
                <a:cs typeface="Times New Roman" panose="02020603050405020304" pitchFamily="18" charset="0"/>
              </a:rPr>
              <a:t>bi-LSTM with auxiliary loss</a:t>
            </a:r>
            <a:r>
              <a:rPr lang="en-US" altLang="zh-CN" sz="24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auxiliary loss is effective at improving the accuracy of rare words.</a:t>
            </a:r>
          </a:p>
          <a:p>
            <a:pPr>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32</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Plank B, </a:t>
            </a:r>
            <a:r>
              <a:rPr lang="en-US" altLang="zh-CN" b="1" dirty="0" err="1">
                <a:latin typeface="Times New Roman" panose="02020603050405020304" pitchFamily="18" charset="0"/>
                <a:cs typeface="Times New Roman" panose="02020603050405020304" pitchFamily="18" charset="0"/>
              </a:rPr>
              <a:t>Søgaard</a:t>
            </a:r>
            <a:r>
              <a:rPr lang="en-US" altLang="zh-CN" b="1" dirty="0">
                <a:latin typeface="Times New Roman" panose="02020603050405020304" pitchFamily="18" charset="0"/>
                <a:cs typeface="Times New Roman" panose="02020603050405020304" pitchFamily="18" charset="0"/>
              </a:rPr>
              <a:t> A, Goldberg Y. Multilingual part-of-speech tagging with bidirectional long short-term memory models and auxiliary loss[J].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arXiv:1604.05529, 2016. </a:t>
            </a:r>
            <a:r>
              <a:rPr lang="zh-CN" altLang="en-US" b="1" dirty="0">
                <a:latin typeface="Times New Roman" panose="02020603050405020304" pitchFamily="18" charset="0"/>
                <a:cs typeface="Times New Roman" panose="02020603050405020304" pitchFamily="18" charset="0"/>
              </a:rPr>
              <a:t>引用：</a:t>
            </a:r>
            <a:r>
              <a:rPr lang="en-US" altLang="zh-CN" b="1" dirty="0">
                <a:latin typeface="Times New Roman" panose="02020603050405020304" pitchFamily="18" charset="0"/>
                <a:cs typeface="Times New Roman" panose="02020603050405020304" pitchFamily="18" charset="0"/>
              </a:rPr>
              <a:t>127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9743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161712"/>
          </a:xfrm>
        </p:spPr>
        <p:txBody>
          <a:bodyPr/>
          <a:lstStyle/>
          <a:p>
            <a:pPr marL="0" indent="0">
              <a:buNone/>
            </a:pPr>
            <a:r>
              <a:rPr lang="en-US" altLang="zh-CN" sz="2400" b="1" dirty="0">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It </a:t>
            </a:r>
            <a:r>
              <a:rPr lang="en-US" altLang="zh-CN" sz="2400" dirty="0">
                <a:latin typeface="Times New Roman" panose="02020603050405020304" pitchFamily="18" charset="0"/>
                <a:cs typeface="Times New Roman" panose="02020603050405020304" pitchFamily="18" charset="0"/>
              </a:rPr>
              <a:t>is not sensitive to data set size and label noise</a:t>
            </a: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Across </a:t>
            </a:r>
            <a:r>
              <a:rPr lang="en-US" altLang="zh-CN" sz="2400" dirty="0">
                <a:latin typeface="Times New Roman" panose="02020603050405020304" pitchFamily="18" charset="0"/>
                <a:cs typeface="Times New Roman" panose="02020603050405020304" pitchFamily="18" charset="0"/>
              </a:rPr>
              <a:t>22 languages, and the F1 score is better than previous systems.</a:t>
            </a: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It </a:t>
            </a:r>
            <a:r>
              <a:rPr lang="en-US" altLang="zh-CN" sz="2400" dirty="0">
                <a:latin typeface="Times New Roman" panose="02020603050405020304" pitchFamily="18" charset="0"/>
                <a:cs typeface="Times New Roman" panose="02020603050405020304" pitchFamily="18" charset="0"/>
              </a:rPr>
              <a:t>works especially well for morphologically complex languages</a:t>
            </a:r>
          </a:p>
          <a:p>
            <a:pPr marL="0" indent="0">
              <a:buNone/>
            </a:pPr>
            <a:r>
              <a:rPr lang="en-US" altLang="zh-CN" sz="2400" b="1" dirty="0" smtClean="0">
                <a:latin typeface="Times New Roman" panose="02020603050405020304" pitchFamily="18" charset="0"/>
                <a:cs typeface="Times New Roman" panose="02020603050405020304" pitchFamily="18" charset="0"/>
              </a:rPr>
              <a:t>Disadvantages</a:t>
            </a:r>
            <a:endParaRPr lang="en-US" altLang="zh-CN"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model is increasingly complex , but the change of F1 score is not much obvious.</a:t>
            </a:r>
          </a:p>
          <a:p>
            <a:pPr>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33</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Plank B, </a:t>
            </a:r>
            <a:r>
              <a:rPr lang="en-US" altLang="zh-CN" b="1" dirty="0" err="1">
                <a:latin typeface="Times New Roman" panose="02020603050405020304" pitchFamily="18" charset="0"/>
                <a:cs typeface="Times New Roman" panose="02020603050405020304" pitchFamily="18" charset="0"/>
              </a:rPr>
              <a:t>Søgaard</a:t>
            </a:r>
            <a:r>
              <a:rPr lang="en-US" altLang="zh-CN" b="1" dirty="0">
                <a:latin typeface="Times New Roman" panose="02020603050405020304" pitchFamily="18" charset="0"/>
                <a:cs typeface="Times New Roman" panose="02020603050405020304" pitchFamily="18" charset="0"/>
              </a:rPr>
              <a:t> A, Goldberg Y. Multilingual part-of-speech tagging with bidirectional long short-term memory models and auxiliary loss[J].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arXiv:1604.05529, 2016. </a:t>
            </a:r>
            <a:r>
              <a:rPr lang="zh-CN" altLang="en-US" b="1" dirty="0">
                <a:latin typeface="Times New Roman" panose="02020603050405020304" pitchFamily="18" charset="0"/>
                <a:cs typeface="Times New Roman" panose="02020603050405020304" pitchFamily="18" charset="0"/>
              </a:rPr>
              <a:t>引用：</a:t>
            </a:r>
            <a:r>
              <a:rPr lang="en-US" altLang="zh-CN" b="1" dirty="0">
                <a:latin typeface="Times New Roman" panose="02020603050405020304" pitchFamily="18" charset="0"/>
                <a:cs typeface="Times New Roman" panose="02020603050405020304" pitchFamily="18" charset="0"/>
              </a:rPr>
              <a:t>127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172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MODELS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First NER System based on the </a:t>
            </a:r>
            <a:r>
              <a:rPr lang="en-US" altLang="zh-CN" sz="2000" b="1" dirty="0">
                <a:latin typeface="Times New Roman" panose="02020603050405020304" pitchFamily="18" charset="0"/>
                <a:cs typeface="Times New Roman" panose="02020603050405020304" pitchFamily="18" charset="0"/>
              </a:rPr>
              <a:t>Deep Neural Network </a:t>
            </a:r>
            <a:r>
              <a:rPr lang="en-US" altLang="zh-CN" sz="2000" dirty="0" smtClean="0">
                <a:latin typeface="Times New Roman" panose="02020603050405020304" pitchFamily="18" charset="0"/>
                <a:cs typeface="Times New Roman" panose="02020603050405020304" pitchFamily="18" charset="0"/>
              </a:rPr>
              <a:t>and </a:t>
            </a:r>
            <a:r>
              <a:rPr lang="en-US" altLang="zh-CN" sz="2000" b="1" dirty="0" smtClean="0">
                <a:latin typeface="Times New Roman" panose="02020603050405020304" pitchFamily="18" charset="0"/>
                <a:cs typeface="Times New Roman" panose="02020603050405020304" pitchFamily="18" charset="0"/>
              </a:rPr>
              <a:t>Feature Engineering</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Word </a:t>
            </a:r>
            <a:r>
              <a:rPr lang="en-US" altLang="zh-CN" sz="2000" b="1" dirty="0">
                <a:latin typeface="Times New Roman" panose="02020603050405020304" pitchFamily="18" charset="0"/>
                <a:cs typeface="Times New Roman" panose="02020603050405020304" pitchFamily="18" charset="0"/>
              </a:rPr>
              <a:t>E</a:t>
            </a:r>
            <a:r>
              <a:rPr lang="en-US" altLang="zh-CN" sz="2000" b="1" dirty="0" smtClean="0">
                <a:latin typeface="Times New Roman" panose="02020603050405020304" pitchFamily="18" charset="0"/>
                <a:cs typeface="Times New Roman" panose="02020603050405020304" pitchFamily="18" charset="0"/>
              </a:rPr>
              <a:t>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a:t>
            </a:r>
            <a:r>
              <a:rPr lang="en-US" altLang="zh-CN" sz="2000" b="1" dirty="0">
                <a:latin typeface="Times New Roman" panose="02020603050405020304" pitchFamily="18" charset="0"/>
                <a:cs typeface="Times New Roman" panose="02020603050405020304" pitchFamily="18" charset="0"/>
              </a:rPr>
              <a:t>of Character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affix</a:t>
            </a:r>
            <a:r>
              <a:rPr lang="en-US" altLang="zh-CN" sz="2000" dirty="0">
                <a:latin typeface="Times New Roman" panose="02020603050405020304" pitchFamily="18" charset="0"/>
                <a:cs typeface="Times New Roman" panose="02020603050405020304" pitchFamily="18" charset="0"/>
              </a:rPr>
              <a:t> model 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based on the </a:t>
            </a:r>
            <a:r>
              <a:rPr lang="en-US" altLang="zh-CN" sz="2000" b="1" dirty="0">
                <a:latin typeface="Times New Roman" panose="02020603050405020304" pitchFamily="18" charset="0"/>
                <a:cs typeface="Times New Roman" panose="02020603050405020304" pitchFamily="18" charset="0"/>
              </a:rPr>
              <a:t>Deep Active </a:t>
            </a:r>
            <a:r>
              <a:rPr lang="en-US" altLang="zh-CN" sz="2000" b="1" dirty="0" smtClean="0">
                <a:latin typeface="Times New Roman" panose="02020603050405020304" pitchFamily="18" charset="0"/>
                <a:cs typeface="Times New Roman" panose="02020603050405020304" pitchFamily="18" charset="0"/>
              </a:rPr>
              <a:t>Learning</a:t>
            </a:r>
          </a:p>
          <a:p>
            <a:pPr>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NER Systems based on the </a:t>
            </a:r>
            <a:r>
              <a:rPr lang="en-US" altLang="zh-CN" sz="2000" b="1" dirty="0">
                <a:latin typeface="Times New Roman" panose="02020603050405020304" pitchFamily="18" charset="0"/>
                <a:cs typeface="Times New Roman" panose="02020603050405020304" pitchFamily="18" charset="0"/>
              </a:rPr>
              <a:t>Adversarial </a:t>
            </a:r>
            <a:r>
              <a:rPr lang="en-US" altLang="zh-CN" sz="2000" b="1" dirty="0" smtClean="0">
                <a:latin typeface="Times New Roman" panose="02020603050405020304" pitchFamily="18" charset="0"/>
                <a:cs typeface="Times New Roman" panose="02020603050405020304" pitchFamily="18" charset="0"/>
              </a:rPr>
              <a:t>Learning</a:t>
            </a: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34</a:t>
            </a:fld>
            <a:endParaRPr lang="en-US" altLang="zh-CN"/>
          </a:p>
        </p:txBody>
      </p:sp>
    </p:spTree>
    <p:extLst>
      <p:ext uri="{BB962C8B-B14F-4D97-AF65-F5344CB8AC3E}">
        <p14:creationId xmlns:p14="http://schemas.microsoft.com/office/powerpoint/2010/main" val="240117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 fill="hold"/>
                                        <p:tgtEl>
                                          <p:spTgt spid="3">
                                            <p:txEl>
                                              <p:pRg st="3" end="3"/>
                                            </p:txEl>
                                          </p:spTgt>
                                        </p:tgtEl>
                                        <p:attrNameLst>
                                          <p:attrName>style.color</p:attrName>
                                        </p:attrNameLst>
                                      </p:cBhvr>
                                      <p:to>
                                        <a:srgbClr val="F2F2F2"/>
                                      </p:to>
                                    </p:animClr>
                                  </p:childTnLst>
                                </p:cTn>
                              </p:par>
                              <p:par>
                                <p:cTn id="7" presetID="3" presetClass="emph" presetSubtype="2" fill="hold" nodeType="withEffect">
                                  <p:stCondLst>
                                    <p:cond delay="0"/>
                                  </p:stCondLst>
                                  <p:childTnLst>
                                    <p:animClr clrSpc="rgb" dir="cw">
                                      <p:cBhvr override="childStyle">
                                        <p:cTn id="8" dur="10" fill="hold"/>
                                        <p:tgtEl>
                                          <p:spTgt spid="3">
                                            <p:txEl>
                                              <p:pRg st="4" end="4"/>
                                            </p:txEl>
                                          </p:spTgt>
                                        </p:tgtEl>
                                        <p:attrNameLst>
                                          <p:attrName>style.color</p:attrName>
                                        </p:attrNameLst>
                                      </p:cBhvr>
                                      <p:to>
                                        <a:srgbClr val="F2F2F2"/>
                                      </p:to>
                                    </p:animClr>
                                  </p:childTnLst>
                                </p:cTn>
                              </p:par>
                              <p:par>
                                <p:cTn id="9" presetID="3" presetClass="emph" presetSubtype="2" fill="hold" nodeType="withEffect">
                                  <p:stCondLst>
                                    <p:cond delay="0"/>
                                  </p:stCondLst>
                                  <p:childTnLst>
                                    <p:animClr clrSpc="rgb" dir="cw">
                                      <p:cBhvr override="childStyle">
                                        <p:cTn id="10" dur="10" fill="hold"/>
                                        <p:tgtEl>
                                          <p:spTgt spid="3">
                                            <p:txEl>
                                              <p:pRg st="5" end="5"/>
                                            </p:txEl>
                                          </p:spTgt>
                                        </p:tgtEl>
                                        <p:attrNameLst>
                                          <p:attrName>style.color</p:attrName>
                                        </p:attrNameLst>
                                      </p:cBhvr>
                                      <p:to>
                                        <a:srgbClr val="F2F2F2"/>
                                      </p:to>
                                    </p:animClr>
                                  </p:childTnLst>
                                </p:cTn>
                              </p:par>
                              <p:par>
                                <p:cTn id="11" presetID="3" presetClass="emph" presetSubtype="2" fill="hold" nodeType="withEffect">
                                  <p:stCondLst>
                                    <p:cond delay="0"/>
                                  </p:stCondLst>
                                  <p:childTnLst>
                                    <p:animClr clrSpc="rgb" dir="cw">
                                      <p:cBhvr override="childStyle">
                                        <p:cTn id="12" dur="10" fill="hold"/>
                                        <p:tgtEl>
                                          <p:spTgt spid="3">
                                            <p:txEl>
                                              <p:pRg st="6" end="6"/>
                                            </p:txEl>
                                          </p:spTgt>
                                        </p:tgtEl>
                                        <p:attrNameLst>
                                          <p:attrName>style.color</p:attrName>
                                        </p:attrNameLst>
                                      </p:cBhvr>
                                      <p:to>
                                        <a:srgbClr val="F2F2F2"/>
                                      </p:to>
                                    </p:animClr>
                                  </p:childTnLst>
                                </p:cTn>
                              </p:par>
                              <p:par>
                                <p:cTn id="13" presetID="3" presetClass="emph" presetSubtype="2" fill="hold" nodeType="withEffect">
                                  <p:stCondLst>
                                    <p:cond delay="0"/>
                                  </p:stCondLst>
                                  <p:childTnLst>
                                    <p:animClr clrSpc="rgb" dir="cw">
                                      <p:cBhvr override="childStyle">
                                        <p:cTn id="14" dur="10" fill="hold"/>
                                        <p:tgtEl>
                                          <p:spTgt spid="3">
                                            <p:txEl>
                                              <p:pRg st="0" end="0"/>
                                            </p:txEl>
                                          </p:spTgt>
                                        </p:tgtEl>
                                        <p:attrNameLst>
                                          <p:attrName>style.color</p:attrName>
                                        </p:attrNameLst>
                                      </p:cBhvr>
                                      <p:to>
                                        <a:srgbClr val="F2F2F2"/>
                                      </p:to>
                                    </p:animClr>
                                  </p:childTnLst>
                                </p:cTn>
                              </p:par>
                              <p:par>
                                <p:cTn id="15" presetID="3" presetClass="emph" presetSubtype="2" fill="hold" nodeType="withEffect">
                                  <p:stCondLst>
                                    <p:cond delay="0"/>
                                  </p:stCondLst>
                                  <p:childTnLst>
                                    <p:animClr clrSpc="rgb" dir="cw">
                                      <p:cBhvr override="childStyle">
                                        <p:cTn id="16" dur="10" fill="hold"/>
                                        <p:tgtEl>
                                          <p:spTgt spid="3">
                                            <p:txEl>
                                              <p:pRg st="1" end="1"/>
                                            </p:txEl>
                                          </p:spTgt>
                                        </p:tgtEl>
                                        <p:attrNameLst>
                                          <p:attrName>style.color</p:attrName>
                                        </p:attrNameLst>
                                      </p:cBhvr>
                                      <p:to>
                                        <a:srgbClr val="F2F2F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Combinations of Character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7928968" cy="3161712"/>
          </a:xfrm>
        </p:spPr>
        <p:txBody>
          <a:bodyPr/>
          <a:lstStyle/>
          <a:p>
            <a:pP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Sentence is represented as a sequence of</a:t>
            </a:r>
            <a:r>
              <a:rPr lang="en-US" altLang="zh-CN" sz="2400" b="1" dirty="0">
                <a:latin typeface="Times New Roman" panose="02020603050405020304" pitchFamily="18" charset="0"/>
                <a:cs typeface="Times New Roman" panose="02020603050405020304" pitchFamily="18" charset="0"/>
              </a:rPr>
              <a:t> characters</a:t>
            </a:r>
            <a:r>
              <a:rPr lang="en-US" altLang="zh-CN" sz="2400" dirty="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35</a:t>
            </a:fld>
            <a:endParaRPr lang="en-US" altLang="zh-CN"/>
          </a:p>
        </p:txBody>
      </p:sp>
      <p:sp>
        <p:nvSpPr>
          <p:cNvPr id="7" name="矩形 6"/>
          <p:cNvSpPr/>
          <p:nvPr/>
        </p:nvSpPr>
        <p:spPr>
          <a:xfrm>
            <a:off x="341713" y="5467931"/>
            <a:ext cx="8211672" cy="923330"/>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Kuru O, Can O A, Yuret D. Charner: Character-level named entity recognition[C]//Proceedings of COLING 2016, the 26th International Conference on Computational Linguistics </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COLING'16</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 Technical Papers. 2016: 911-921.</a:t>
            </a:r>
            <a:endParaRPr lang="zh-CN" altLang="en-US"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147185" y="3094466"/>
            <a:ext cx="7791795" cy="1855619"/>
          </a:xfrm>
          <a:prstGeom prst="rect">
            <a:avLst/>
          </a:prstGeom>
        </p:spPr>
      </p:pic>
    </p:spTree>
    <p:extLst>
      <p:ext uri="{BB962C8B-B14F-4D97-AF65-F5344CB8AC3E}">
        <p14:creationId xmlns:p14="http://schemas.microsoft.com/office/powerpoint/2010/main" val="19654015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Combinations of Character Embedding and Neural Network</a:t>
            </a:r>
          </a:p>
        </p:txBody>
      </p:sp>
      <p:pic>
        <p:nvPicPr>
          <p:cNvPr id="5" name="内容占位符 4"/>
          <p:cNvPicPr>
            <a:picLocks noGrp="1" noChangeAspect="1"/>
          </p:cNvPicPr>
          <p:nvPr>
            <p:ph idx="1"/>
          </p:nvPr>
        </p:nvPicPr>
        <p:blipFill>
          <a:blip r:embed="rId3"/>
          <a:stretch>
            <a:fillRect/>
          </a:stretch>
        </p:blipFill>
        <p:spPr>
          <a:xfrm>
            <a:off x="1265988" y="2178896"/>
            <a:ext cx="9689657" cy="1590672"/>
          </a:xfrm>
          <a:prstGeom prst="rect">
            <a:avLst/>
          </a:prstGeom>
        </p:spPr>
      </p:pic>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36</a:t>
            </a:fld>
            <a:endParaRPr lang="en-US" altLang="zh-CN"/>
          </a:p>
        </p:txBody>
      </p:sp>
      <p:sp>
        <p:nvSpPr>
          <p:cNvPr id="7" name="矩形 6"/>
          <p:cNvSpPr/>
          <p:nvPr/>
        </p:nvSpPr>
        <p:spPr>
          <a:xfrm>
            <a:off x="341713" y="5467931"/>
            <a:ext cx="8211672" cy="923330"/>
          </a:xfrm>
          <a:prstGeom prst="rect">
            <a:avLst/>
          </a:prstGeom>
        </p:spPr>
        <p:txBody>
          <a:bodyPr wrap="square">
            <a:spAutoFit/>
          </a:bodyPr>
          <a:lstStyle/>
          <a:p>
            <a:r>
              <a:rPr lang="en-US" altLang="zh-CN" b="1">
                <a:latin typeface="Times New Roman" panose="02020603050405020304" pitchFamily="18" charset="0"/>
                <a:cs typeface="Times New Roman" panose="02020603050405020304" pitchFamily="18" charset="0"/>
              </a:rPr>
              <a:t>Kuru O, Can O A, Yuret D. Charner: Character-level named entity recognition[C]//Proceedings of COLING 2016, the 26th International Conference on Computational Linguistics </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COLING'16</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 Technical Papers. 2016: 911-921.</a:t>
            </a:r>
            <a:endParaRPr lang="zh-CN" altLang="en-US" b="1"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a:stretch>
            <a:fillRect/>
          </a:stretch>
        </p:blipFill>
        <p:spPr>
          <a:xfrm>
            <a:off x="1850188" y="3845433"/>
            <a:ext cx="8521255" cy="1546632"/>
          </a:xfrm>
          <a:prstGeom prst="rect">
            <a:avLst/>
          </a:prstGeom>
        </p:spPr>
      </p:pic>
      <p:sp>
        <p:nvSpPr>
          <p:cNvPr id="8" name="圆角矩形 7"/>
          <p:cNvSpPr/>
          <p:nvPr/>
        </p:nvSpPr>
        <p:spPr>
          <a:xfrm>
            <a:off x="2136710" y="5019869"/>
            <a:ext cx="8042988" cy="27058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16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161712"/>
          </a:xfrm>
        </p:spPr>
        <p:txBody>
          <a:bodyPr/>
          <a:lstStyle/>
          <a:p>
            <a:pPr marL="0" indent="0">
              <a:buNone/>
            </a:pPr>
            <a:r>
              <a:rPr lang="en-US" altLang="zh-CN" sz="2400" b="1" dirty="0">
                <a:latin typeface="Times New Roman" panose="02020603050405020304" pitchFamily="18" charset="0"/>
                <a:cs typeface="Times New Roman" panose="02020603050405020304" pitchFamily="18" charset="0"/>
              </a:rPr>
              <a:t>Advantages</a:t>
            </a:r>
          </a:p>
          <a:p>
            <a:pP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 character-level model. Taking characters as the primary representation is superior to considering words as the basic input unit.</a:t>
            </a: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main contribution is to show that the same deep character level model is able to achieve good performance on multiple languages without hand engineered features or language specific external resources</a:t>
            </a:r>
            <a:r>
              <a:rPr lang="en-US" altLang="zh-CN" sz="2400" dirty="0" smtClean="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37</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Plank B, </a:t>
            </a:r>
            <a:r>
              <a:rPr lang="en-US" altLang="zh-CN" b="1" dirty="0" err="1">
                <a:latin typeface="Times New Roman" panose="02020603050405020304" pitchFamily="18" charset="0"/>
                <a:cs typeface="Times New Roman" panose="02020603050405020304" pitchFamily="18" charset="0"/>
              </a:rPr>
              <a:t>Søgaard</a:t>
            </a:r>
            <a:r>
              <a:rPr lang="en-US" altLang="zh-CN" b="1" dirty="0">
                <a:latin typeface="Times New Roman" panose="02020603050405020304" pitchFamily="18" charset="0"/>
                <a:cs typeface="Times New Roman" panose="02020603050405020304" pitchFamily="18" charset="0"/>
              </a:rPr>
              <a:t> A, Goldberg Y. Multilingual part-of-speech tagging with bidirectional long short-term memory models and auxiliary loss[J].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arXiv:1604.05529, 2016. </a:t>
            </a:r>
            <a:r>
              <a:rPr lang="zh-CN" altLang="en-US" b="1" dirty="0">
                <a:latin typeface="Times New Roman" panose="02020603050405020304" pitchFamily="18" charset="0"/>
                <a:cs typeface="Times New Roman" panose="02020603050405020304" pitchFamily="18" charset="0"/>
              </a:rPr>
              <a:t>引用：</a:t>
            </a:r>
            <a:r>
              <a:rPr lang="en-US" altLang="zh-CN" b="1" dirty="0">
                <a:latin typeface="Times New Roman" panose="02020603050405020304" pitchFamily="18" charset="0"/>
                <a:cs typeface="Times New Roman" panose="02020603050405020304" pitchFamily="18" charset="0"/>
              </a:rPr>
              <a:t>127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6739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161712"/>
          </a:xfrm>
        </p:spPr>
        <p:txBody>
          <a:bodyPr/>
          <a:lstStyle/>
          <a:p>
            <a:pPr marL="0" indent="0">
              <a:buNone/>
            </a:pPr>
            <a:r>
              <a:rPr lang="en-US" altLang="zh-CN" sz="2400" b="1" dirty="0" smtClean="0">
                <a:latin typeface="Times New Roman" panose="02020603050405020304" pitchFamily="18" charset="0"/>
                <a:cs typeface="Times New Roman" panose="02020603050405020304" pitchFamily="18" charset="0"/>
              </a:rPr>
              <a:t>Disadvantages</a:t>
            </a:r>
            <a:endParaRPr lang="en-US" altLang="zh-CN"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 There is nothing specific to NER in the model. It should be evaluate on other tasks such as part-of-speech tagging and shallow parsing. (Multi-tasks)</a:t>
            </a:r>
          </a:p>
          <a:p>
            <a:pPr>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robust experiment is lack.</a:t>
            </a:r>
          </a:p>
          <a:p>
            <a:pPr>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38</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Plank B, </a:t>
            </a:r>
            <a:r>
              <a:rPr lang="en-US" altLang="zh-CN" b="1" dirty="0" err="1">
                <a:latin typeface="Times New Roman" panose="02020603050405020304" pitchFamily="18" charset="0"/>
                <a:cs typeface="Times New Roman" panose="02020603050405020304" pitchFamily="18" charset="0"/>
              </a:rPr>
              <a:t>Søgaard</a:t>
            </a:r>
            <a:r>
              <a:rPr lang="en-US" altLang="zh-CN" b="1" dirty="0">
                <a:latin typeface="Times New Roman" panose="02020603050405020304" pitchFamily="18" charset="0"/>
                <a:cs typeface="Times New Roman" panose="02020603050405020304" pitchFamily="18" charset="0"/>
              </a:rPr>
              <a:t> A, Goldberg Y. Multilingual part-of-speech tagging with bidirectional long short-term memory models and auxiliary loss[J].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arXiv:1604.05529, 2016. </a:t>
            </a:r>
            <a:r>
              <a:rPr lang="zh-CN" altLang="en-US" b="1" dirty="0">
                <a:latin typeface="Times New Roman" panose="02020603050405020304" pitchFamily="18" charset="0"/>
                <a:cs typeface="Times New Roman" panose="02020603050405020304" pitchFamily="18" charset="0"/>
              </a:rPr>
              <a:t>引用：</a:t>
            </a:r>
            <a:r>
              <a:rPr lang="en-US" altLang="zh-CN" b="1" dirty="0">
                <a:latin typeface="Times New Roman" panose="02020603050405020304" pitchFamily="18" charset="0"/>
                <a:cs typeface="Times New Roman" panose="02020603050405020304" pitchFamily="18" charset="0"/>
              </a:rPr>
              <a:t>127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1321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MODELS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First NER System based on the </a:t>
            </a:r>
            <a:r>
              <a:rPr lang="en-US" altLang="zh-CN" sz="2000" b="1" dirty="0">
                <a:latin typeface="Times New Roman" panose="02020603050405020304" pitchFamily="18" charset="0"/>
                <a:cs typeface="Times New Roman" panose="02020603050405020304" pitchFamily="18" charset="0"/>
              </a:rPr>
              <a:t>Deep Neural Network </a:t>
            </a:r>
            <a:r>
              <a:rPr lang="en-US" altLang="zh-CN" sz="2000" dirty="0" smtClean="0">
                <a:latin typeface="Times New Roman" panose="02020603050405020304" pitchFamily="18" charset="0"/>
                <a:cs typeface="Times New Roman" panose="02020603050405020304" pitchFamily="18" charset="0"/>
              </a:rPr>
              <a:t>and </a:t>
            </a:r>
            <a:r>
              <a:rPr lang="en-US" altLang="zh-CN" sz="2000" b="1" dirty="0" smtClean="0">
                <a:latin typeface="Times New Roman" panose="02020603050405020304" pitchFamily="18" charset="0"/>
                <a:cs typeface="Times New Roman" panose="02020603050405020304" pitchFamily="18" charset="0"/>
              </a:rPr>
              <a:t>Feature Engineering</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Word </a:t>
            </a:r>
            <a:r>
              <a:rPr lang="en-US" altLang="zh-CN" sz="2000" b="1" dirty="0">
                <a:latin typeface="Times New Roman" panose="02020603050405020304" pitchFamily="18" charset="0"/>
                <a:cs typeface="Times New Roman" panose="02020603050405020304" pitchFamily="18" charset="0"/>
              </a:rPr>
              <a:t>E</a:t>
            </a:r>
            <a:r>
              <a:rPr lang="en-US" altLang="zh-CN" sz="2000" b="1" dirty="0" smtClean="0">
                <a:latin typeface="Times New Roman" panose="02020603050405020304" pitchFamily="18" charset="0"/>
                <a:cs typeface="Times New Roman" panose="02020603050405020304" pitchFamily="18" charset="0"/>
              </a:rPr>
              <a:t>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a:t>
            </a:r>
            <a:r>
              <a:rPr lang="en-US" altLang="zh-CN" sz="2000" b="1" dirty="0">
                <a:latin typeface="Times New Roman" panose="02020603050405020304" pitchFamily="18" charset="0"/>
                <a:cs typeface="Times New Roman" panose="02020603050405020304" pitchFamily="18" charset="0"/>
              </a:rPr>
              <a:t>of Character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affix</a:t>
            </a:r>
            <a:r>
              <a:rPr lang="en-US" altLang="zh-CN" sz="2000" dirty="0">
                <a:latin typeface="Times New Roman" panose="02020603050405020304" pitchFamily="18" charset="0"/>
                <a:cs typeface="Times New Roman" panose="02020603050405020304" pitchFamily="18" charset="0"/>
              </a:rPr>
              <a:t> model 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based on the </a:t>
            </a:r>
            <a:r>
              <a:rPr lang="en-US" altLang="zh-CN" sz="2000" b="1" dirty="0">
                <a:latin typeface="Times New Roman" panose="02020603050405020304" pitchFamily="18" charset="0"/>
                <a:cs typeface="Times New Roman" panose="02020603050405020304" pitchFamily="18" charset="0"/>
              </a:rPr>
              <a:t>Deep Active </a:t>
            </a:r>
            <a:r>
              <a:rPr lang="en-US" altLang="zh-CN" sz="2000" b="1" dirty="0" smtClean="0">
                <a:latin typeface="Times New Roman" panose="02020603050405020304" pitchFamily="18" charset="0"/>
                <a:cs typeface="Times New Roman" panose="02020603050405020304" pitchFamily="18" charset="0"/>
              </a:rPr>
              <a:t>Learning</a:t>
            </a:r>
          </a:p>
          <a:p>
            <a:pPr>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NER Systems based on the </a:t>
            </a:r>
            <a:r>
              <a:rPr lang="en-US" altLang="zh-CN" sz="2000" b="1" dirty="0">
                <a:latin typeface="Times New Roman" panose="02020603050405020304" pitchFamily="18" charset="0"/>
                <a:cs typeface="Times New Roman" panose="02020603050405020304" pitchFamily="18" charset="0"/>
              </a:rPr>
              <a:t>Adversarial </a:t>
            </a:r>
            <a:r>
              <a:rPr lang="en-US" altLang="zh-CN" sz="2000" b="1" dirty="0" smtClean="0">
                <a:latin typeface="Times New Roman" panose="02020603050405020304" pitchFamily="18" charset="0"/>
                <a:cs typeface="Times New Roman" panose="02020603050405020304" pitchFamily="18" charset="0"/>
              </a:rPr>
              <a:t>Learning</a:t>
            </a: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39</a:t>
            </a:fld>
            <a:endParaRPr lang="en-US" altLang="zh-CN"/>
          </a:p>
        </p:txBody>
      </p:sp>
    </p:spTree>
    <p:extLst>
      <p:ext uri="{BB962C8B-B14F-4D97-AF65-F5344CB8AC3E}">
        <p14:creationId xmlns:p14="http://schemas.microsoft.com/office/powerpoint/2010/main" val="19734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 fill="hold"/>
                                        <p:tgtEl>
                                          <p:spTgt spid="3">
                                            <p:txEl>
                                              <p:pRg st="4" end="4"/>
                                            </p:txEl>
                                          </p:spTgt>
                                        </p:tgtEl>
                                        <p:attrNameLst>
                                          <p:attrName>style.color</p:attrName>
                                        </p:attrNameLst>
                                      </p:cBhvr>
                                      <p:to>
                                        <a:srgbClr val="F2F2F2"/>
                                      </p:to>
                                    </p:animClr>
                                  </p:childTnLst>
                                </p:cTn>
                              </p:par>
                              <p:par>
                                <p:cTn id="7" presetID="3" presetClass="emph" presetSubtype="2" fill="hold" nodeType="withEffect">
                                  <p:stCondLst>
                                    <p:cond delay="0"/>
                                  </p:stCondLst>
                                  <p:childTnLst>
                                    <p:animClr clrSpc="rgb" dir="cw">
                                      <p:cBhvr override="childStyle">
                                        <p:cTn id="8" dur="10" fill="hold"/>
                                        <p:tgtEl>
                                          <p:spTgt spid="3">
                                            <p:txEl>
                                              <p:pRg st="5" end="5"/>
                                            </p:txEl>
                                          </p:spTgt>
                                        </p:tgtEl>
                                        <p:attrNameLst>
                                          <p:attrName>style.color</p:attrName>
                                        </p:attrNameLst>
                                      </p:cBhvr>
                                      <p:to>
                                        <a:srgbClr val="F2F2F2"/>
                                      </p:to>
                                    </p:animClr>
                                  </p:childTnLst>
                                </p:cTn>
                              </p:par>
                              <p:par>
                                <p:cTn id="9" presetID="3" presetClass="emph" presetSubtype="2" fill="hold" nodeType="withEffect">
                                  <p:stCondLst>
                                    <p:cond delay="0"/>
                                  </p:stCondLst>
                                  <p:childTnLst>
                                    <p:animClr clrSpc="rgb" dir="cw">
                                      <p:cBhvr override="childStyle">
                                        <p:cTn id="10" dur="10" fill="hold"/>
                                        <p:tgtEl>
                                          <p:spTgt spid="3">
                                            <p:txEl>
                                              <p:pRg st="6" end="6"/>
                                            </p:txEl>
                                          </p:spTgt>
                                        </p:tgtEl>
                                        <p:attrNameLst>
                                          <p:attrName>style.color</p:attrName>
                                        </p:attrNameLst>
                                      </p:cBhvr>
                                      <p:to>
                                        <a:srgbClr val="F2F2F2"/>
                                      </p:to>
                                    </p:animClr>
                                  </p:childTnLst>
                                </p:cTn>
                              </p:par>
                              <p:par>
                                <p:cTn id="11" presetID="3" presetClass="emph" presetSubtype="2" fill="hold" nodeType="withEffect">
                                  <p:stCondLst>
                                    <p:cond delay="0"/>
                                  </p:stCondLst>
                                  <p:childTnLst>
                                    <p:animClr clrSpc="rgb" dir="cw">
                                      <p:cBhvr override="childStyle">
                                        <p:cTn id="12" dur="10" fill="hold"/>
                                        <p:tgtEl>
                                          <p:spTgt spid="3">
                                            <p:txEl>
                                              <p:pRg st="0" end="0"/>
                                            </p:txEl>
                                          </p:spTgt>
                                        </p:tgtEl>
                                        <p:attrNameLst>
                                          <p:attrName>style.color</p:attrName>
                                        </p:attrNameLst>
                                      </p:cBhvr>
                                      <p:to>
                                        <a:srgbClr val="F2F2F2"/>
                                      </p:to>
                                    </p:animClr>
                                  </p:childTnLst>
                                </p:cTn>
                              </p:par>
                              <p:par>
                                <p:cTn id="13" presetID="3" presetClass="emph" presetSubtype="2" fill="hold" nodeType="withEffect">
                                  <p:stCondLst>
                                    <p:cond delay="0"/>
                                  </p:stCondLst>
                                  <p:childTnLst>
                                    <p:animClr clrSpc="rgb" dir="cw">
                                      <p:cBhvr override="childStyle">
                                        <p:cTn id="14" dur="10" fill="hold"/>
                                        <p:tgtEl>
                                          <p:spTgt spid="3">
                                            <p:txEl>
                                              <p:pRg st="1" end="1"/>
                                            </p:txEl>
                                          </p:spTgt>
                                        </p:tgtEl>
                                        <p:attrNameLst>
                                          <p:attrName>style.color</p:attrName>
                                        </p:attrNameLst>
                                      </p:cBhvr>
                                      <p:to>
                                        <a:srgbClr val="F2F2F2"/>
                                      </p:to>
                                    </p:animClr>
                                  </p:childTnLst>
                                </p:cTn>
                              </p:par>
                              <p:par>
                                <p:cTn id="15" presetID="3" presetClass="emph" presetSubtype="2" fill="hold" nodeType="withEffect">
                                  <p:stCondLst>
                                    <p:cond delay="0"/>
                                  </p:stCondLst>
                                  <p:childTnLst>
                                    <p:animClr clrSpc="rgb" dir="cw">
                                      <p:cBhvr override="childStyle">
                                        <p:cTn id="16" dur="10" fill="hold"/>
                                        <p:tgtEl>
                                          <p:spTgt spid="3">
                                            <p:txEl>
                                              <p:pRg st="2" end="2"/>
                                            </p:txEl>
                                          </p:spTgt>
                                        </p:tgtEl>
                                        <p:attrNameLst>
                                          <p:attrName>style.color</p:attrName>
                                        </p:attrNameLst>
                                      </p:cBhvr>
                                      <p:to>
                                        <a:srgbClr val="F2F2F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INTRODUCTION</a:t>
            </a:r>
            <a:endParaRPr lang="zh-CN" altLang="en-US"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4</a:t>
            </a:fld>
            <a:endParaRPr lang="en-US" altLang="zh-CN"/>
          </a:p>
        </p:txBody>
      </p:sp>
      <p:cxnSp>
        <p:nvCxnSpPr>
          <p:cNvPr id="8" name="直接箭头连接符 7"/>
          <p:cNvCxnSpPr/>
          <p:nvPr/>
        </p:nvCxnSpPr>
        <p:spPr>
          <a:xfrm flipV="1">
            <a:off x="4323837" y="4359302"/>
            <a:ext cx="478918" cy="4926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内容占位符 13"/>
          <p:cNvPicPr>
            <a:picLocks noGrp="1" noChangeAspect="1"/>
          </p:cNvPicPr>
          <p:nvPr>
            <p:ph idx="1"/>
          </p:nvPr>
        </p:nvPicPr>
        <p:blipFill>
          <a:blip r:embed="rId3"/>
          <a:stretch>
            <a:fillRect/>
          </a:stretch>
        </p:blipFill>
        <p:spPr>
          <a:xfrm>
            <a:off x="646670" y="1862137"/>
            <a:ext cx="3391007" cy="4309150"/>
          </a:xfrm>
          <a:prstGeom prst="rect">
            <a:avLst/>
          </a:prstGeom>
        </p:spPr>
      </p:pic>
      <p:sp>
        <p:nvSpPr>
          <p:cNvPr id="5" name="圆角矩形 4"/>
          <p:cNvSpPr/>
          <p:nvPr/>
        </p:nvSpPr>
        <p:spPr>
          <a:xfrm>
            <a:off x="346163" y="4229100"/>
            <a:ext cx="3950208" cy="194218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a:stretch>
            <a:fillRect/>
          </a:stretch>
        </p:blipFill>
        <p:spPr>
          <a:xfrm>
            <a:off x="5108598" y="2146757"/>
            <a:ext cx="6417026" cy="3688321"/>
          </a:xfrm>
          <a:prstGeom prst="rect">
            <a:avLst/>
          </a:prstGeom>
        </p:spPr>
      </p:pic>
      <p:sp>
        <p:nvSpPr>
          <p:cNvPr id="10" name="圆角矩形 9"/>
          <p:cNvSpPr/>
          <p:nvPr/>
        </p:nvSpPr>
        <p:spPr>
          <a:xfrm>
            <a:off x="4868690" y="1965832"/>
            <a:ext cx="6896843" cy="39404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892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Character Embedding, Word Embedding and Neural Network</a:t>
            </a:r>
          </a:p>
        </p:txBody>
      </p:sp>
      <p:pic>
        <p:nvPicPr>
          <p:cNvPr id="5" name="内容占位符 4"/>
          <p:cNvPicPr>
            <a:picLocks noGrp="1" noChangeAspect="1"/>
          </p:cNvPicPr>
          <p:nvPr>
            <p:ph idx="1"/>
          </p:nvPr>
        </p:nvPicPr>
        <p:blipFill>
          <a:blip r:embed="rId3"/>
          <a:stretch>
            <a:fillRect/>
          </a:stretch>
        </p:blipFill>
        <p:spPr>
          <a:xfrm>
            <a:off x="2435225" y="2318804"/>
            <a:ext cx="7351183" cy="2796547"/>
          </a:xfrm>
          <a:prstGeom prst="rect">
            <a:avLst/>
          </a:prstGeom>
        </p:spPr>
      </p:pic>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40</a:t>
            </a:fld>
            <a:endParaRPr lang="en-US" altLang="zh-CN"/>
          </a:p>
        </p:txBody>
      </p:sp>
      <p:sp>
        <p:nvSpPr>
          <p:cNvPr id="7" name="矩形 6"/>
          <p:cNvSpPr/>
          <p:nvPr/>
        </p:nvSpPr>
        <p:spPr>
          <a:xfrm>
            <a:off x="341713" y="5467931"/>
            <a:ext cx="8211672" cy="646331"/>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Ma X, </a:t>
            </a:r>
            <a:r>
              <a:rPr lang="en-US" altLang="zh-CN" b="1" dirty="0" err="1">
                <a:latin typeface="Times New Roman" panose="02020603050405020304" pitchFamily="18" charset="0"/>
                <a:cs typeface="Times New Roman" panose="02020603050405020304" pitchFamily="18" charset="0"/>
              </a:rPr>
              <a:t>Hovy</a:t>
            </a:r>
            <a:r>
              <a:rPr lang="en-US" altLang="zh-CN" b="1" dirty="0">
                <a:latin typeface="Times New Roman" panose="02020603050405020304" pitchFamily="18" charset="0"/>
                <a:cs typeface="Times New Roman" panose="02020603050405020304" pitchFamily="18" charset="0"/>
              </a:rPr>
              <a:t> E. End-to-end sequence labeling via bi-directional </a:t>
            </a:r>
            <a:r>
              <a:rPr lang="en-US" altLang="zh-CN" b="1" dirty="0" err="1">
                <a:latin typeface="Times New Roman" panose="02020603050405020304" pitchFamily="18" charset="0"/>
                <a:cs typeface="Times New Roman" panose="02020603050405020304" pitchFamily="18" charset="0"/>
              </a:rPr>
              <a:t>lstm-cnns-crf</a:t>
            </a:r>
            <a:r>
              <a:rPr lang="en-US" altLang="zh-CN" b="1" dirty="0">
                <a:latin typeface="Times New Roman" panose="02020603050405020304" pitchFamily="18" charset="0"/>
                <a:cs typeface="Times New Roman" panose="02020603050405020304" pitchFamily="18" charset="0"/>
              </a:rPr>
              <a:t>[J].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arXiv:1603.01354, 2016.   </a:t>
            </a:r>
            <a:r>
              <a:rPr lang="zh-CN" altLang="en-US" b="1" dirty="0">
                <a:latin typeface="Times New Roman" panose="02020603050405020304" pitchFamily="18" charset="0"/>
                <a:cs typeface="Times New Roman" panose="02020603050405020304" pitchFamily="18" charset="0"/>
              </a:rPr>
              <a:t>引用：</a:t>
            </a:r>
            <a:r>
              <a:rPr lang="en-US" altLang="zh-CN" b="1" dirty="0">
                <a:latin typeface="Times New Roman" panose="02020603050405020304" pitchFamily="18" charset="0"/>
                <a:cs typeface="Times New Roman" panose="02020603050405020304" pitchFamily="18" charset="0"/>
              </a:rPr>
              <a:t>435</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8785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161712"/>
          </a:xfrm>
        </p:spPr>
        <p:txBody>
          <a:bodyPr/>
          <a:lstStyle/>
          <a:p>
            <a:r>
              <a:rPr lang="en-US" altLang="zh-CN" sz="2400" b="1" dirty="0" smtClean="0">
                <a:latin typeface="Times New Roman" panose="02020603050405020304" pitchFamily="18" charset="0"/>
                <a:cs typeface="Times New Roman" panose="02020603050405020304" pitchFamily="18" charset="0"/>
              </a:rPr>
              <a:t>Dataset and Experimental </a:t>
            </a:r>
            <a:r>
              <a:rPr lang="en-US" altLang="zh-CN" sz="2400" b="1" dirty="0">
                <a:latin typeface="Times New Roman" panose="02020603050405020304" pitchFamily="18" charset="0"/>
                <a:cs typeface="Times New Roman" panose="02020603050405020304" pitchFamily="18" charset="0"/>
              </a:rPr>
              <a:t>Results  </a:t>
            </a:r>
            <a:r>
              <a:rPr lang="en-US" altLang="zh-CN" sz="2400" dirty="0">
                <a:latin typeface="Times New Roman" panose="02020603050405020304" pitchFamily="18" charset="0"/>
                <a:cs typeface="Times New Roman" panose="02020603050405020304" pitchFamily="18" charset="0"/>
              </a:rPr>
              <a:t>The F1 score of the model achieves 91.21</a:t>
            </a:r>
            <a:r>
              <a:rPr lang="en-US" altLang="zh-CN" sz="2400" dirty="0" smtClean="0">
                <a:latin typeface="Times New Roman" panose="02020603050405020304" pitchFamily="18" charset="0"/>
                <a:cs typeface="Times New Roman" panose="02020603050405020304" pitchFamily="18" charset="0"/>
              </a:rPr>
              <a:t>% using </a:t>
            </a:r>
            <a:r>
              <a:rPr lang="en-US" altLang="zh-CN" sz="2400" b="1" dirty="0" smtClean="0">
                <a:latin typeface="Times New Roman" panose="02020603050405020304" pitchFamily="18" charset="0"/>
                <a:cs typeface="Times New Roman" panose="02020603050405020304" pitchFamily="18" charset="0"/>
              </a:rPr>
              <a:t>CoNLL2003</a:t>
            </a:r>
          </a:p>
          <a:p>
            <a:r>
              <a:rPr lang="en-US" altLang="zh-CN" sz="2400" b="1" dirty="0" smtClean="0">
                <a:latin typeface="Times New Roman" panose="02020603050405020304" pitchFamily="18" charset="0"/>
                <a:cs typeface="Times New Roman" panose="02020603050405020304" pitchFamily="18" charset="0"/>
              </a:rPr>
              <a:t>Conclusions and Advantages </a:t>
            </a:r>
            <a:r>
              <a:rPr lang="en-US" altLang="zh-CN" sz="2400" dirty="0" smtClean="0">
                <a:latin typeface="Times New Roman" panose="02020603050405020304" pitchFamily="18" charset="0"/>
                <a:cs typeface="Times New Roman" panose="02020603050405020304" pitchFamily="18" charset="0"/>
              </a:rPr>
              <a:t>It </a:t>
            </a:r>
            <a:r>
              <a:rPr lang="en-US" altLang="zh-CN" sz="2400" dirty="0">
                <a:latin typeface="Times New Roman" panose="02020603050405020304" pitchFamily="18" charset="0"/>
                <a:cs typeface="Times New Roman" panose="02020603050405020304" pitchFamily="18" charset="0"/>
              </a:rPr>
              <a:t>is a truly end-to-end model relying on no task-specific resources, feature engineering or data pre-processing</a:t>
            </a:r>
            <a:r>
              <a:rPr lang="en-US" altLang="zh-CN" sz="2400" b="1" dirty="0" smtClean="0">
                <a:latin typeface="Times New Roman" panose="02020603050405020304" pitchFamily="18" charset="0"/>
                <a:cs typeface="Times New Roman" panose="02020603050405020304" pitchFamily="18" charset="0"/>
              </a:rPr>
              <a:t>.</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41</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Plank B, </a:t>
            </a:r>
            <a:r>
              <a:rPr lang="en-US" altLang="zh-CN" b="1" dirty="0" err="1">
                <a:latin typeface="Times New Roman" panose="02020603050405020304" pitchFamily="18" charset="0"/>
                <a:cs typeface="Times New Roman" panose="02020603050405020304" pitchFamily="18" charset="0"/>
              </a:rPr>
              <a:t>Søgaard</a:t>
            </a:r>
            <a:r>
              <a:rPr lang="en-US" altLang="zh-CN" b="1" dirty="0">
                <a:latin typeface="Times New Roman" panose="02020603050405020304" pitchFamily="18" charset="0"/>
                <a:cs typeface="Times New Roman" panose="02020603050405020304" pitchFamily="18" charset="0"/>
              </a:rPr>
              <a:t> A, Goldberg Y. Multilingual part-of-speech tagging with bidirectional long short-term memory models and auxiliary loss[J].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arXiv:1604.05529, 2016. </a:t>
            </a:r>
            <a:r>
              <a:rPr lang="zh-CN" altLang="en-US" b="1" dirty="0">
                <a:latin typeface="Times New Roman" panose="02020603050405020304" pitchFamily="18" charset="0"/>
                <a:cs typeface="Times New Roman" panose="02020603050405020304" pitchFamily="18" charset="0"/>
              </a:rPr>
              <a:t>引用：</a:t>
            </a:r>
            <a:r>
              <a:rPr lang="en-US" altLang="zh-CN" b="1" dirty="0">
                <a:latin typeface="Times New Roman" panose="02020603050405020304" pitchFamily="18" charset="0"/>
                <a:cs typeface="Times New Roman" panose="02020603050405020304" pitchFamily="18" charset="0"/>
              </a:rPr>
              <a:t>127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5943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 of Word embedding and Neural Network</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161712"/>
          </a:xfrm>
        </p:spPr>
        <p:txBody>
          <a:bodyPr/>
          <a:lstStyle/>
          <a:p>
            <a:pPr marL="0" indent="0">
              <a:buNone/>
            </a:pPr>
            <a:r>
              <a:rPr lang="en-US" altLang="zh-CN" sz="2400" b="1" dirty="0" smtClean="0">
                <a:latin typeface="Times New Roman" panose="02020603050405020304" pitchFamily="18" charset="0"/>
                <a:cs typeface="Times New Roman" panose="02020603050405020304" pitchFamily="18" charset="0"/>
              </a:rPr>
              <a:t>Disadvantages</a:t>
            </a:r>
          </a:p>
          <a:p>
            <a:r>
              <a:rPr lang="en-US" altLang="zh-CN" sz="2400" dirty="0">
                <a:latin typeface="Times New Roman" panose="02020603050405020304" pitchFamily="18" charset="0"/>
                <a:cs typeface="Times New Roman" panose="02020603050405020304" pitchFamily="18" charset="0"/>
              </a:rPr>
              <a:t>The model can be further improved by exploring </a:t>
            </a:r>
            <a:r>
              <a:rPr lang="en-US" altLang="zh-CN" sz="2400" dirty="0" smtClean="0">
                <a:latin typeface="Times New Roman" panose="02020603050405020304" pitchFamily="18" charset="0"/>
                <a:cs typeface="Times New Roman" panose="02020603050405020304" pitchFamily="18" charset="0"/>
              </a:rPr>
              <a:t>multi-tasks </a:t>
            </a:r>
            <a:r>
              <a:rPr lang="en-US" altLang="zh-CN" sz="2400" dirty="0">
                <a:latin typeface="Times New Roman" panose="02020603050405020304" pitchFamily="18" charset="0"/>
                <a:cs typeface="Times New Roman" panose="02020603050405020304" pitchFamily="18" charset="0"/>
              </a:rPr>
              <a:t>learning approaches to combine more useful and correlated information. In a word, it is not support for multi-tasks learning.</a:t>
            </a: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model </a:t>
            </a:r>
            <a:r>
              <a:rPr lang="en-US" altLang="zh-CN" sz="2400" dirty="0" smtClean="0">
                <a:latin typeface="Times New Roman" panose="02020603050405020304" pitchFamily="18" charset="0"/>
                <a:cs typeface="Times New Roman" panose="02020603050405020304" pitchFamily="18" charset="0"/>
              </a:rPr>
              <a:t>may </a:t>
            </a:r>
            <a:r>
              <a:rPr lang="en-US" altLang="zh-CN" sz="2400" dirty="0">
                <a:latin typeface="Times New Roman" panose="02020603050405020304" pitchFamily="18" charset="0"/>
                <a:cs typeface="Times New Roman" panose="02020603050405020304" pitchFamily="18" charset="0"/>
              </a:rPr>
              <a:t>be further explored in the different application areas such as bioinformatics, medical.</a:t>
            </a:r>
          </a:p>
          <a:p>
            <a:r>
              <a:rPr lang="en-US" altLang="zh-CN" sz="2400" dirty="0" smtClean="0">
                <a:latin typeface="Times New Roman" panose="02020603050405020304" pitchFamily="18" charset="0"/>
                <a:cs typeface="Times New Roman" panose="02020603050405020304" pitchFamily="18" charset="0"/>
              </a:rPr>
              <a:t>It </a:t>
            </a:r>
            <a:r>
              <a:rPr lang="en-US" altLang="zh-CN" sz="2400" dirty="0">
                <a:latin typeface="Times New Roman" panose="02020603050405020304" pitchFamily="18" charset="0"/>
                <a:cs typeface="Times New Roman" panose="02020603050405020304" pitchFamily="18" charset="0"/>
              </a:rPr>
              <a:t>is necessary to add the new corpora for supporting the F1 score.</a:t>
            </a:r>
          </a:p>
          <a:p>
            <a:endParaRPr lang="en-US" altLang="zh-CN" sz="2400" b="1" dirty="0">
              <a:latin typeface="Times New Roman" panose="02020603050405020304" pitchFamily="18" charset="0"/>
              <a:cs typeface="Times New Roman" panose="02020603050405020304" pitchFamily="18" charset="0"/>
            </a:endParaRPr>
          </a:p>
          <a:p>
            <a:endParaRPr lang="en-US" altLang="zh-CN"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42</a:t>
            </a:fld>
            <a:endParaRPr lang="en-US" altLang="zh-CN"/>
          </a:p>
        </p:txBody>
      </p:sp>
      <p:sp>
        <p:nvSpPr>
          <p:cNvPr id="7" name="矩形 6"/>
          <p:cNvSpPr/>
          <p:nvPr/>
        </p:nvSpPr>
        <p:spPr>
          <a:xfrm>
            <a:off x="341713" y="5458751"/>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Plank B, </a:t>
            </a:r>
            <a:r>
              <a:rPr lang="en-US" altLang="zh-CN" b="1" dirty="0" err="1">
                <a:latin typeface="Times New Roman" panose="02020603050405020304" pitchFamily="18" charset="0"/>
                <a:cs typeface="Times New Roman" panose="02020603050405020304" pitchFamily="18" charset="0"/>
              </a:rPr>
              <a:t>Søgaard</a:t>
            </a:r>
            <a:r>
              <a:rPr lang="en-US" altLang="zh-CN" b="1" dirty="0">
                <a:latin typeface="Times New Roman" panose="02020603050405020304" pitchFamily="18" charset="0"/>
                <a:cs typeface="Times New Roman" panose="02020603050405020304" pitchFamily="18" charset="0"/>
              </a:rPr>
              <a:t> A, Goldberg Y. Multilingual part-of-speech tagging with bidirectional long short-term memory models and auxiliary loss[J].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arXiv:1604.05529, 2016. </a:t>
            </a:r>
            <a:r>
              <a:rPr lang="zh-CN" altLang="en-US" b="1" dirty="0">
                <a:latin typeface="Times New Roman" panose="02020603050405020304" pitchFamily="18" charset="0"/>
                <a:cs typeface="Times New Roman" panose="02020603050405020304" pitchFamily="18" charset="0"/>
              </a:rPr>
              <a:t>引用：</a:t>
            </a:r>
            <a:r>
              <a:rPr lang="en-US" altLang="zh-CN" b="1" dirty="0">
                <a:latin typeface="Times New Roman" panose="02020603050405020304" pitchFamily="18" charset="0"/>
                <a:cs typeface="Times New Roman" panose="02020603050405020304" pitchFamily="18" charset="0"/>
              </a:rPr>
              <a:t>127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31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MODELS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First NER System based on the </a:t>
            </a:r>
            <a:r>
              <a:rPr lang="en-US" altLang="zh-CN" sz="2000" b="1" dirty="0">
                <a:latin typeface="Times New Roman" panose="02020603050405020304" pitchFamily="18" charset="0"/>
                <a:cs typeface="Times New Roman" panose="02020603050405020304" pitchFamily="18" charset="0"/>
              </a:rPr>
              <a:t>Deep Neural Network </a:t>
            </a:r>
            <a:r>
              <a:rPr lang="en-US" altLang="zh-CN" sz="2000" dirty="0" smtClean="0">
                <a:latin typeface="Times New Roman" panose="02020603050405020304" pitchFamily="18" charset="0"/>
                <a:cs typeface="Times New Roman" panose="02020603050405020304" pitchFamily="18" charset="0"/>
              </a:rPr>
              <a:t>and </a:t>
            </a:r>
            <a:r>
              <a:rPr lang="en-US" altLang="zh-CN" sz="2000" b="1" dirty="0" smtClean="0">
                <a:latin typeface="Times New Roman" panose="02020603050405020304" pitchFamily="18" charset="0"/>
                <a:cs typeface="Times New Roman" panose="02020603050405020304" pitchFamily="18" charset="0"/>
              </a:rPr>
              <a:t>Feature Engineering</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Word </a:t>
            </a:r>
            <a:r>
              <a:rPr lang="en-US" altLang="zh-CN" sz="2000" b="1" dirty="0" smtClean="0">
                <a:latin typeface="Times New Roman" panose="02020603050405020304" pitchFamily="18" charset="0"/>
                <a:cs typeface="Times New Roman" panose="02020603050405020304" pitchFamily="18" charset="0"/>
              </a:rPr>
              <a:t>E</a:t>
            </a:r>
            <a:r>
              <a:rPr lang="en-US" altLang="zh-CN" sz="2000" b="1" dirty="0" smtClean="0">
                <a:latin typeface="Times New Roman" panose="02020603050405020304" pitchFamily="18" charset="0"/>
                <a:cs typeface="Times New Roman" panose="02020603050405020304" pitchFamily="18" charset="0"/>
              </a:rPr>
              <a:t>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a:t>
            </a:r>
            <a:r>
              <a:rPr lang="en-US" altLang="zh-CN" sz="2000" b="1" dirty="0">
                <a:latin typeface="Times New Roman" panose="02020603050405020304" pitchFamily="18" charset="0"/>
                <a:cs typeface="Times New Roman" panose="02020603050405020304" pitchFamily="18" charset="0"/>
              </a:rPr>
              <a:t>of Character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affix</a:t>
            </a:r>
            <a:r>
              <a:rPr lang="en-US" altLang="zh-CN" sz="2000" dirty="0">
                <a:latin typeface="Times New Roman" panose="02020603050405020304" pitchFamily="18" charset="0"/>
                <a:cs typeface="Times New Roman" panose="02020603050405020304" pitchFamily="18" charset="0"/>
              </a:rPr>
              <a:t> model 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based on the </a:t>
            </a:r>
            <a:r>
              <a:rPr lang="en-US" altLang="zh-CN" sz="2000" b="1" dirty="0">
                <a:latin typeface="Times New Roman" panose="02020603050405020304" pitchFamily="18" charset="0"/>
                <a:cs typeface="Times New Roman" panose="02020603050405020304" pitchFamily="18" charset="0"/>
              </a:rPr>
              <a:t>Deep Active </a:t>
            </a:r>
            <a:r>
              <a:rPr lang="en-US" altLang="zh-CN" sz="2000" b="1" dirty="0" smtClean="0">
                <a:latin typeface="Times New Roman" panose="02020603050405020304" pitchFamily="18" charset="0"/>
                <a:cs typeface="Times New Roman" panose="02020603050405020304" pitchFamily="18" charset="0"/>
              </a:rPr>
              <a:t>Learning</a:t>
            </a:r>
          </a:p>
          <a:p>
            <a:pPr>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NER Systems based on the </a:t>
            </a:r>
            <a:r>
              <a:rPr lang="en-US" altLang="zh-CN" sz="2000" b="1" dirty="0">
                <a:latin typeface="Times New Roman" panose="02020603050405020304" pitchFamily="18" charset="0"/>
                <a:cs typeface="Times New Roman" panose="02020603050405020304" pitchFamily="18" charset="0"/>
              </a:rPr>
              <a:t>Adversarial </a:t>
            </a:r>
            <a:r>
              <a:rPr lang="en-US" altLang="zh-CN" sz="2000" b="1" dirty="0" smtClean="0">
                <a:latin typeface="Times New Roman" panose="02020603050405020304" pitchFamily="18" charset="0"/>
                <a:cs typeface="Times New Roman" panose="02020603050405020304" pitchFamily="18" charset="0"/>
              </a:rPr>
              <a:t>Learning</a:t>
            </a: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43</a:t>
            </a:fld>
            <a:endParaRPr lang="en-US" altLang="zh-CN"/>
          </a:p>
        </p:txBody>
      </p:sp>
    </p:spTree>
    <p:extLst>
      <p:ext uri="{BB962C8B-B14F-4D97-AF65-F5344CB8AC3E}">
        <p14:creationId xmlns:p14="http://schemas.microsoft.com/office/powerpoint/2010/main" val="222348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 fill="hold"/>
                                        <p:tgtEl>
                                          <p:spTgt spid="3">
                                            <p:txEl>
                                              <p:pRg st="5" end="5"/>
                                            </p:txEl>
                                          </p:spTgt>
                                        </p:tgtEl>
                                        <p:attrNameLst>
                                          <p:attrName>style.color</p:attrName>
                                        </p:attrNameLst>
                                      </p:cBhvr>
                                      <p:to>
                                        <a:srgbClr val="F2F2F2"/>
                                      </p:to>
                                    </p:animClr>
                                  </p:childTnLst>
                                </p:cTn>
                              </p:par>
                              <p:par>
                                <p:cTn id="7" presetID="3" presetClass="emph" presetSubtype="2" fill="hold" nodeType="withEffect">
                                  <p:stCondLst>
                                    <p:cond delay="0"/>
                                  </p:stCondLst>
                                  <p:childTnLst>
                                    <p:animClr clrSpc="rgb" dir="cw">
                                      <p:cBhvr override="childStyle">
                                        <p:cTn id="8" dur="10" fill="hold"/>
                                        <p:tgtEl>
                                          <p:spTgt spid="3">
                                            <p:txEl>
                                              <p:pRg st="6" end="6"/>
                                            </p:txEl>
                                          </p:spTgt>
                                        </p:tgtEl>
                                        <p:attrNameLst>
                                          <p:attrName>style.color</p:attrName>
                                        </p:attrNameLst>
                                      </p:cBhvr>
                                      <p:to>
                                        <a:srgbClr val="F2F2F2"/>
                                      </p:to>
                                    </p:animClr>
                                  </p:childTnLst>
                                </p:cTn>
                              </p:par>
                              <p:par>
                                <p:cTn id="9" presetID="3" presetClass="emph" presetSubtype="2" fill="hold" nodeType="withEffect">
                                  <p:stCondLst>
                                    <p:cond delay="0"/>
                                  </p:stCondLst>
                                  <p:childTnLst>
                                    <p:animClr clrSpc="rgb" dir="cw">
                                      <p:cBhvr override="childStyle">
                                        <p:cTn id="10" dur="10" fill="hold"/>
                                        <p:tgtEl>
                                          <p:spTgt spid="3">
                                            <p:txEl>
                                              <p:pRg st="0" end="0"/>
                                            </p:txEl>
                                          </p:spTgt>
                                        </p:tgtEl>
                                        <p:attrNameLst>
                                          <p:attrName>style.color</p:attrName>
                                        </p:attrNameLst>
                                      </p:cBhvr>
                                      <p:to>
                                        <a:srgbClr val="F2F2F2"/>
                                      </p:to>
                                    </p:animClr>
                                  </p:childTnLst>
                                </p:cTn>
                              </p:par>
                              <p:par>
                                <p:cTn id="11" presetID="3" presetClass="emph" presetSubtype="2" fill="hold" nodeType="withEffect">
                                  <p:stCondLst>
                                    <p:cond delay="0"/>
                                  </p:stCondLst>
                                  <p:childTnLst>
                                    <p:animClr clrSpc="rgb" dir="cw">
                                      <p:cBhvr override="childStyle">
                                        <p:cTn id="12" dur="10" fill="hold"/>
                                        <p:tgtEl>
                                          <p:spTgt spid="3">
                                            <p:txEl>
                                              <p:pRg st="1" end="1"/>
                                            </p:txEl>
                                          </p:spTgt>
                                        </p:tgtEl>
                                        <p:attrNameLst>
                                          <p:attrName>style.color</p:attrName>
                                        </p:attrNameLst>
                                      </p:cBhvr>
                                      <p:to>
                                        <a:srgbClr val="F2F2F2"/>
                                      </p:to>
                                    </p:animClr>
                                  </p:childTnLst>
                                </p:cTn>
                              </p:par>
                              <p:par>
                                <p:cTn id="13" presetID="3" presetClass="emph" presetSubtype="2" fill="hold" nodeType="withEffect">
                                  <p:stCondLst>
                                    <p:cond delay="0"/>
                                  </p:stCondLst>
                                  <p:childTnLst>
                                    <p:animClr clrSpc="rgb" dir="cw">
                                      <p:cBhvr override="childStyle">
                                        <p:cTn id="14" dur="10" fill="hold"/>
                                        <p:tgtEl>
                                          <p:spTgt spid="3">
                                            <p:txEl>
                                              <p:pRg st="2" end="2"/>
                                            </p:txEl>
                                          </p:spTgt>
                                        </p:tgtEl>
                                        <p:attrNameLst>
                                          <p:attrName>style.color</p:attrName>
                                        </p:attrNameLst>
                                      </p:cBhvr>
                                      <p:to>
                                        <a:srgbClr val="F2F2F2"/>
                                      </p:to>
                                    </p:animClr>
                                  </p:childTnLst>
                                </p:cTn>
                              </p:par>
                              <p:par>
                                <p:cTn id="15" presetID="3" presetClass="emph" presetSubtype="2" fill="hold" nodeType="withEffect">
                                  <p:stCondLst>
                                    <p:cond delay="0"/>
                                  </p:stCondLst>
                                  <p:childTnLst>
                                    <p:animClr clrSpc="rgb" dir="cw">
                                      <p:cBhvr override="childStyle">
                                        <p:cTn id="16" dur="10" fill="hold"/>
                                        <p:tgtEl>
                                          <p:spTgt spid="3">
                                            <p:txEl>
                                              <p:pRg st="3" end="3"/>
                                            </p:txEl>
                                          </p:spTgt>
                                        </p:tgtEl>
                                        <p:attrNameLst>
                                          <p:attrName>style.color</p:attrName>
                                        </p:attrNameLst>
                                      </p:cBhvr>
                                      <p:to>
                                        <a:srgbClr val="F2F2F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combinations of Character Embedding, Word Embedding, affix model and Neural Network</a:t>
            </a:r>
          </a:p>
        </p:txBody>
      </p:sp>
      <p:pic>
        <p:nvPicPr>
          <p:cNvPr id="5" name="内容占位符 4"/>
          <p:cNvPicPr>
            <a:picLocks noGrp="1" noChangeAspect="1"/>
          </p:cNvPicPr>
          <p:nvPr>
            <p:ph idx="1"/>
          </p:nvPr>
        </p:nvPicPr>
        <p:blipFill>
          <a:blip r:embed="rId3"/>
          <a:stretch>
            <a:fillRect/>
          </a:stretch>
        </p:blipFill>
        <p:spPr>
          <a:xfrm>
            <a:off x="2204546" y="2252091"/>
            <a:ext cx="7812541" cy="2781807"/>
          </a:xfrm>
          <a:prstGeom prst="rect">
            <a:avLst/>
          </a:prstGeom>
        </p:spPr>
      </p:pic>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44</a:t>
            </a:fld>
            <a:endParaRPr lang="en-US" altLang="zh-CN"/>
          </a:p>
        </p:txBody>
      </p:sp>
      <p:sp>
        <p:nvSpPr>
          <p:cNvPr id="11" name="矩形 10"/>
          <p:cNvSpPr/>
          <p:nvPr/>
        </p:nvSpPr>
        <p:spPr>
          <a:xfrm>
            <a:off x="497266" y="5449278"/>
            <a:ext cx="8211672"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latin typeface="Times New Roman" panose="02020603050405020304" pitchFamily="18" charset="0"/>
                <a:cs typeface="Times New Roman" panose="02020603050405020304" pitchFamily="18" charset="0"/>
              </a:rPr>
              <a:t>Yadav V, Sharp R, </a:t>
            </a:r>
            <a:r>
              <a:rPr lang="en-US" altLang="zh-CN" b="1" dirty="0" err="1">
                <a:latin typeface="Times New Roman" panose="02020603050405020304" pitchFamily="18" charset="0"/>
                <a:cs typeface="Times New Roman" panose="02020603050405020304" pitchFamily="18" charset="0"/>
              </a:rPr>
              <a:t>Bethard</a:t>
            </a:r>
            <a:r>
              <a:rPr lang="en-US" altLang="zh-CN" b="1" dirty="0">
                <a:latin typeface="Times New Roman" panose="02020603050405020304" pitchFamily="18" charset="0"/>
                <a:cs typeface="Times New Roman" panose="02020603050405020304" pitchFamily="18" charset="0"/>
              </a:rPr>
              <a:t> S. Deep Affix Features Improve Neural Named Entity Recognizers[C]//Proceedings of the Seventh Joint Conference on Lexical and Computational Semantics. 2018: </a:t>
            </a:r>
            <a:r>
              <a:rPr lang="en-US" altLang="zh-CN" b="1" dirty="0" smtClean="0">
                <a:latin typeface="Times New Roman" panose="02020603050405020304" pitchFamily="18" charset="0"/>
                <a:cs typeface="Times New Roman" panose="02020603050405020304" pitchFamily="18" charset="0"/>
              </a:rPr>
              <a:t>167-172 </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6120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combinations of Character Embedding, Word Embedding, affix model and Neural Network</a:t>
            </a: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45</a:t>
            </a:fld>
            <a:endParaRPr lang="en-US" altLang="zh-CN"/>
          </a:p>
        </p:txBody>
      </p:sp>
      <p:sp>
        <p:nvSpPr>
          <p:cNvPr id="11" name="矩形 10"/>
          <p:cNvSpPr/>
          <p:nvPr/>
        </p:nvSpPr>
        <p:spPr>
          <a:xfrm>
            <a:off x="497266" y="5449278"/>
            <a:ext cx="8211672"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latin typeface="Times New Roman" panose="02020603050405020304" pitchFamily="18" charset="0"/>
                <a:cs typeface="Times New Roman" panose="02020603050405020304" pitchFamily="18" charset="0"/>
              </a:rPr>
              <a:t>Yadav V, Sharp R, </a:t>
            </a:r>
            <a:r>
              <a:rPr lang="en-US" altLang="zh-CN" b="1" dirty="0" err="1">
                <a:latin typeface="Times New Roman" panose="02020603050405020304" pitchFamily="18" charset="0"/>
                <a:cs typeface="Times New Roman" panose="02020603050405020304" pitchFamily="18" charset="0"/>
              </a:rPr>
              <a:t>Bethard</a:t>
            </a:r>
            <a:r>
              <a:rPr lang="en-US" altLang="zh-CN" b="1" dirty="0">
                <a:latin typeface="Times New Roman" panose="02020603050405020304" pitchFamily="18" charset="0"/>
                <a:cs typeface="Times New Roman" panose="02020603050405020304" pitchFamily="18" charset="0"/>
              </a:rPr>
              <a:t> S. Deep Affix Features Improve Neural Named Entity Recognizers[C]//Proceedings of the Seventh Joint Conference on Lexical and Computational Semantics. 2018: </a:t>
            </a:r>
            <a:r>
              <a:rPr lang="en-US" altLang="zh-CN" b="1" dirty="0" smtClean="0">
                <a:latin typeface="Times New Roman" panose="02020603050405020304" pitchFamily="18" charset="0"/>
                <a:cs typeface="Times New Roman" panose="02020603050405020304" pitchFamily="18" charset="0"/>
              </a:rPr>
              <a:t>167-172 </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Datasets and Experimental Results</a:t>
            </a:r>
          </a:p>
          <a:p>
            <a:pPr marL="0" indent="0">
              <a:buNone/>
            </a:pPr>
            <a:endParaRPr lang="zh-CN" altLang="en-US" dirty="0"/>
          </a:p>
        </p:txBody>
      </p:sp>
      <p:pic>
        <p:nvPicPr>
          <p:cNvPr id="4" name="图片 3"/>
          <p:cNvPicPr>
            <a:picLocks noChangeAspect="1"/>
          </p:cNvPicPr>
          <p:nvPr/>
        </p:nvPicPr>
        <p:blipFill>
          <a:blip r:embed="rId3"/>
          <a:stretch>
            <a:fillRect/>
          </a:stretch>
        </p:blipFill>
        <p:spPr>
          <a:xfrm>
            <a:off x="3188093" y="3025832"/>
            <a:ext cx="5845448" cy="2350973"/>
          </a:xfrm>
          <a:prstGeom prst="rect">
            <a:avLst/>
          </a:prstGeom>
        </p:spPr>
      </p:pic>
    </p:spTree>
    <p:extLst>
      <p:ext uri="{BB962C8B-B14F-4D97-AF65-F5344CB8AC3E}">
        <p14:creationId xmlns:p14="http://schemas.microsoft.com/office/powerpoint/2010/main" val="41910382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combinations of Character Embedding, Word Embedding, affix model and Neural Network</a:t>
            </a: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46</a:t>
            </a:fld>
            <a:endParaRPr lang="en-US" altLang="zh-CN"/>
          </a:p>
        </p:txBody>
      </p:sp>
      <p:sp>
        <p:nvSpPr>
          <p:cNvPr id="11" name="矩形 10"/>
          <p:cNvSpPr/>
          <p:nvPr/>
        </p:nvSpPr>
        <p:spPr>
          <a:xfrm>
            <a:off x="497266" y="5449278"/>
            <a:ext cx="8211672"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latin typeface="Times New Roman" panose="02020603050405020304" pitchFamily="18" charset="0"/>
                <a:cs typeface="Times New Roman" panose="02020603050405020304" pitchFamily="18" charset="0"/>
              </a:rPr>
              <a:t>Yadav V, Sharp R, </a:t>
            </a:r>
            <a:r>
              <a:rPr lang="en-US" altLang="zh-CN" b="1" dirty="0" err="1">
                <a:latin typeface="Times New Roman" panose="02020603050405020304" pitchFamily="18" charset="0"/>
                <a:cs typeface="Times New Roman" panose="02020603050405020304" pitchFamily="18" charset="0"/>
              </a:rPr>
              <a:t>Bethard</a:t>
            </a:r>
            <a:r>
              <a:rPr lang="en-US" altLang="zh-CN" b="1" dirty="0">
                <a:latin typeface="Times New Roman" panose="02020603050405020304" pitchFamily="18" charset="0"/>
                <a:cs typeface="Times New Roman" panose="02020603050405020304" pitchFamily="18" charset="0"/>
              </a:rPr>
              <a:t> S. Deep Affix Features Improve Neural Named Entity Recognizers[C]//Proceedings of the Seventh Joint Conference on Lexical and Computational Semantics. 2018: </a:t>
            </a:r>
            <a:r>
              <a:rPr lang="en-US" altLang="zh-CN" b="1" dirty="0" smtClean="0">
                <a:latin typeface="Times New Roman" panose="02020603050405020304" pitchFamily="18" charset="0"/>
                <a:cs typeface="Times New Roman" panose="02020603050405020304" pitchFamily="18" charset="0"/>
              </a:rPr>
              <a:t>167-172 </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b="1" dirty="0">
                <a:latin typeface="Times New Roman" panose="02020603050405020304" pitchFamily="18" charset="0"/>
                <a:cs typeface="Times New Roman" panose="02020603050405020304" pitchFamily="18" charset="0"/>
              </a:rPr>
              <a:t>Conclusions</a:t>
            </a:r>
            <a:r>
              <a:rPr lang="en-US" altLang="zh-CN" dirty="0"/>
              <a:t> </a:t>
            </a:r>
            <a:r>
              <a:rPr lang="en-US" altLang="zh-CN" sz="2800" dirty="0">
                <a:latin typeface="Times New Roman" panose="02020603050405020304" pitchFamily="18" charset="0"/>
                <a:cs typeface="Times New Roman" panose="02020603050405020304" pitchFamily="18" charset="0"/>
              </a:rPr>
              <a:t>Straight-forward and language-independent approach shows performance gains compared to other neural systems for NER, achieving a new state of the art on Spanish, Dutch, and German NER as well as the </a:t>
            </a:r>
            <a:r>
              <a:rPr lang="en-US" altLang="zh-CN" sz="2800" dirty="0" err="1">
                <a:latin typeface="Times New Roman" panose="02020603050405020304" pitchFamily="18" charset="0"/>
                <a:cs typeface="Times New Roman" panose="02020603050405020304" pitchFamily="18" charset="0"/>
              </a:rPr>
              <a:t>MedLine</a:t>
            </a:r>
            <a:r>
              <a:rPr lang="en-US" altLang="zh-CN" sz="2800" dirty="0">
                <a:latin typeface="Times New Roman" panose="02020603050405020304" pitchFamily="18" charset="0"/>
                <a:cs typeface="Times New Roman" panose="02020603050405020304" pitchFamily="18" charset="0"/>
              </a:rPr>
              <a:t> portion of </a:t>
            </a:r>
            <a:r>
              <a:rPr lang="en-US" altLang="zh-CN" sz="2800" dirty="0" err="1">
                <a:latin typeface="Times New Roman" panose="02020603050405020304" pitchFamily="18" charset="0"/>
                <a:cs typeface="Times New Roman" panose="02020603050405020304" pitchFamily="18" charset="0"/>
              </a:rPr>
              <a:t>DrugNER</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7247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for the combinations of Character Embedding, Word Embedding, affix model and Neural Network</a:t>
            </a: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47</a:t>
            </a:fld>
            <a:endParaRPr lang="en-US" altLang="zh-CN"/>
          </a:p>
        </p:txBody>
      </p:sp>
      <p:sp>
        <p:nvSpPr>
          <p:cNvPr id="11" name="矩形 10"/>
          <p:cNvSpPr/>
          <p:nvPr/>
        </p:nvSpPr>
        <p:spPr>
          <a:xfrm>
            <a:off x="497266" y="5449278"/>
            <a:ext cx="8211672"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latin typeface="Times New Roman" panose="02020603050405020304" pitchFamily="18" charset="0"/>
                <a:cs typeface="Times New Roman" panose="02020603050405020304" pitchFamily="18" charset="0"/>
              </a:rPr>
              <a:t>Yadav V, Sharp R, </a:t>
            </a:r>
            <a:r>
              <a:rPr lang="en-US" altLang="zh-CN" b="1" dirty="0" err="1">
                <a:latin typeface="Times New Roman" panose="02020603050405020304" pitchFamily="18" charset="0"/>
                <a:cs typeface="Times New Roman" panose="02020603050405020304" pitchFamily="18" charset="0"/>
              </a:rPr>
              <a:t>Bethard</a:t>
            </a:r>
            <a:r>
              <a:rPr lang="en-US" altLang="zh-CN" b="1" dirty="0">
                <a:latin typeface="Times New Roman" panose="02020603050405020304" pitchFamily="18" charset="0"/>
                <a:cs typeface="Times New Roman" panose="02020603050405020304" pitchFamily="18" charset="0"/>
              </a:rPr>
              <a:t> S. Deep Affix Features Improve Neural Named Entity Recognizers[C]//Proceedings of the Seventh Joint Conference on Lexical and Computational Semantics. 2018: </a:t>
            </a:r>
            <a:r>
              <a:rPr lang="en-US" altLang="zh-CN" b="1" dirty="0" smtClean="0">
                <a:latin typeface="Times New Roman" panose="02020603050405020304" pitchFamily="18" charset="0"/>
                <a:cs typeface="Times New Roman" panose="02020603050405020304" pitchFamily="18" charset="0"/>
              </a:rPr>
              <a:t>167-172 </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en-US" altLang="zh-CN" sz="2800" b="1" dirty="0">
                <a:latin typeface="Times New Roman" panose="02020603050405020304" pitchFamily="18" charset="0"/>
                <a:cs typeface="Times New Roman" panose="02020603050405020304" pitchFamily="18" charset="0"/>
              </a:rPr>
              <a:t>Advantages </a:t>
            </a:r>
            <a:endParaRPr lang="en-US" altLang="zh-CN" sz="2800" b="1"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model is tested in multi-languages, which shows up the ability of generalization</a:t>
            </a:r>
            <a:r>
              <a:rPr lang="en-US" altLang="zh-CN" sz="2400" dirty="0" smtClean="0">
                <a:latin typeface="Times New Roman" panose="02020603050405020304" pitchFamily="18" charset="0"/>
                <a:cs typeface="Times New Roman" panose="02020603050405020304" pitchFamily="18" charset="0"/>
              </a:rPr>
              <a:t>.</a:t>
            </a:r>
          </a:p>
          <a:p>
            <a:pPr marL="0" indent="0">
              <a:buNone/>
            </a:pPr>
            <a:r>
              <a:rPr lang="en-US" altLang="zh-CN" sz="2400" b="1" dirty="0" smtClean="0">
                <a:latin typeface="Times New Roman" panose="02020603050405020304" pitchFamily="18" charset="0"/>
                <a:cs typeface="Times New Roman" panose="02020603050405020304" pitchFamily="18" charset="0"/>
              </a:rPr>
              <a:t>Disadvantages</a:t>
            </a: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model adds the most successful features from feature-engineering approaches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affixes, which is necessary to the labeled datasets. The pro-process is different to us</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1193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MODELS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First NER System based on the </a:t>
            </a:r>
            <a:r>
              <a:rPr lang="en-US" altLang="zh-CN" sz="2000" b="1" dirty="0">
                <a:latin typeface="Times New Roman" panose="02020603050405020304" pitchFamily="18" charset="0"/>
                <a:cs typeface="Times New Roman" panose="02020603050405020304" pitchFamily="18" charset="0"/>
              </a:rPr>
              <a:t>Deep Neural Network </a:t>
            </a:r>
            <a:r>
              <a:rPr lang="en-US" altLang="zh-CN" sz="2000" dirty="0" smtClean="0">
                <a:latin typeface="Times New Roman" panose="02020603050405020304" pitchFamily="18" charset="0"/>
                <a:cs typeface="Times New Roman" panose="02020603050405020304" pitchFamily="18" charset="0"/>
              </a:rPr>
              <a:t>and </a:t>
            </a:r>
            <a:r>
              <a:rPr lang="en-US" altLang="zh-CN" sz="2000" b="1" dirty="0" smtClean="0">
                <a:latin typeface="Times New Roman" panose="02020603050405020304" pitchFamily="18" charset="0"/>
                <a:cs typeface="Times New Roman" panose="02020603050405020304" pitchFamily="18" charset="0"/>
              </a:rPr>
              <a:t>Feature Engineering</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Word </a:t>
            </a:r>
            <a:r>
              <a:rPr lang="en-US" altLang="zh-CN" sz="2000" b="1" dirty="0" smtClean="0">
                <a:latin typeface="Times New Roman" panose="02020603050405020304" pitchFamily="18" charset="0"/>
                <a:cs typeface="Times New Roman" panose="02020603050405020304" pitchFamily="18" charset="0"/>
              </a:rPr>
              <a:t>E</a:t>
            </a:r>
            <a:r>
              <a:rPr lang="en-US" altLang="zh-CN" sz="2000" b="1" dirty="0" smtClean="0">
                <a:latin typeface="Times New Roman" panose="02020603050405020304" pitchFamily="18" charset="0"/>
                <a:cs typeface="Times New Roman" panose="02020603050405020304" pitchFamily="18" charset="0"/>
              </a:rPr>
              <a:t>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a:t>
            </a:r>
            <a:r>
              <a:rPr lang="en-US" altLang="zh-CN" sz="2000" b="1" dirty="0">
                <a:latin typeface="Times New Roman" panose="02020603050405020304" pitchFamily="18" charset="0"/>
                <a:cs typeface="Times New Roman" panose="02020603050405020304" pitchFamily="18" charset="0"/>
              </a:rPr>
              <a:t>of Character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affix</a:t>
            </a:r>
            <a:r>
              <a:rPr lang="en-US" altLang="zh-CN" sz="2000" dirty="0">
                <a:latin typeface="Times New Roman" panose="02020603050405020304" pitchFamily="18" charset="0"/>
                <a:cs typeface="Times New Roman" panose="02020603050405020304" pitchFamily="18" charset="0"/>
              </a:rPr>
              <a:t> model 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based on the </a:t>
            </a:r>
            <a:r>
              <a:rPr lang="en-US" altLang="zh-CN" sz="2000" b="1" dirty="0">
                <a:latin typeface="Times New Roman" panose="02020603050405020304" pitchFamily="18" charset="0"/>
                <a:cs typeface="Times New Roman" panose="02020603050405020304" pitchFamily="18" charset="0"/>
              </a:rPr>
              <a:t>Deep Active </a:t>
            </a:r>
            <a:r>
              <a:rPr lang="en-US" altLang="zh-CN" sz="2000" b="1" dirty="0" smtClean="0">
                <a:latin typeface="Times New Roman" panose="02020603050405020304" pitchFamily="18" charset="0"/>
                <a:cs typeface="Times New Roman" panose="02020603050405020304" pitchFamily="18" charset="0"/>
              </a:rPr>
              <a:t>Learning</a:t>
            </a:r>
          </a:p>
          <a:p>
            <a:pPr>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NER Systems based on the </a:t>
            </a:r>
            <a:r>
              <a:rPr lang="en-US" altLang="zh-CN" sz="2000" b="1" dirty="0">
                <a:latin typeface="Times New Roman" panose="02020603050405020304" pitchFamily="18" charset="0"/>
                <a:cs typeface="Times New Roman" panose="02020603050405020304" pitchFamily="18" charset="0"/>
              </a:rPr>
              <a:t>Adversarial </a:t>
            </a:r>
            <a:r>
              <a:rPr lang="en-US" altLang="zh-CN" sz="2000" b="1" dirty="0" smtClean="0">
                <a:latin typeface="Times New Roman" panose="02020603050405020304" pitchFamily="18" charset="0"/>
                <a:cs typeface="Times New Roman" panose="02020603050405020304" pitchFamily="18" charset="0"/>
              </a:rPr>
              <a:t>Learning</a:t>
            </a: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48</a:t>
            </a:fld>
            <a:endParaRPr lang="en-US" altLang="zh-CN"/>
          </a:p>
        </p:txBody>
      </p:sp>
    </p:spTree>
    <p:extLst>
      <p:ext uri="{BB962C8B-B14F-4D97-AF65-F5344CB8AC3E}">
        <p14:creationId xmlns:p14="http://schemas.microsoft.com/office/powerpoint/2010/main" val="131418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 fill="hold"/>
                                        <p:tgtEl>
                                          <p:spTgt spid="3">
                                            <p:txEl>
                                              <p:pRg st="6" end="6"/>
                                            </p:txEl>
                                          </p:spTgt>
                                        </p:tgtEl>
                                        <p:attrNameLst>
                                          <p:attrName>style.color</p:attrName>
                                        </p:attrNameLst>
                                      </p:cBhvr>
                                      <p:to>
                                        <a:srgbClr val="F2F2F2"/>
                                      </p:to>
                                    </p:animClr>
                                  </p:childTnLst>
                                </p:cTn>
                              </p:par>
                              <p:par>
                                <p:cTn id="7" presetID="3" presetClass="emph" presetSubtype="2" fill="hold" nodeType="withEffect">
                                  <p:stCondLst>
                                    <p:cond delay="0"/>
                                  </p:stCondLst>
                                  <p:childTnLst>
                                    <p:animClr clrSpc="rgb" dir="cw">
                                      <p:cBhvr override="childStyle">
                                        <p:cTn id="8" dur="10" fill="hold"/>
                                        <p:tgtEl>
                                          <p:spTgt spid="3">
                                            <p:txEl>
                                              <p:pRg st="0" end="0"/>
                                            </p:txEl>
                                          </p:spTgt>
                                        </p:tgtEl>
                                        <p:attrNameLst>
                                          <p:attrName>style.color</p:attrName>
                                        </p:attrNameLst>
                                      </p:cBhvr>
                                      <p:to>
                                        <a:srgbClr val="F2F2F2"/>
                                      </p:to>
                                    </p:animClr>
                                  </p:childTnLst>
                                </p:cTn>
                              </p:par>
                              <p:par>
                                <p:cTn id="9" presetID="3" presetClass="emph" presetSubtype="2" fill="hold" nodeType="withEffect">
                                  <p:stCondLst>
                                    <p:cond delay="0"/>
                                  </p:stCondLst>
                                  <p:childTnLst>
                                    <p:animClr clrSpc="rgb" dir="cw">
                                      <p:cBhvr override="childStyle">
                                        <p:cTn id="10" dur="10" fill="hold"/>
                                        <p:tgtEl>
                                          <p:spTgt spid="3">
                                            <p:txEl>
                                              <p:pRg st="1" end="1"/>
                                            </p:txEl>
                                          </p:spTgt>
                                        </p:tgtEl>
                                        <p:attrNameLst>
                                          <p:attrName>style.color</p:attrName>
                                        </p:attrNameLst>
                                      </p:cBhvr>
                                      <p:to>
                                        <a:srgbClr val="F2F2F2"/>
                                      </p:to>
                                    </p:animClr>
                                  </p:childTnLst>
                                </p:cTn>
                              </p:par>
                              <p:par>
                                <p:cTn id="11" presetID="3" presetClass="emph" presetSubtype="2" fill="hold" nodeType="withEffect">
                                  <p:stCondLst>
                                    <p:cond delay="0"/>
                                  </p:stCondLst>
                                  <p:childTnLst>
                                    <p:animClr clrSpc="rgb" dir="cw">
                                      <p:cBhvr override="childStyle">
                                        <p:cTn id="12" dur="10" fill="hold"/>
                                        <p:tgtEl>
                                          <p:spTgt spid="3">
                                            <p:txEl>
                                              <p:pRg st="2" end="2"/>
                                            </p:txEl>
                                          </p:spTgt>
                                        </p:tgtEl>
                                        <p:attrNameLst>
                                          <p:attrName>style.color</p:attrName>
                                        </p:attrNameLst>
                                      </p:cBhvr>
                                      <p:to>
                                        <a:srgbClr val="F2F2F2"/>
                                      </p:to>
                                    </p:animClr>
                                  </p:childTnLst>
                                </p:cTn>
                              </p:par>
                              <p:par>
                                <p:cTn id="13" presetID="3" presetClass="emph" presetSubtype="2" fill="hold" nodeType="withEffect">
                                  <p:stCondLst>
                                    <p:cond delay="0"/>
                                  </p:stCondLst>
                                  <p:childTnLst>
                                    <p:animClr clrSpc="rgb" dir="cw">
                                      <p:cBhvr override="childStyle">
                                        <p:cTn id="14" dur="10" fill="hold"/>
                                        <p:tgtEl>
                                          <p:spTgt spid="3">
                                            <p:txEl>
                                              <p:pRg st="3" end="3"/>
                                            </p:txEl>
                                          </p:spTgt>
                                        </p:tgtEl>
                                        <p:attrNameLst>
                                          <p:attrName>style.color</p:attrName>
                                        </p:attrNameLst>
                                      </p:cBhvr>
                                      <p:to>
                                        <a:srgbClr val="F2F2F2"/>
                                      </p:to>
                                    </p:animClr>
                                  </p:childTnLst>
                                </p:cTn>
                              </p:par>
                              <p:par>
                                <p:cTn id="15" presetID="3" presetClass="emph" presetSubtype="2" fill="hold" nodeType="withEffect">
                                  <p:stCondLst>
                                    <p:cond delay="0"/>
                                  </p:stCondLst>
                                  <p:childTnLst>
                                    <p:animClr clrSpc="rgb" dir="cw">
                                      <p:cBhvr override="childStyle">
                                        <p:cTn id="16" dur="10" fill="hold"/>
                                        <p:tgtEl>
                                          <p:spTgt spid="3">
                                            <p:txEl>
                                              <p:pRg st="4" end="4"/>
                                            </p:txEl>
                                          </p:spTgt>
                                        </p:tgtEl>
                                        <p:attrNameLst>
                                          <p:attrName>style.color</p:attrName>
                                        </p:attrNameLst>
                                      </p:cBhvr>
                                      <p:to>
                                        <a:srgbClr val="F2F2F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based on the Deep Active Learning</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460290"/>
          </a:xfrm>
        </p:spPr>
        <p:txBody>
          <a:bodyPr/>
          <a:lstStyle/>
          <a:p>
            <a:pPr>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In this work, the combination of deep learning and active learning drastically reduced the number of labeled data. The CNN-CNN-LSTM model consisting of convolutional character and word encoders and a long short term memory (LSTM) tag decoder. The model achieves nearly state-of-the-art performance on standard datasets for the task while being computationally much more efficient than best performing </a:t>
            </a:r>
            <a:r>
              <a:rPr lang="en-US" altLang="zh-CN" sz="2400" dirty="0" smtClean="0">
                <a:latin typeface="Times New Roman" panose="02020603050405020304" pitchFamily="18" charset="0"/>
                <a:cs typeface="Times New Roman" panose="02020603050405020304" pitchFamily="18" charset="0"/>
              </a:rPr>
              <a:t>models</a:t>
            </a:r>
            <a:endParaRPr lang="en-US" altLang="zh-C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Times New Roman" panose="02020603050405020304" pitchFamily="18" charset="0"/>
              </a:rPr>
              <a:t>主动学习：通过“选择策略”主动从未标注的样本集中挑选部分（</a:t>
            </a:r>
            <a:r>
              <a:rPr lang="en-US" altLang="zh-CN" sz="2400" dirty="0">
                <a:latin typeface="宋体" panose="02010600030101010101" pitchFamily="2" charset="-122"/>
                <a:ea typeface="宋体" panose="02010600030101010101" pitchFamily="2" charset="-122"/>
                <a:cs typeface="Times New Roman" panose="02020603050405020304" pitchFamily="18" charset="0"/>
              </a:rPr>
              <a:t>1</a:t>
            </a:r>
            <a:r>
              <a:rPr lang="zh-CN" altLang="en-US" sz="2400" dirty="0">
                <a:latin typeface="宋体" panose="02010600030101010101" pitchFamily="2" charset="-122"/>
                <a:ea typeface="宋体" panose="02010600030101010101" pitchFamily="2" charset="-122"/>
                <a:cs typeface="Times New Roman" panose="02020603050405020304" pitchFamily="18" charset="0"/>
              </a:rPr>
              <a:t>个或</a:t>
            </a:r>
            <a:r>
              <a:rPr lang="en-US" altLang="zh-CN" sz="2400" dirty="0">
                <a:latin typeface="宋体" panose="02010600030101010101" pitchFamily="2" charset="-122"/>
                <a:ea typeface="宋体" panose="02010600030101010101" pitchFamily="2" charset="-122"/>
                <a:cs typeface="Times New Roman" panose="02020603050405020304" pitchFamily="18" charset="0"/>
              </a:rPr>
              <a:t>N</a:t>
            </a:r>
            <a:r>
              <a:rPr lang="zh-CN" altLang="en-US" sz="2400" dirty="0">
                <a:latin typeface="宋体" panose="02010600030101010101" pitchFamily="2" charset="-122"/>
                <a:ea typeface="宋体" panose="02010600030101010101" pitchFamily="2" charset="-122"/>
                <a:cs typeface="Times New Roman" panose="02020603050405020304" pitchFamily="18" charset="0"/>
              </a:rPr>
              <a:t>个）样本让相关领域的专家进行标注；然后将标注过的样本增加到训练数据集给“学习模块”进行训练；当“学习模块”满足终止条件时即可结束程序，否则不断重复上述步骤获得更多的标注样本进行训练。</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0" indent="0">
              <a:buNone/>
            </a:pP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49</a:t>
            </a:fld>
            <a:endParaRPr lang="en-US" altLang="zh-CN"/>
          </a:p>
        </p:txBody>
      </p:sp>
      <p:sp>
        <p:nvSpPr>
          <p:cNvPr id="7" name="矩形 6"/>
          <p:cNvSpPr/>
          <p:nvPr/>
        </p:nvSpPr>
        <p:spPr>
          <a:xfrm>
            <a:off x="425689" y="5922967"/>
            <a:ext cx="8211672" cy="646331"/>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S</a:t>
            </a:r>
            <a:r>
              <a:rPr lang="en-US" altLang="zh-CN" b="1" dirty="0" smtClean="0">
                <a:latin typeface="Times New Roman" panose="02020603050405020304" pitchFamily="18" charset="0"/>
                <a:cs typeface="Times New Roman" panose="02020603050405020304" pitchFamily="18" charset="0"/>
              </a:rPr>
              <a:t>hen </a:t>
            </a:r>
            <a:r>
              <a:rPr lang="en-US" altLang="zh-CN" b="1" dirty="0">
                <a:latin typeface="Times New Roman" panose="02020603050405020304" pitchFamily="18" charset="0"/>
                <a:cs typeface="Times New Roman" panose="02020603050405020304" pitchFamily="18" charset="0"/>
              </a:rPr>
              <a:t>Y, Yun H, Lipton Z C, et al. Deep Active Learning for Named Entity Recognition[J].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arXiv:1707.05928, 2017.  </a:t>
            </a:r>
            <a:r>
              <a:rPr lang="zh-CN" altLang="en-US" b="1" dirty="0">
                <a:latin typeface="Times New Roman" panose="02020603050405020304" pitchFamily="18" charset="0"/>
                <a:cs typeface="Times New Roman" panose="02020603050405020304" pitchFamily="18" charset="0"/>
              </a:rPr>
              <a:t>引用：</a:t>
            </a:r>
            <a:r>
              <a:rPr lang="en-US" altLang="zh-CN" b="1" dirty="0">
                <a:latin typeface="Times New Roman" panose="02020603050405020304" pitchFamily="18" charset="0"/>
                <a:cs typeface="Times New Roman" panose="02020603050405020304" pitchFamily="18" charset="0"/>
              </a:rPr>
              <a:t>21</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INTRODUCTION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Named Entity Recognition </a:t>
            </a:r>
            <a:r>
              <a:rPr lang="en-US" altLang="zh-CN" dirty="0">
                <a:latin typeface="Times New Roman" panose="02020603050405020304" pitchFamily="18" charset="0"/>
                <a:cs typeface="Times New Roman" panose="02020603050405020304" pitchFamily="18" charset="0"/>
              </a:rPr>
              <a:t>(NER) is </a:t>
            </a:r>
            <a:r>
              <a:rPr lang="en-US" altLang="zh-CN" b="1" dirty="0">
                <a:latin typeface="Times New Roman" panose="02020603050405020304" pitchFamily="18" charset="0"/>
                <a:cs typeface="Times New Roman" panose="02020603050405020304" pitchFamily="18" charset="0"/>
              </a:rPr>
              <a:t>a key component </a:t>
            </a:r>
            <a:r>
              <a:rPr lang="en-US" altLang="zh-CN" dirty="0">
                <a:latin typeface="Times New Roman" panose="02020603050405020304" pitchFamily="18" charset="0"/>
                <a:cs typeface="Times New Roman" panose="02020603050405020304" pitchFamily="18" charset="0"/>
              </a:rPr>
              <a:t>in </a:t>
            </a:r>
            <a:r>
              <a:rPr lang="en-US" altLang="zh-CN" b="1" dirty="0">
                <a:latin typeface="Times New Roman" panose="02020603050405020304" pitchFamily="18" charset="0"/>
                <a:cs typeface="Times New Roman" panose="02020603050405020304" pitchFamily="18" charset="0"/>
              </a:rPr>
              <a:t>NLP </a:t>
            </a:r>
            <a:r>
              <a:rPr lang="en-US" altLang="zh-CN" b="1" dirty="0" smtClean="0">
                <a:latin typeface="Times New Roman" panose="02020603050405020304" pitchFamily="18" charset="0"/>
                <a:cs typeface="Times New Roman" panose="02020603050405020304" pitchFamily="18" charset="0"/>
              </a:rPr>
              <a:t>systems</a:t>
            </a:r>
          </a:p>
          <a:p>
            <a:pPr>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Accurate </a:t>
            </a:r>
            <a:r>
              <a:rPr lang="en-US" altLang="zh-CN" dirty="0">
                <a:latin typeface="Times New Roman" panose="02020603050405020304" pitchFamily="18" charset="0"/>
                <a:cs typeface="Times New Roman" panose="02020603050405020304" pitchFamily="18" charset="0"/>
              </a:rPr>
              <a:t>systems </a:t>
            </a:r>
            <a:r>
              <a:rPr lang="en-US" altLang="zh-CN" b="1" dirty="0">
                <a:latin typeface="Times New Roman" panose="02020603050405020304" pitchFamily="18" charset="0"/>
                <a:cs typeface="Times New Roman" panose="02020603050405020304" pitchFamily="18" charset="0"/>
              </a:rPr>
              <a:t>using deep neural networks </a:t>
            </a:r>
            <a:r>
              <a:rPr lang="en-US" altLang="zh-CN" dirty="0" smtClean="0">
                <a:latin typeface="Times New Roman" panose="02020603050405020304" pitchFamily="18" charset="0"/>
                <a:cs typeface="Times New Roman" panose="02020603050405020304" pitchFamily="18" charset="0"/>
              </a:rPr>
              <a:t>(DNN</a:t>
            </a:r>
            <a:r>
              <a:rPr lang="en-US" altLang="zh-CN" dirty="0">
                <a:latin typeface="Times New Roman" panose="02020603050405020304" pitchFamily="18" charset="0"/>
                <a:cs typeface="Times New Roman" panose="02020603050405020304" pitchFamily="18" charset="0"/>
              </a:rPr>
              <a:t>) have only been </a:t>
            </a:r>
            <a:r>
              <a:rPr lang="en-US" altLang="zh-CN" b="1" dirty="0">
                <a:latin typeface="Times New Roman" panose="02020603050405020304" pitchFamily="18" charset="0"/>
                <a:cs typeface="Times New Roman" panose="02020603050405020304" pitchFamily="18" charset="0"/>
              </a:rPr>
              <a:t>introduced in the last few </a:t>
            </a:r>
            <a:r>
              <a:rPr lang="en-US" altLang="zh-CN" b="1" dirty="0" smtClean="0">
                <a:latin typeface="Times New Roman" panose="02020603050405020304" pitchFamily="18" charset="0"/>
                <a:cs typeface="Times New Roman" panose="02020603050405020304" pitchFamily="18" charset="0"/>
              </a:rPr>
              <a:t>years</a:t>
            </a:r>
          </a:p>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We present a comprehensive survey of </a:t>
            </a:r>
            <a:r>
              <a:rPr lang="en-US" altLang="zh-CN" b="1" dirty="0">
                <a:latin typeface="Times New Roman" panose="02020603050405020304" pitchFamily="18" charset="0"/>
                <a:cs typeface="Times New Roman" panose="02020603050405020304" pitchFamily="18" charset="0"/>
              </a:rPr>
              <a:t>deep neural network </a:t>
            </a:r>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deep active learning </a:t>
            </a:r>
            <a:r>
              <a:rPr lang="en-US" altLang="zh-CN" dirty="0" smtClean="0">
                <a:latin typeface="Times New Roman" panose="02020603050405020304" pitchFamily="18" charset="0"/>
                <a:cs typeface="Times New Roman" panose="02020603050405020304" pitchFamily="18" charset="0"/>
              </a:rPr>
              <a:t>and </a:t>
            </a:r>
            <a:r>
              <a:rPr lang="en-US" altLang="zh-CN" b="1" dirty="0" smtClean="0">
                <a:latin typeface="Times New Roman" panose="02020603050405020304" pitchFamily="18" charset="0"/>
                <a:cs typeface="Times New Roman" panose="02020603050405020304" pitchFamily="18" charset="0"/>
              </a:rPr>
              <a:t>adversarial learning </a:t>
            </a:r>
            <a:r>
              <a:rPr lang="en-US" altLang="zh-CN" dirty="0" smtClean="0">
                <a:latin typeface="Times New Roman" panose="02020603050405020304" pitchFamily="18" charset="0"/>
                <a:cs typeface="Times New Roman" panose="02020603050405020304" pitchFamily="18" charset="0"/>
              </a:rPr>
              <a:t>architectures, experimental results, advantages and disadvantages </a:t>
            </a:r>
            <a:r>
              <a:rPr lang="en-US" altLang="zh-CN" dirty="0">
                <a:latin typeface="Times New Roman" panose="02020603050405020304" pitchFamily="18" charset="0"/>
                <a:cs typeface="Times New Roman" panose="02020603050405020304" pitchFamily="18" charset="0"/>
              </a:rPr>
              <a:t>for </a:t>
            </a:r>
            <a:r>
              <a:rPr lang="en-US" altLang="zh-CN" dirty="0" smtClean="0">
                <a:latin typeface="Times New Roman" panose="02020603050405020304" pitchFamily="18" charset="0"/>
                <a:cs typeface="Times New Roman" panose="02020603050405020304" pitchFamily="18" charset="0"/>
              </a:rPr>
              <a:t>NER systems</a:t>
            </a:r>
          </a:p>
          <a:p>
            <a:pPr>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5</a:t>
            </a:fld>
            <a:endParaRPr lang="en-US" altLang="zh-CN"/>
          </a:p>
        </p:txBody>
      </p:sp>
    </p:spTree>
    <p:extLst>
      <p:ext uri="{BB962C8B-B14F-4D97-AF65-F5344CB8AC3E}">
        <p14:creationId xmlns:p14="http://schemas.microsoft.com/office/powerpoint/2010/main" val="32583037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based on the Deep Active Learning</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460290"/>
          </a:xfrm>
        </p:spPr>
        <p:txBody>
          <a:bodyPr/>
          <a:lstStyle/>
          <a:p>
            <a:r>
              <a:rPr lang="en-US" altLang="zh-CN" sz="2400" b="1" dirty="0">
                <a:latin typeface="Times New Roman" panose="02020603050405020304" pitchFamily="18" charset="0"/>
                <a:cs typeface="Times New Roman" panose="02020603050405020304" pitchFamily="18" charset="0"/>
              </a:rPr>
              <a:t>Dataset  </a:t>
            </a:r>
            <a:r>
              <a:rPr lang="en-US" altLang="zh-CN" sz="2400" dirty="0">
                <a:latin typeface="Times New Roman" panose="02020603050405020304" pitchFamily="18" charset="0"/>
                <a:cs typeface="Times New Roman" panose="02020603050405020304" pitchFamily="18" charset="0"/>
              </a:rPr>
              <a:t>On the CoNLL-2003 English </a:t>
            </a:r>
            <a:r>
              <a:rPr lang="en-US" altLang="zh-CN" sz="2400" dirty="0" smtClean="0">
                <a:latin typeface="Times New Roman" panose="02020603050405020304" pitchFamily="18" charset="0"/>
                <a:cs typeface="Times New Roman" panose="02020603050405020304" pitchFamily="18" charset="0"/>
              </a:rPr>
              <a:t>dataset</a:t>
            </a:r>
          </a:p>
          <a:p>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50</a:t>
            </a:fld>
            <a:endParaRPr lang="en-US" altLang="zh-CN"/>
          </a:p>
        </p:txBody>
      </p:sp>
      <p:sp>
        <p:nvSpPr>
          <p:cNvPr id="7" name="矩形 6"/>
          <p:cNvSpPr/>
          <p:nvPr/>
        </p:nvSpPr>
        <p:spPr>
          <a:xfrm>
            <a:off x="470167" y="5837019"/>
            <a:ext cx="8211672" cy="646331"/>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S</a:t>
            </a:r>
            <a:r>
              <a:rPr lang="en-US" altLang="zh-CN" b="1" dirty="0" smtClean="0">
                <a:latin typeface="Times New Roman" panose="02020603050405020304" pitchFamily="18" charset="0"/>
                <a:cs typeface="Times New Roman" panose="02020603050405020304" pitchFamily="18" charset="0"/>
              </a:rPr>
              <a:t>hen </a:t>
            </a:r>
            <a:r>
              <a:rPr lang="en-US" altLang="zh-CN" b="1" dirty="0">
                <a:latin typeface="Times New Roman" panose="02020603050405020304" pitchFamily="18" charset="0"/>
                <a:cs typeface="Times New Roman" panose="02020603050405020304" pitchFamily="18" charset="0"/>
              </a:rPr>
              <a:t>Y, Yun H, Lipton Z C, et al. Deep Active Learning for Named Entity Recognition[J]. </a:t>
            </a:r>
            <a:r>
              <a:rPr lang="en-US" altLang="zh-CN" b="1" dirty="0" err="1">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arXiv:1707.05928, 2017.  </a:t>
            </a:r>
            <a:r>
              <a:rPr lang="zh-CN" altLang="en-US" b="1" dirty="0">
                <a:latin typeface="Times New Roman" panose="02020603050405020304" pitchFamily="18" charset="0"/>
                <a:cs typeface="Times New Roman" panose="02020603050405020304" pitchFamily="18" charset="0"/>
              </a:rPr>
              <a:t>引用：</a:t>
            </a:r>
            <a:r>
              <a:rPr lang="en-US" altLang="zh-CN" b="1" dirty="0">
                <a:latin typeface="Times New Roman" panose="02020603050405020304" pitchFamily="18" charset="0"/>
                <a:cs typeface="Times New Roman" panose="02020603050405020304" pitchFamily="18" charset="0"/>
              </a:rPr>
              <a:t>21</a:t>
            </a:r>
            <a:endParaRPr lang="zh-CN" altLang="en-US"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534633" y="2901996"/>
            <a:ext cx="7152367" cy="2931450"/>
          </a:xfrm>
          <a:prstGeom prst="rect">
            <a:avLst/>
          </a:prstGeom>
        </p:spPr>
      </p:pic>
    </p:spTree>
    <p:extLst>
      <p:ext uri="{BB962C8B-B14F-4D97-AF65-F5344CB8AC3E}">
        <p14:creationId xmlns:p14="http://schemas.microsoft.com/office/powerpoint/2010/main" val="13780766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based on the Deep Active Learning</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460290"/>
          </a:xfrm>
        </p:spPr>
        <p:txBody>
          <a:bodyPr/>
          <a:lstStyle/>
          <a:p>
            <a:pPr marL="0" indent="0">
              <a:buNone/>
            </a:pPr>
            <a:r>
              <a:rPr lang="en-US" altLang="zh-CN" sz="2400" b="1" dirty="0" smtClean="0">
                <a:latin typeface="Times New Roman" panose="02020603050405020304" pitchFamily="18" charset="0"/>
                <a:cs typeface="Times New Roman" panose="02020603050405020304" pitchFamily="18" charset="0"/>
              </a:rPr>
              <a:t>Advantages </a:t>
            </a:r>
          </a:p>
          <a:p>
            <a:r>
              <a:rPr lang="en-US" altLang="zh-CN" sz="2400" dirty="0">
                <a:latin typeface="Times New Roman" panose="02020603050405020304" pitchFamily="18" charset="0"/>
                <a:cs typeface="Times New Roman" panose="02020603050405020304" pitchFamily="18" charset="0"/>
              </a:rPr>
              <a:t>The model achieves </a:t>
            </a:r>
            <a:r>
              <a:rPr lang="en-US" altLang="zh-CN" sz="2400" b="1" dirty="0">
                <a:latin typeface="Times New Roman" panose="02020603050405020304" pitchFamily="18" charset="0"/>
                <a:cs typeface="Times New Roman" panose="02020603050405020304" pitchFamily="18" charset="0"/>
              </a:rPr>
              <a:t>the incremental training </a:t>
            </a:r>
            <a:r>
              <a:rPr lang="en-US" altLang="zh-CN" sz="2400" dirty="0">
                <a:latin typeface="Times New Roman" panose="02020603050405020304" pitchFamily="18" charset="0"/>
                <a:cs typeface="Times New Roman" panose="02020603050405020304" pitchFamily="18" charset="0"/>
              </a:rPr>
              <a:t>with each batch of new labels: mix newly annotated samples with the older ones, and update the neural network weights for a small number of epochs, before querying for labels in a new round. This modification </a:t>
            </a:r>
            <a:r>
              <a:rPr lang="en-US" altLang="zh-CN" sz="2400" b="1" dirty="0">
                <a:latin typeface="Times New Roman" panose="02020603050405020304" pitchFamily="18" charset="0"/>
                <a:cs typeface="Times New Roman" panose="02020603050405020304" pitchFamily="18" charset="0"/>
              </a:rPr>
              <a:t>drastically reduces the computational requirements </a:t>
            </a:r>
            <a:r>
              <a:rPr lang="en-US" altLang="zh-CN" sz="2400" dirty="0">
                <a:latin typeface="Times New Roman" panose="02020603050405020304" pitchFamily="18" charset="0"/>
                <a:cs typeface="Times New Roman" panose="02020603050405020304" pitchFamily="18" charset="0"/>
              </a:rPr>
              <a:t>of active methods and makes it practical to deploy them.</a:t>
            </a: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model contains convolutional character-level encoder, convolutional word-level encoder, and long short term memory (LSTM) tag decoder, which </a:t>
            </a:r>
            <a:r>
              <a:rPr lang="en-US" altLang="zh-CN" sz="2400" b="1" dirty="0">
                <a:latin typeface="Times New Roman" panose="02020603050405020304" pitchFamily="18" charset="0"/>
                <a:cs typeface="Times New Roman" panose="02020603050405020304" pitchFamily="18" charset="0"/>
              </a:rPr>
              <a:t>trains much faster than other deep models</a:t>
            </a:r>
            <a:r>
              <a:rPr lang="en-US" altLang="zh-CN" sz="2400" dirty="0">
                <a:latin typeface="Times New Roman" panose="02020603050405020304" pitchFamily="18" charset="0"/>
                <a:cs typeface="Times New Roman" panose="02020603050405020304" pitchFamily="18" charset="0"/>
              </a:rPr>
              <a:t>. </a:t>
            </a:r>
          </a:p>
          <a:p>
            <a:endParaRPr lang="en-US" altLang="zh-CN" sz="2400" b="1"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51</a:t>
            </a:fld>
            <a:endParaRPr lang="en-US" altLang="zh-CN"/>
          </a:p>
        </p:txBody>
      </p:sp>
      <p:sp>
        <p:nvSpPr>
          <p:cNvPr id="7" name="矩形 6"/>
          <p:cNvSpPr/>
          <p:nvPr/>
        </p:nvSpPr>
        <p:spPr>
          <a:xfrm>
            <a:off x="425689" y="5837019"/>
            <a:ext cx="8211672" cy="646331"/>
          </a:xfrm>
          <a:prstGeom prst="rect">
            <a:avLst/>
          </a:prstGeom>
        </p:spPr>
        <p:txBody>
          <a:bodyPr wrap="square">
            <a:spAutoFit/>
          </a:bodyPr>
          <a:lstStyle/>
          <a:p>
            <a:r>
              <a:rPr lang="en-US" altLang="zh-CN" b="1" dirty="0" smtClean="0">
                <a:latin typeface="Times New Roman" panose="02020603050405020304" pitchFamily="18" charset="0"/>
                <a:cs typeface="Times New Roman" panose="02020603050405020304" pitchFamily="18" charset="0"/>
              </a:rPr>
              <a:t>Shen Y, Yun H, Lipton Z C, et al. Deep Active Learning for Named Entity Recognition[J]. </a:t>
            </a:r>
            <a:r>
              <a:rPr lang="en-US" altLang="zh-CN" b="1" dirty="0" err="1" smtClean="0">
                <a:latin typeface="Times New Roman" panose="02020603050405020304" pitchFamily="18" charset="0"/>
                <a:cs typeface="Times New Roman" panose="02020603050405020304" pitchFamily="18" charset="0"/>
              </a:rPr>
              <a:t>arXiv</a:t>
            </a:r>
            <a:r>
              <a:rPr lang="en-US" altLang="zh-CN" b="1" dirty="0" smtClean="0">
                <a:latin typeface="Times New Roman" panose="02020603050405020304" pitchFamily="18" charset="0"/>
                <a:cs typeface="Times New Roman" panose="02020603050405020304" pitchFamily="18" charset="0"/>
              </a:rPr>
              <a:t> preprint arXiv:1707.05928, 2017.  </a:t>
            </a:r>
            <a:r>
              <a:rPr lang="zh-CN" altLang="en-US" b="1" dirty="0" smtClean="0">
                <a:latin typeface="Times New Roman" panose="02020603050405020304" pitchFamily="18" charset="0"/>
                <a:cs typeface="Times New Roman" panose="02020603050405020304" pitchFamily="18" charset="0"/>
              </a:rPr>
              <a:t>引用：</a:t>
            </a:r>
            <a:r>
              <a:rPr lang="en-US" altLang="zh-CN" b="1" dirty="0" smtClean="0">
                <a:latin typeface="Times New Roman" panose="02020603050405020304" pitchFamily="18" charset="0"/>
                <a:cs typeface="Times New Roman" panose="02020603050405020304" pitchFamily="18" charset="0"/>
              </a:rPr>
              <a:t>21</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8334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based on the Deep Active Learning</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2"/>
            <a:ext cx="10972800" cy="3460290"/>
          </a:xfrm>
        </p:spPr>
        <p:txBody>
          <a:bodyPr/>
          <a:lstStyle/>
          <a:p>
            <a:pPr marL="0" indent="0">
              <a:buNone/>
            </a:pPr>
            <a:r>
              <a:rPr lang="en-US" altLang="zh-CN" sz="2400" b="1" dirty="0" smtClean="0">
                <a:latin typeface="Times New Roman" panose="02020603050405020304" pitchFamily="18" charset="0"/>
                <a:cs typeface="Times New Roman" panose="02020603050405020304" pitchFamily="18" charset="0"/>
              </a:rPr>
              <a:t>Disa</a:t>
            </a:r>
            <a:r>
              <a:rPr lang="en-US" altLang="zh-CN" sz="2400" b="1" dirty="0" smtClean="0">
                <a:latin typeface="Times New Roman" panose="02020603050405020304" pitchFamily="18" charset="0"/>
                <a:cs typeface="Times New Roman" panose="02020603050405020304" pitchFamily="18" charset="0"/>
              </a:rPr>
              <a:t>dvantages </a:t>
            </a:r>
          </a:p>
          <a:p>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model is necessary to the labeled data sets is used in training steps, but it is necessary to sample a little of data </a:t>
            </a:r>
            <a:r>
              <a:rPr lang="en-US" altLang="zh-CN" sz="2400" dirty="0" smtClean="0">
                <a:latin typeface="Times New Roman" panose="02020603050405020304" pitchFamily="18" charset="0"/>
                <a:cs typeface="Times New Roman" panose="02020603050405020304" pitchFamily="18" charset="0"/>
              </a:rPr>
              <a:t>only.</a:t>
            </a:r>
          </a:p>
          <a:p>
            <a:r>
              <a:rPr lang="en-US" altLang="zh-CN" sz="2400" dirty="0" smtClean="0">
                <a:latin typeface="Times New Roman" panose="02020603050405020304" pitchFamily="18" charset="0"/>
                <a:cs typeface="Times New Roman" panose="02020603050405020304" pitchFamily="18" charset="0"/>
              </a:rPr>
              <a:t>It </a:t>
            </a:r>
            <a:r>
              <a:rPr lang="en-US" altLang="zh-CN" sz="2400" dirty="0">
                <a:latin typeface="Times New Roman" panose="02020603050405020304" pitchFamily="18" charset="0"/>
                <a:cs typeface="Times New Roman" panose="02020603050405020304" pitchFamily="18" charset="0"/>
              </a:rPr>
              <a:t>is necessary to add the new corpora for supporting the F1 score.</a:t>
            </a: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52</a:t>
            </a:fld>
            <a:endParaRPr lang="en-US" altLang="zh-CN"/>
          </a:p>
        </p:txBody>
      </p:sp>
      <p:sp>
        <p:nvSpPr>
          <p:cNvPr id="7" name="矩形 6"/>
          <p:cNvSpPr/>
          <p:nvPr/>
        </p:nvSpPr>
        <p:spPr>
          <a:xfrm>
            <a:off x="397697" y="5755015"/>
            <a:ext cx="8211672" cy="646331"/>
          </a:xfrm>
          <a:prstGeom prst="rect">
            <a:avLst/>
          </a:prstGeom>
        </p:spPr>
        <p:txBody>
          <a:bodyPr wrap="square">
            <a:spAutoFit/>
          </a:bodyPr>
          <a:lstStyle/>
          <a:p>
            <a:r>
              <a:rPr lang="en-US" altLang="zh-CN" b="1" dirty="0" smtClean="0">
                <a:latin typeface="Times New Roman" panose="02020603050405020304" pitchFamily="18" charset="0"/>
                <a:cs typeface="Times New Roman" panose="02020603050405020304" pitchFamily="18" charset="0"/>
              </a:rPr>
              <a:t>Shen Y, Yun H, Lipton Z C, et al. Deep Active Learning for Named Entity Recognition[J]. </a:t>
            </a:r>
            <a:r>
              <a:rPr lang="en-US" altLang="zh-CN" b="1" dirty="0" err="1" smtClean="0">
                <a:latin typeface="Times New Roman" panose="02020603050405020304" pitchFamily="18" charset="0"/>
                <a:cs typeface="Times New Roman" panose="02020603050405020304" pitchFamily="18" charset="0"/>
              </a:rPr>
              <a:t>arXiv</a:t>
            </a:r>
            <a:r>
              <a:rPr lang="en-US" altLang="zh-CN" b="1" dirty="0" smtClean="0">
                <a:latin typeface="Times New Roman" panose="02020603050405020304" pitchFamily="18" charset="0"/>
                <a:cs typeface="Times New Roman" panose="02020603050405020304" pitchFamily="18" charset="0"/>
              </a:rPr>
              <a:t> preprint arXiv:1707.05928, 2017.  </a:t>
            </a:r>
            <a:r>
              <a:rPr lang="zh-CN" altLang="en-US" b="1" dirty="0" smtClean="0">
                <a:latin typeface="Times New Roman" panose="02020603050405020304" pitchFamily="18" charset="0"/>
                <a:cs typeface="Times New Roman" panose="02020603050405020304" pitchFamily="18" charset="0"/>
              </a:rPr>
              <a:t>引用：</a:t>
            </a:r>
            <a:r>
              <a:rPr lang="en-US" altLang="zh-CN" b="1" dirty="0" smtClean="0">
                <a:latin typeface="Times New Roman" panose="02020603050405020304" pitchFamily="18" charset="0"/>
                <a:cs typeface="Times New Roman" panose="02020603050405020304" pitchFamily="18" charset="0"/>
              </a:rPr>
              <a:t>21</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9492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MODELS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First NER System based on the </a:t>
            </a:r>
            <a:r>
              <a:rPr lang="en-US" altLang="zh-CN" sz="2000" b="1" dirty="0">
                <a:latin typeface="Times New Roman" panose="02020603050405020304" pitchFamily="18" charset="0"/>
                <a:cs typeface="Times New Roman" panose="02020603050405020304" pitchFamily="18" charset="0"/>
              </a:rPr>
              <a:t>Deep Neural Network </a:t>
            </a:r>
            <a:r>
              <a:rPr lang="en-US" altLang="zh-CN" sz="2000" dirty="0" smtClean="0">
                <a:latin typeface="Times New Roman" panose="02020603050405020304" pitchFamily="18" charset="0"/>
                <a:cs typeface="Times New Roman" panose="02020603050405020304" pitchFamily="18" charset="0"/>
              </a:rPr>
              <a:t>and </a:t>
            </a:r>
            <a:r>
              <a:rPr lang="en-US" altLang="zh-CN" sz="2000" b="1" dirty="0" smtClean="0">
                <a:latin typeface="Times New Roman" panose="02020603050405020304" pitchFamily="18" charset="0"/>
                <a:cs typeface="Times New Roman" panose="02020603050405020304" pitchFamily="18" charset="0"/>
              </a:rPr>
              <a:t>Feature Engineering</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Word </a:t>
            </a:r>
            <a:r>
              <a:rPr lang="en-US" altLang="zh-CN" sz="2000" b="1" dirty="0" smtClean="0">
                <a:latin typeface="Times New Roman" panose="02020603050405020304" pitchFamily="18" charset="0"/>
                <a:cs typeface="Times New Roman" panose="02020603050405020304" pitchFamily="18" charset="0"/>
              </a:rPr>
              <a:t>E</a:t>
            </a:r>
            <a:r>
              <a:rPr lang="en-US" altLang="zh-CN" sz="2000" b="1" dirty="0" smtClean="0">
                <a:latin typeface="Times New Roman" panose="02020603050405020304" pitchFamily="18" charset="0"/>
                <a:cs typeface="Times New Roman" panose="02020603050405020304" pitchFamily="18" charset="0"/>
              </a:rPr>
              <a:t>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a:t>
            </a:r>
            <a:r>
              <a:rPr lang="en-US" altLang="zh-CN" sz="2000" b="1" dirty="0">
                <a:latin typeface="Times New Roman" panose="02020603050405020304" pitchFamily="18" charset="0"/>
                <a:cs typeface="Times New Roman" panose="02020603050405020304" pitchFamily="18" charset="0"/>
              </a:rPr>
              <a:t>of Character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affix</a:t>
            </a:r>
            <a:r>
              <a:rPr lang="en-US" altLang="zh-CN" sz="2000" dirty="0">
                <a:latin typeface="Times New Roman" panose="02020603050405020304" pitchFamily="18" charset="0"/>
                <a:cs typeface="Times New Roman" panose="02020603050405020304" pitchFamily="18" charset="0"/>
              </a:rPr>
              <a:t> model 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based on the </a:t>
            </a:r>
            <a:r>
              <a:rPr lang="en-US" altLang="zh-CN" sz="2000" b="1" dirty="0">
                <a:latin typeface="Times New Roman" panose="02020603050405020304" pitchFamily="18" charset="0"/>
                <a:cs typeface="Times New Roman" panose="02020603050405020304" pitchFamily="18" charset="0"/>
              </a:rPr>
              <a:t>Deep Active </a:t>
            </a:r>
            <a:r>
              <a:rPr lang="en-US" altLang="zh-CN" sz="2000" b="1" dirty="0" smtClean="0">
                <a:latin typeface="Times New Roman" panose="02020603050405020304" pitchFamily="18" charset="0"/>
                <a:cs typeface="Times New Roman" panose="02020603050405020304" pitchFamily="18" charset="0"/>
              </a:rPr>
              <a:t>Learning</a:t>
            </a:r>
          </a:p>
          <a:p>
            <a:pPr>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NER Systems based on the </a:t>
            </a:r>
            <a:r>
              <a:rPr lang="en-US" altLang="zh-CN" sz="2000" b="1" dirty="0">
                <a:latin typeface="Times New Roman" panose="02020603050405020304" pitchFamily="18" charset="0"/>
                <a:cs typeface="Times New Roman" panose="02020603050405020304" pitchFamily="18" charset="0"/>
              </a:rPr>
              <a:t>Adversarial </a:t>
            </a:r>
            <a:r>
              <a:rPr lang="en-US" altLang="zh-CN" sz="2000" b="1" dirty="0" smtClean="0">
                <a:latin typeface="Times New Roman" panose="02020603050405020304" pitchFamily="18" charset="0"/>
                <a:cs typeface="Times New Roman" panose="02020603050405020304" pitchFamily="18" charset="0"/>
              </a:rPr>
              <a:t>Learning</a:t>
            </a: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53</a:t>
            </a:fld>
            <a:endParaRPr lang="en-US" altLang="zh-CN"/>
          </a:p>
        </p:txBody>
      </p:sp>
    </p:spTree>
    <p:extLst>
      <p:ext uri="{BB962C8B-B14F-4D97-AF65-F5344CB8AC3E}">
        <p14:creationId xmlns:p14="http://schemas.microsoft.com/office/powerpoint/2010/main" val="3594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 fill="hold"/>
                                        <p:tgtEl>
                                          <p:spTgt spid="3">
                                            <p:txEl>
                                              <p:pRg st="0" end="0"/>
                                            </p:txEl>
                                          </p:spTgt>
                                        </p:tgtEl>
                                        <p:attrNameLst>
                                          <p:attrName>style.color</p:attrName>
                                        </p:attrNameLst>
                                      </p:cBhvr>
                                      <p:to>
                                        <a:srgbClr val="F2F2F2"/>
                                      </p:to>
                                    </p:animClr>
                                  </p:childTnLst>
                                </p:cTn>
                              </p:par>
                              <p:par>
                                <p:cTn id="7" presetID="3" presetClass="emph" presetSubtype="2" fill="hold" nodeType="withEffect">
                                  <p:stCondLst>
                                    <p:cond delay="0"/>
                                  </p:stCondLst>
                                  <p:childTnLst>
                                    <p:animClr clrSpc="rgb" dir="cw">
                                      <p:cBhvr override="childStyle">
                                        <p:cTn id="8" dur="10" fill="hold"/>
                                        <p:tgtEl>
                                          <p:spTgt spid="3">
                                            <p:txEl>
                                              <p:pRg st="1" end="1"/>
                                            </p:txEl>
                                          </p:spTgt>
                                        </p:tgtEl>
                                        <p:attrNameLst>
                                          <p:attrName>style.color</p:attrName>
                                        </p:attrNameLst>
                                      </p:cBhvr>
                                      <p:to>
                                        <a:srgbClr val="F2F2F2"/>
                                      </p:to>
                                    </p:animClr>
                                  </p:childTnLst>
                                </p:cTn>
                              </p:par>
                              <p:par>
                                <p:cTn id="9" presetID="3" presetClass="emph" presetSubtype="2" fill="hold" nodeType="withEffect">
                                  <p:stCondLst>
                                    <p:cond delay="0"/>
                                  </p:stCondLst>
                                  <p:childTnLst>
                                    <p:animClr clrSpc="rgb" dir="cw">
                                      <p:cBhvr override="childStyle">
                                        <p:cTn id="10" dur="10" fill="hold"/>
                                        <p:tgtEl>
                                          <p:spTgt spid="3">
                                            <p:txEl>
                                              <p:pRg st="2" end="2"/>
                                            </p:txEl>
                                          </p:spTgt>
                                        </p:tgtEl>
                                        <p:attrNameLst>
                                          <p:attrName>style.color</p:attrName>
                                        </p:attrNameLst>
                                      </p:cBhvr>
                                      <p:to>
                                        <a:srgbClr val="F2F2F2"/>
                                      </p:to>
                                    </p:animClr>
                                  </p:childTnLst>
                                </p:cTn>
                              </p:par>
                              <p:par>
                                <p:cTn id="11" presetID="3" presetClass="emph" presetSubtype="2" fill="hold" nodeType="withEffect">
                                  <p:stCondLst>
                                    <p:cond delay="0"/>
                                  </p:stCondLst>
                                  <p:childTnLst>
                                    <p:animClr clrSpc="rgb" dir="cw">
                                      <p:cBhvr override="childStyle">
                                        <p:cTn id="12" dur="10" fill="hold"/>
                                        <p:tgtEl>
                                          <p:spTgt spid="3">
                                            <p:txEl>
                                              <p:pRg st="3" end="3"/>
                                            </p:txEl>
                                          </p:spTgt>
                                        </p:tgtEl>
                                        <p:attrNameLst>
                                          <p:attrName>style.color</p:attrName>
                                        </p:attrNameLst>
                                      </p:cBhvr>
                                      <p:to>
                                        <a:srgbClr val="F2F2F2"/>
                                      </p:to>
                                    </p:animClr>
                                  </p:childTnLst>
                                </p:cTn>
                              </p:par>
                              <p:par>
                                <p:cTn id="13" presetID="3" presetClass="emph" presetSubtype="2" fill="hold" nodeType="withEffect">
                                  <p:stCondLst>
                                    <p:cond delay="0"/>
                                  </p:stCondLst>
                                  <p:childTnLst>
                                    <p:animClr clrSpc="rgb" dir="cw">
                                      <p:cBhvr override="childStyle">
                                        <p:cTn id="14" dur="10" fill="hold"/>
                                        <p:tgtEl>
                                          <p:spTgt spid="3">
                                            <p:txEl>
                                              <p:pRg st="4" end="4"/>
                                            </p:txEl>
                                          </p:spTgt>
                                        </p:tgtEl>
                                        <p:attrNameLst>
                                          <p:attrName>style.color</p:attrName>
                                        </p:attrNameLst>
                                      </p:cBhvr>
                                      <p:to>
                                        <a:srgbClr val="F2F2F2"/>
                                      </p:to>
                                    </p:animClr>
                                  </p:childTnLst>
                                </p:cTn>
                              </p:par>
                              <p:par>
                                <p:cTn id="15" presetID="3" presetClass="emph" presetSubtype="2" fill="hold" nodeType="withEffect">
                                  <p:stCondLst>
                                    <p:cond delay="0"/>
                                  </p:stCondLst>
                                  <p:childTnLst>
                                    <p:animClr clrSpc="rgb" dir="cw">
                                      <p:cBhvr override="childStyle">
                                        <p:cTn id="16" dur="10" fill="hold"/>
                                        <p:tgtEl>
                                          <p:spTgt spid="3">
                                            <p:txEl>
                                              <p:pRg st="5" end="5"/>
                                            </p:txEl>
                                          </p:spTgt>
                                        </p:tgtEl>
                                        <p:attrNameLst>
                                          <p:attrName>style.color</p:attrName>
                                        </p:attrNameLst>
                                      </p:cBhvr>
                                      <p:to>
                                        <a:srgbClr val="F2F2F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based on the Adversarial Learning</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1"/>
            <a:ext cx="7782465" cy="3342013"/>
          </a:xfrm>
        </p:spPr>
        <p:txBody>
          <a:bodyPr/>
          <a:lstStyle/>
          <a:p>
            <a:r>
              <a:rPr lang="en-US" altLang="zh-CN" sz="2400" dirty="0">
                <a:latin typeface="Times New Roman" panose="02020603050405020304" pitchFamily="18" charset="0"/>
                <a:cs typeface="Times New Roman" panose="02020603050405020304" pitchFamily="18" charset="0"/>
              </a:rPr>
              <a:t>To quickly obtain new labeled data, we can choose </a:t>
            </a:r>
            <a:r>
              <a:rPr lang="en-US" altLang="zh-CN" sz="2400" b="1" dirty="0">
                <a:latin typeface="Times New Roman" panose="02020603050405020304" pitchFamily="18" charset="0"/>
                <a:cs typeface="Times New Roman" panose="02020603050405020304" pitchFamily="18" charset="0"/>
              </a:rPr>
              <a:t>crowd-sourcing</a:t>
            </a:r>
            <a:r>
              <a:rPr lang="en-US" altLang="zh-CN" sz="2400" dirty="0">
                <a:latin typeface="Times New Roman" panose="02020603050405020304" pitchFamily="18" charset="0"/>
                <a:cs typeface="Times New Roman" panose="02020603050405020304" pitchFamily="18" charset="0"/>
              </a:rPr>
              <a:t> as an alternative way at lower cost in a short time. But as an exchange, </a:t>
            </a:r>
            <a:r>
              <a:rPr lang="en-US" altLang="zh-CN" sz="2400" b="1" dirty="0">
                <a:latin typeface="Times New Roman" panose="02020603050405020304" pitchFamily="18" charset="0"/>
                <a:cs typeface="Times New Roman" panose="02020603050405020304" pitchFamily="18" charset="0"/>
              </a:rPr>
              <a:t>crowd annotations from non-experts may be of lower quality than those from experts</a:t>
            </a:r>
            <a:r>
              <a:rPr lang="en-US" altLang="zh-CN" sz="2400" dirty="0">
                <a:latin typeface="Times New Roman" panose="02020603050405020304" pitchFamily="18" charset="0"/>
                <a:cs typeface="Times New Roman" panose="02020603050405020304" pitchFamily="18" charset="0"/>
              </a:rPr>
              <a:t>. To make full use of noisy sequence labels, the following model is proposed. Inspired by adversarial learning, the model uses a common Bi-LSTM and a private Bi-LSTM for representing annotator-generic and -specific information.</a:t>
            </a: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54</a:t>
            </a:fld>
            <a:endParaRPr lang="en-US" altLang="zh-CN"/>
          </a:p>
        </p:txBody>
      </p:sp>
      <p:sp>
        <p:nvSpPr>
          <p:cNvPr id="7" name="矩形 6"/>
          <p:cNvSpPr/>
          <p:nvPr/>
        </p:nvSpPr>
        <p:spPr>
          <a:xfrm>
            <a:off x="409813" y="5554735"/>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Yang Y S, Zhang M, Chen W, et al. Adversarial Learning for Chinese NER from Crowd Annotations[C]// Proceedings of the AAAI Conference on Artificial Intelligence (AAAI’18), 2018.</a:t>
            </a:r>
            <a:endParaRPr lang="zh-CN" altLang="en-US"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8286590" y="2429563"/>
            <a:ext cx="3905410" cy="2551073"/>
          </a:xfrm>
          <a:prstGeom prst="rect">
            <a:avLst/>
          </a:prstGeom>
        </p:spPr>
      </p:pic>
    </p:spTree>
    <p:extLst>
      <p:ext uri="{BB962C8B-B14F-4D97-AF65-F5344CB8AC3E}">
        <p14:creationId xmlns:p14="http://schemas.microsoft.com/office/powerpoint/2010/main" val="9933981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based on the Adversarial Learning</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1"/>
            <a:ext cx="10758930" cy="3342013"/>
          </a:xfrm>
        </p:spPr>
        <p:txBody>
          <a:bodyPr/>
          <a:lstStyle/>
          <a:p>
            <a:r>
              <a:rPr lang="en-US" altLang="zh-CN" sz="2400" b="1" dirty="0">
                <a:latin typeface="Times New Roman" panose="02020603050405020304" pitchFamily="18" charset="0"/>
                <a:cs typeface="Times New Roman" panose="02020603050405020304" pitchFamily="18" charset="0"/>
              </a:rPr>
              <a:t>Datasets </a:t>
            </a:r>
            <a:r>
              <a:rPr lang="en-US" altLang="zh-CN" sz="2400" dirty="0">
                <a:latin typeface="Times New Roman" panose="02020603050405020304" pitchFamily="18" charset="0"/>
                <a:cs typeface="Times New Roman" panose="02020603050405020304" pitchFamily="18" charset="0"/>
              </a:rPr>
              <a:t>The datasets include labeled datasets and unlabeled datasets</a:t>
            </a:r>
            <a:r>
              <a:rPr lang="en-US" altLang="zh-CN" sz="2400" dirty="0" smtClean="0">
                <a:latin typeface="Times New Roman" panose="02020603050405020304" pitchFamily="18" charset="0"/>
                <a:cs typeface="Times New Roman" panose="02020603050405020304" pitchFamily="18" charset="0"/>
              </a:rPr>
              <a:t>.</a:t>
            </a:r>
          </a:p>
          <a:p>
            <a:pPr marL="0" indent="0">
              <a:buNone/>
            </a:pP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55</a:t>
            </a:fld>
            <a:endParaRPr lang="en-US" altLang="zh-CN"/>
          </a:p>
        </p:txBody>
      </p:sp>
      <p:sp>
        <p:nvSpPr>
          <p:cNvPr id="7" name="矩形 6"/>
          <p:cNvSpPr/>
          <p:nvPr/>
        </p:nvSpPr>
        <p:spPr>
          <a:xfrm>
            <a:off x="409813" y="5554735"/>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Yang Y S, Zhang M, Chen W, et al. Adversarial Learning for Chinese NER from Crowd Annotations[C]// Proceedings of the AAAI Conference on Artificial Intelligence (AAAI’18), 2018.</a:t>
            </a:r>
            <a:endParaRPr lang="zh-CN" altLang="en-US"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885450" y="2659686"/>
            <a:ext cx="6236863" cy="2182901"/>
          </a:xfrm>
          <a:prstGeom prst="rect">
            <a:avLst/>
          </a:prstGeom>
        </p:spPr>
      </p:pic>
    </p:spTree>
    <p:extLst>
      <p:ext uri="{BB962C8B-B14F-4D97-AF65-F5344CB8AC3E}">
        <p14:creationId xmlns:p14="http://schemas.microsoft.com/office/powerpoint/2010/main" val="37308009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based on the Adversarial Learning</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1"/>
            <a:ext cx="10758930" cy="3342013"/>
          </a:xfrm>
        </p:spPr>
        <p:txBody>
          <a:bodyPr/>
          <a:lstStyle/>
          <a:p>
            <a:r>
              <a:rPr lang="en-US" altLang="zh-CN" sz="2400" b="1" dirty="0" smtClean="0">
                <a:latin typeface="Times New Roman" panose="02020603050405020304" pitchFamily="18" charset="0"/>
                <a:cs typeface="Times New Roman" panose="02020603050405020304" pitchFamily="18" charset="0"/>
              </a:rPr>
              <a:t>Experimental Results</a:t>
            </a:r>
            <a:endParaRPr lang="en-US" altLang="zh-CN" sz="2400" dirty="0" smtClean="0">
              <a:latin typeface="Times New Roman" panose="02020603050405020304" pitchFamily="18" charset="0"/>
              <a:cs typeface="Times New Roman" panose="02020603050405020304" pitchFamily="18" charset="0"/>
            </a:endParaRPr>
          </a:p>
          <a:p>
            <a:pPr marL="0" indent="0">
              <a:buNone/>
            </a:pPr>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56</a:t>
            </a:fld>
            <a:endParaRPr lang="en-US" altLang="zh-CN"/>
          </a:p>
        </p:txBody>
      </p:sp>
      <p:sp>
        <p:nvSpPr>
          <p:cNvPr id="7" name="矩形 6"/>
          <p:cNvSpPr/>
          <p:nvPr/>
        </p:nvSpPr>
        <p:spPr>
          <a:xfrm>
            <a:off x="409813" y="5554735"/>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Yang Y S, Zhang M, Chen W, et al. Adversarial Learning for Chinese NER from Crowd Annotations[C]// Proceedings of the AAAI Conference on Artificial Intelligence (AAAI’18), 2018.</a:t>
            </a:r>
            <a:endParaRPr lang="zh-CN" altLang="en-US"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4077775" y="2726932"/>
            <a:ext cx="4066084" cy="2692028"/>
          </a:xfrm>
          <a:prstGeom prst="rect">
            <a:avLst/>
          </a:prstGeom>
        </p:spPr>
      </p:pic>
    </p:spTree>
    <p:extLst>
      <p:ext uri="{BB962C8B-B14F-4D97-AF65-F5344CB8AC3E}">
        <p14:creationId xmlns:p14="http://schemas.microsoft.com/office/powerpoint/2010/main" val="30127184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sz="2800" dirty="0">
                <a:latin typeface="Times New Roman" panose="02020603050405020304" pitchFamily="18" charset="0"/>
                <a:cs typeface="Times New Roman" panose="02020603050405020304" pitchFamily="18" charset="0"/>
              </a:rPr>
              <a:t>The NER Systems based on the Adversarial Learning</a:t>
            </a: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624417" y="2212721"/>
            <a:ext cx="10758930" cy="3342013"/>
          </a:xfrm>
        </p:spPr>
        <p:txBody>
          <a:bodyPr/>
          <a:lstStyle/>
          <a:p>
            <a:r>
              <a:rPr lang="en-US" altLang="zh-CN" sz="2400" b="1" dirty="0">
                <a:latin typeface="Times New Roman" panose="02020603050405020304" pitchFamily="18" charset="0"/>
                <a:cs typeface="Times New Roman" panose="02020603050405020304" pitchFamily="18" charset="0"/>
              </a:rPr>
              <a:t>Conclusions</a:t>
            </a:r>
            <a:r>
              <a:rPr lang="en-US" altLang="zh-CN" sz="2400" dirty="0">
                <a:latin typeface="Times New Roman" panose="02020603050405020304" pitchFamily="18" charset="0"/>
                <a:cs typeface="Times New Roman" panose="02020603050405020304" pitchFamily="18" charset="0"/>
              </a:rPr>
              <a:t> The experimental results show that the proposed approach outperforms strong baseline systems</a:t>
            </a:r>
            <a:r>
              <a:rPr lang="en-US" altLang="zh-CN" sz="2400" dirty="0" smtClean="0">
                <a:latin typeface="Times New Roman" panose="02020603050405020304" pitchFamily="18" charset="0"/>
                <a:cs typeface="Times New Roman" panose="02020603050405020304" pitchFamily="18" charset="0"/>
              </a:rPr>
              <a:t>.</a:t>
            </a:r>
          </a:p>
          <a:p>
            <a:r>
              <a:rPr lang="en-US" altLang="zh-CN" sz="2400" b="1" dirty="0">
                <a:latin typeface="Times New Roman" panose="02020603050405020304" pitchFamily="18" charset="0"/>
                <a:cs typeface="Times New Roman" panose="02020603050405020304" pitchFamily="18" charset="0"/>
              </a:rPr>
              <a:t>Advantages</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adversarial learning makes full use of </a:t>
            </a:r>
            <a:r>
              <a:rPr lang="en-US" altLang="zh-CN" sz="2400" b="1" dirty="0">
                <a:latin typeface="Times New Roman" panose="02020603050405020304" pitchFamily="18" charset="0"/>
                <a:cs typeface="Times New Roman" panose="02020603050405020304" pitchFamily="18" charset="0"/>
              </a:rPr>
              <a:t>noisy sequence </a:t>
            </a:r>
            <a:r>
              <a:rPr lang="en-US" altLang="zh-CN" sz="2400" b="1" dirty="0" smtClean="0">
                <a:latin typeface="Times New Roman" panose="02020603050405020304" pitchFamily="18" charset="0"/>
                <a:cs typeface="Times New Roman" panose="02020603050405020304" pitchFamily="18" charset="0"/>
              </a:rPr>
              <a:t>labels</a:t>
            </a:r>
          </a:p>
          <a:p>
            <a:r>
              <a:rPr lang="en-US" altLang="zh-CN" sz="2400" b="1" dirty="0" smtClean="0">
                <a:latin typeface="Times New Roman" panose="02020603050405020304" pitchFamily="18" charset="0"/>
                <a:cs typeface="Times New Roman" panose="02020603050405020304" pitchFamily="18" charset="0"/>
              </a:rPr>
              <a:t>Disadvantages </a:t>
            </a: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model cannot handle entities separated by other entities or non-entity words.</a:t>
            </a:r>
          </a:p>
          <a:p>
            <a:endParaRPr lang="en-US" altLang="zh-CN" sz="2400" b="1" dirty="0">
              <a:latin typeface="Times New Roman" panose="02020603050405020304" pitchFamily="18" charset="0"/>
              <a:cs typeface="Times New Roman" panose="02020603050405020304" pitchFamily="18" charset="0"/>
            </a:endParaRPr>
          </a:p>
          <a:p>
            <a:endParaRPr lang="en-US" altLang="zh-CN" sz="2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57</a:t>
            </a:fld>
            <a:endParaRPr lang="en-US" altLang="zh-CN"/>
          </a:p>
        </p:txBody>
      </p:sp>
      <p:sp>
        <p:nvSpPr>
          <p:cNvPr id="7" name="矩形 6"/>
          <p:cNvSpPr/>
          <p:nvPr/>
        </p:nvSpPr>
        <p:spPr>
          <a:xfrm>
            <a:off x="409813" y="5554735"/>
            <a:ext cx="8211672" cy="923330"/>
          </a:xfrm>
          <a:prstGeom prst="rect">
            <a:avLst/>
          </a:prstGeom>
        </p:spPr>
        <p:txBody>
          <a:bodyPr wrap="square">
            <a:spAutoFit/>
          </a:bodyPr>
          <a:lstStyle/>
          <a:p>
            <a:r>
              <a:rPr lang="en-US" altLang="zh-CN" b="1" dirty="0">
                <a:latin typeface="Times New Roman" panose="02020603050405020304" pitchFamily="18" charset="0"/>
                <a:cs typeface="Times New Roman" panose="02020603050405020304" pitchFamily="18" charset="0"/>
              </a:rPr>
              <a:t>Yang Y S, Zhang M, Chen W, et al. Adversarial Learning for Chinese NER from Crowd Annotations[C]// Proceedings of the AAAI Conference on Artificial Intelligence (AAAI’18), 2018.</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1813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1733889" y="2157603"/>
            <a:ext cx="8753856" cy="3301365"/>
          </a:xfrm>
        </p:spPr>
        <p:txBody>
          <a:bodyPr/>
          <a:lstStyle/>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Methodology</a:t>
            </a:r>
            <a:endParaRPr lang="en-US" altLang="zh-CN"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Models</a:t>
            </a:r>
            <a:endParaRPr lang="en-US" altLang="zh-CN"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Conclusions</a:t>
            </a: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Opinions</a:t>
            </a:r>
            <a:endParaRPr lang="en-US" altLang="zh-CN" b="1"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58</a:t>
            </a:fld>
            <a:endParaRPr lang="en-US" altLang="zh-CN"/>
          </a:p>
        </p:txBody>
      </p:sp>
    </p:spTree>
    <p:extLst>
      <p:ext uri="{BB962C8B-B14F-4D97-AF65-F5344CB8AC3E}">
        <p14:creationId xmlns:p14="http://schemas.microsoft.com/office/powerpoint/2010/main" val="346215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 fill="hold"/>
                                        <p:tgtEl>
                                          <p:spTgt spid="3">
                                            <p:txEl>
                                              <p:pRg st="0" end="0"/>
                                            </p:txEl>
                                          </p:spTgt>
                                        </p:tgtEl>
                                        <p:attrNameLst>
                                          <p:attrName>style.color</p:attrName>
                                        </p:attrNameLst>
                                      </p:cBhvr>
                                      <p:to>
                                        <a:srgbClr val="F2F2F2"/>
                                      </p:to>
                                    </p:animClr>
                                  </p:childTnLst>
                                </p:cTn>
                              </p:par>
                              <p:par>
                                <p:cTn id="7" presetID="3" presetClass="emph" presetSubtype="2" fill="hold" nodeType="withEffect">
                                  <p:stCondLst>
                                    <p:cond delay="0"/>
                                  </p:stCondLst>
                                  <p:childTnLst>
                                    <p:animClr clrSpc="rgb" dir="cw">
                                      <p:cBhvr override="childStyle">
                                        <p:cTn id="8" dur="10" fill="hold"/>
                                        <p:tgtEl>
                                          <p:spTgt spid="3">
                                            <p:txEl>
                                              <p:pRg st="1" end="1"/>
                                            </p:txEl>
                                          </p:spTgt>
                                        </p:tgtEl>
                                        <p:attrNameLst>
                                          <p:attrName>style.color</p:attrName>
                                        </p:attrNameLst>
                                      </p:cBhvr>
                                      <p:to>
                                        <a:srgbClr val="F2F2F2"/>
                                      </p:to>
                                    </p:animClr>
                                  </p:childTnLst>
                                </p:cTn>
                              </p:par>
                              <p:par>
                                <p:cTn id="9" presetID="3" presetClass="emph" presetSubtype="2" fill="hold" nodeType="withEffect">
                                  <p:stCondLst>
                                    <p:cond delay="0"/>
                                  </p:stCondLst>
                                  <p:childTnLst>
                                    <p:animClr clrSpc="rgb" dir="cw">
                                      <p:cBhvr override="childStyle">
                                        <p:cTn id="10" dur="10" fill="hold"/>
                                        <p:tgtEl>
                                          <p:spTgt spid="3">
                                            <p:txEl>
                                              <p:pRg st="2" end="2"/>
                                            </p:txEl>
                                          </p:spTgt>
                                        </p:tgtEl>
                                        <p:attrNameLst>
                                          <p:attrName>style.color</p:attrName>
                                        </p:attrNameLst>
                                      </p:cBhvr>
                                      <p:to>
                                        <a:srgbClr val="F2F2F2"/>
                                      </p:to>
                                    </p:animClr>
                                  </p:childTnLst>
                                </p:cTn>
                              </p:par>
                              <p:par>
                                <p:cTn id="11" presetID="3" presetClass="emph" presetSubtype="2" fill="hold" nodeType="withEffect">
                                  <p:stCondLst>
                                    <p:cond delay="0"/>
                                  </p:stCondLst>
                                  <p:childTnLst>
                                    <p:animClr clrSpc="rgb" dir="cw">
                                      <p:cBhvr override="childStyle">
                                        <p:cTn id="12" dur="10" fill="hold"/>
                                        <p:tgtEl>
                                          <p:spTgt spid="3">
                                            <p:txEl>
                                              <p:pRg st="4" end="4"/>
                                            </p:txEl>
                                          </p:spTgt>
                                        </p:tgtEl>
                                        <p:attrNameLst>
                                          <p:attrName>style.color</p:attrName>
                                        </p:attrNameLst>
                                      </p:cBhvr>
                                      <p:to>
                                        <a:srgbClr val="F2F2F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CONCOLUTIONS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Neural network models generally outperform feature-engineered models</a:t>
            </a:r>
            <a:r>
              <a:rPr lang="en-US" altLang="zh-CN"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combination of character and word hybrid neural networks generally outperform other representational choices</a:t>
            </a:r>
            <a:r>
              <a:rPr lang="en-US" altLang="zh-CN"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current methods make full use of unlabeled, large number of data sets.</a:t>
            </a:r>
            <a:endParaRPr lang="en-US"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59</a:t>
            </a:fld>
            <a:endParaRPr lang="en-US" altLang="zh-CN"/>
          </a:p>
        </p:txBody>
      </p:sp>
    </p:spTree>
    <p:extLst>
      <p:ext uri="{BB962C8B-B14F-4D97-AF65-F5344CB8AC3E}">
        <p14:creationId xmlns:p14="http://schemas.microsoft.com/office/powerpoint/2010/main" val="1624978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1733889" y="2157603"/>
            <a:ext cx="8753856" cy="3301365"/>
          </a:xfrm>
        </p:spPr>
        <p:txBody>
          <a:bodyPr/>
          <a:lstStyle/>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Methodology</a:t>
            </a:r>
            <a:endParaRPr lang="en-US" altLang="zh-CN"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Models</a:t>
            </a:r>
            <a:endParaRPr lang="en-US" altLang="zh-CN"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Conclusions</a:t>
            </a: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Opinions</a:t>
            </a:r>
            <a:endParaRPr lang="en-US" altLang="zh-CN" b="1"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6</a:t>
            </a:fld>
            <a:endParaRPr lang="en-US" altLang="zh-CN"/>
          </a:p>
        </p:txBody>
      </p:sp>
    </p:spTree>
    <p:extLst>
      <p:ext uri="{BB962C8B-B14F-4D97-AF65-F5344CB8AC3E}">
        <p14:creationId xmlns:p14="http://schemas.microsoft.com/office/powerpoint/2010/main" val="274304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 fill="hold"/>
                                        <p:tgtEl>
                                          <p:spTgt spid="3">
                                            <p:txEl>
                                              <p:pRg st="0" end="0"/>
                                            </p:txEl>
                                          </p:spTgt>
                                        </p:tgtEl>
                                        <p:attrNameLst>
                                          <p:attrName>style.color</p:attrName>
                                        </p:attrNameLst>
                                      </p:cBhvr>
                                      <p:to>
                                        <a:srgbClr val="F2F2F2"/>
                                      </p:to>
                                    </p:animClr>
                                  </p:childTnLst>
                                </p:cTn>
                              </p:par>
                              <p:par>
                                <p:cTn id="7" presetID="3" presetClass="emph" presetSubtype="2" fill="hold" nodeType="withEffect">
                                  <p:stCondLst>
                                    <p:cond delay="0"/>
                                  </p:stCondLst>
                                  <p:childTnLst>
                                    <p:animClr clrSpc="rgb" dir="cw">
                                      <p:cBhvr override="childStyle">
                                        <p:cTn id="8" dur="10" fill="hold"/>
                                        <p:tgtEl>
                                          <p:spTgt spid="3">
                                            <p:txEl>
                                              <p:pRg st="2" end="2"/>
                                            </p:txEl>
                                          </p:spTgt>
                                        </p:tgtEl>
                                        <p:attrNameLst>
                                          <p:attrName>style.color</p:attrName>
                                        </p:attrNameLst>
                                      </p:cBhvr>
                                      <p:to>
                                        <a:srgbClr val="F2F2F2"/>
                                      </p:to>
                                    </p:animClr>
                                  </p:childTnLst>
                                </p:cTn>
                              </p:par>
                              <p:par>
                                <p:cTn id="9" presetID="3" presetClass="emph" presetSubtype="2" fill="hold" nodeType="withEffect">
                                  <p:stCondLst>
                                    <p:cond delay="0"/>
                                  </p:stCondLst>
                                  <p:childTnLst>
                                    <p:animClr clrSpc="rgb" dir="cw">
                                      <p:cBhvr override="childStyle">
                                        <p:cTn id="10" dur="10" fill="hold"/>
                                        <p:tgtEl>
                                          <p:spTgt spid="3">
                                            <p:txEl>
                                              <p:pRg st="3" end="3"/>
                                            </p:txEl>
                                          </p:spTgt>
                                        </p:tgtEl>
                                        <p:attrNameLst>
                                          <p:attrName>style.color</p:attrName>
                                        </p:attrNameLst>
                                      </p:cBhvr>
                                      <p:to>
                                        <a:srgbClr val="F2F2F2"/>
                                      </p:to>
                                    </p:animClr>
                                  </p:childTnLst>
                                </p:cTn>
                              </p:par>
                              <p:par>
                                <p:cTn id="11" presetID="3" presetClass="emph" presetSubtype="2" fill="hold" nodeType="withEffect">
                                  <p:stCondLst>
                                    <p:cond delay="0"/>
                                  </p:stCondLst>
                                  <p:childTnLst>
                                    <p:animClr clrSpc="rgb" dir="cw">
                                      <p:cBhvr override="childStyle">
                                        <p:cTn id="12" dur="10" fill="hold"/>
                                        <p:tgtEl>
                                          <p:spTgt spid="3">
                                            <p:txEl>
                                              <p:pRg st="4" end="4"/>
                                            </p:txEl>
                                          </p:spTgt>
                                        </p:tgtEl>
                                        <p:attrNameLst>
                                          <p:attrName>style.color</p:attrName>
                                        </p:attrNameLst>
                                      </p:cBhvr>
                                      <p:to>
                                        <a:srgbClr val="F2F2F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CONCOLUTIONS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Another interesting direction is to apply models to data from other domains such as social media (Twitter and Weibo</a:t>
            </a:r>
            <a:r>
              <a:rPr lang="en-US" altLang="zh-CN"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Can other supervised learning methods replace affixes of feature engineering methods in the Section 6.5</a:t>
            </a:r>
            <a:r>
              <a:rPr lang="en-US" altLang="zh-CN"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There is still interesting progress to be made by incorporating key features of past feature-engineered models into modern Neural Network architectures.</a:t>
            </a:r>
            <a:endParaRPr lang="en-US"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60</a:t>
            </a:fld>
            <a:endParaRPr lang="en-US" altLang="zh-CN"/>
          </a:p>
        </p:txBody>
      </p:sp>
    </p:spTree>
    <p:extLst>
      <p:ext uri="{BB962C8B-B14F-4D97-AF65-F5344CB8AC3E}">
        <p14:creationId xmlns:p14="http://schemas.microsoft.com/office/powerpoint/2010/main" val="12282463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CONCOLUTIONS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combination of LSTM and CRF is still the focused research topic, especially in the different ways of using small corpus and training sets</a:t>
            </a:r>
            <a:r>
              <a:rPr lang="en-US" altLang="zh-CN"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adversarial learning makes full use of noisy sequence labels</a:t>
            </a:r>
            <a:r>
              <a:rPr lang="en-US" altLang="zh-CN"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It </a:t>
            </a:r>
            <a:r>
              <a:rPr lang="en-US" altLang="zh-CN" dirty="0" smtClean="0">
                <a:latin typeface="Times New Roman" panose="02020603050405020304" pitchFamily="18" charset="0"/>
                <a:cs typeface="Times New Roman" panose="02020603050405020304" pitchFamily="18" charset="0"/>
              </a:rPr>
              <a:t>should be explored for transfer </a:t>
            </a:r>
            <a:r>
              <a:rPr lang="en-US" altLang="zh-CN" dirty="0">
                <a:latin typeface="Times New Roman" panose="02020603050405020304" pitchFamily="18" charset="0"/>
                <a:cs typeface="Times New Roman" panose="02020603050405020304" pitchFamily="18" charset="0"/>
              </a:rPr>
              <a:t>learning, active learning and joint learning in NER systems.</a:t>
            </a:r>
            <a:endParaRPr lang="en-US" altLang="zh-CN"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61</a:t>
            </a:fld>
            <a:endParaRPr lang="en-US" altLang="zh-CN"/>
          </a:p>
        </p:txBody>
      </p:sp>
    </p:spTree>
    <p:extLst>
      <p:ext uri="{BB962C8B-B14F-4D97-AF65-F5344CB8AC3E}">
        <p14:creationId xmlns:p14="http://schemas.microsoft.com/office/powerpoint/2010/main" val="34360643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1733889" y="2157603"/>
            <a:ext cx="8753856" cy="3301365"/>
          </a:xfrm>
        </p:spPr>
        <p:txBody>
          <a:bodyPr/>
          <a:lstStyle/>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Methodology</a:t>
            </a:r>
            <a:endParaRPr lang="en-US" altLang="zh-CN"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Models</a:t>
            </a:r>
            <a:endParaRPr lang="en-US" altLang="zh-CN"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Conclusions</a:t>
            </a: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Opinions</a:t>
            </a:r>
            <a:endParaRPr lang="en-US" altLang="zh-CN" b="1"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62</a:t>
            </a:fld>
            <a:endParaRPr lang="en-US" altLang="zh-CN"/>
          </a:p>
        </p:txBody>
      </p:sp>
    </p:spTree>
    <p:extLst>
      <p:ext uri="{BB962C8B-B14F-4D97-AF65-F5344CB8AC3E}">
        <p14:creationId xmlns:p14="http://schemas.microsoft.com/office/powerpoint/2010/main" val="309264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 fill="hold"/>
                                        <p:tgtEl>
                                          <p:spTgt spid="3">
                                            <p:txEl>
                                              <p:pRg st="0" end="0"/>
                                            </p:txEl>
                                          </p:spTgt>
                                        </p:tgtEl>
                                        <p:attrNameLst>
                                          <p:attrName>style.color</p:attrName>
                                        </p:attrNameLst>
                                      </p:cBhvr>
                                      <p:to>
                                        <a:srgbClr val="F2F2F2"/>
                                      </p:to>
                                    </p:animClr>
                                  </p:childTnLst>
                                </p:cTn>
                              </p:par>
                              <p:par>
                                <p:cTn id="7" presetID="3" presetClass="emph" presetSubtype="2" fill="hold" nodeType="withEffect">
                                  <p:stCondLst>
                                    <p:cond delay="0"/>
                                  </p:stCondLst>
                                  <p:childTnLst>
                                    <p:animClr clrSpc="rgb" dir="cw">
                                      <p:cBhvr override="childStyle">
                                        <p:cTn id="8" dur="10" fill="hold"/>
                                        <p:tgtEl>
                                          <p:spTgt spid="3">
                                            <p:txEl>
                                              <p:pRg st="1" end="1"/>
                                            </p:txEl>
                                          </p:spTgt>
                                        </p:tgtEl>
                                        <p:attrNameLst>
                                          <p:attrName>style.color</p:attrName>
                                        </p:attrNameLst>
                                      </p:cBhvr>
                                      <p:to>
                                        <a:srgbClr val="F2F2F2"/>
                                      </p:to>
                                    </p:animClr>
                                  </p:childTnLst>
                                </p:cTn>
                              </p:par>
                              <p:par>
                                <p:cTn id="9" presetID="3" presetClass="emph" presetSubtype="2" fill="hold" nodeType="withEffect">
                                  <p:stCondLst>
                                    <p:cond delay="0"/>
                                  </p:stCondLst>
                                  <p:childTnLst>
                                    <p:animClr clrSpc="rgb" dir="cw">
                                      <p:cBhvr override="childStyle">
                                        <p:cTn id="10" dur="10" fill="hold"/>
                                        <p:tgtEl>
                                          <p:spTgt spid="3">
                                            <p:txEl>
                                              <p:pRg st="2" end="2"/>
                                            </p:txEl>
                                          </p:spTgt>
                                        </p:tgtEl>
                                        <p:attrNameLst>
                                          <p:attrName>style.color</p:attrName>
                                        </p:attrNameLst>
                                      </p:cBhvr>
                                      <p:to>
                                        <a:srgbClr val="F2F2F2"/>
                                      </p:to>
                                    </p:animClr>
                                  </p:childTnLst>
                                </p:cTn>
                              </p:par>
                              <p:par>
                                <p:cTn id="11" presetID="3" presetClass="emph" presetSubtype="2" fill="hold" nodeType="withEffect">
                                  <p:stCondLst>
                                    <p:cond delay="0"/>
                                  </p:stCondLst>
                                  <p:childTnLst>
                                    <p:animClr clrSpc="rgb" dir="cw">
                                      <p:cBhvr override="childStyle">
                                        <p:cTn id="12" dur="10" fill="hold"/>
                                        <p:tgtEl>
                                          <p:spTgt spid="3">
                                            <p:txEl>
                                              <p:pRg st="3" end="3"/>
                                            </p:txEl>
                                          </p:spTgt>
                                        </p:tgtEl>
                                        <p:attrNameLst>
                                          <p:attrName>style.color</p:attrName>
                                        </p:attrNameLst>
                                      </p:cBhvr>
                                      <p:to>
                                        <a:srgbClr val="F2F2F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OPINIONS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With </a:t>
            </a:r>
            <a:r>
              <a:rPr lang="en-US" altLang="zh-CN" dirty="0">
                <a:latin typeface="Times New Roman" panose="02020603050405020304" pitchFamily="18" charset="0"/>
                <a:cs typeface="Times New Roman" panose="02020603050405020304" pitchFamily="18" charset="0"/>
              </a:rPr>
              <a:t>the evolution of the computer sciences technologies, such as knowledge engineer, machine learning, deep neural network, active learning and adversarial learning, the progress of the NER systems</a:t>
            </a:r>
            <a:r>
              <a:rPr lang="en-US" altLang="zh-CN"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It is trends to combine NER systems and focused </a:t>
            </a:r>
            <a:r>
              <a:rPr lang="en-US" altLang="zh-CN" dirty="0" smtClean="0">
                <a:latin typeface="Times New Roman" panose="02020603050405020304" pitchFamily="18" charset="0"/>
                <a:cs typeface="Times New Roman" panose="02020603050405020304" pitchFamily="18" charset="0"/>
              </a:rPr>
              <a:t>methods.</a:t>
            </a:r>
          </a:p>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t </a:t>
            </a:r>
            <a:r>
              <a:rPr lang="en-US" altLang="zh-CN" dirty="0">
                <a:latin typeface="Times New Roman" panose="02020603050405020304" pitchFamily="18" charset="0"/>
                <a:cs typeface="Times New Roman" panose="02020603050405020304" pitchFamily="18" charset="0"/>
              </a:rPr>
              <a:t>is weak to the NER systems for the specific domains, </a:t>
            </a:r>
            <a:r>
              <a:rPr lang="en-US" altLang="zh-CN" dirty="0" smtClean="0">
                <a:latin typeface="Times New Roman" panose="02020603050405020304" pitchFamily="18" charset="0"/>
                <a:cs typeface="Times New Roman" panose="02020603050405020304" pitchFamily="18" charset="0"/>
              </a:rPr>
              <a:t>Which </a:t>
            </a:r>
            <a:r>
              <a:rPr lang="en-US" altLang="zh-CN" dirty="0">
                <a:latin typeface="Times New Roman" panose="02020603050405020304" pitchFamily="18" charset="0"/>
                <a:cs typeface="Times New Roman" panose="02020603050405020304" pitchFamily="18" charset="0"/>
              </a:rPr>
              <a:t>should be explored for us.</a:t>
            </a:r>
            <a:endParaRPr lang="en-US" altLang="zh-CN"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63</a:t>
            </a:fld>
            <a:endParaRPr lang="en-US" altLang="zh-CN"/>
          </a:p>
        </p:txBody>
      </p:sp>
    </p:spTree>
    <p:extLst>
      <p:ext uri="{BB962C8B-B14F-4D97-AF65-F5344CB8AC3E}">
        <p14:creationId xmlns:p14="http://schemas.microsoft.com/office/powerpoint/2010/main" val="42799158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OPINIONS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It may be future work for the NER systems for the combinations of </a:t>
            </a:r>
            <a:r>
              <a:rPr lang="en-US" altLang="zh-CN" b="1" dirty="0">
                <a:latin typeface="Times New Roman" panose="02020603050405020304" pitchFamily="18" charset="0"/>
                <a:cs typeface="Times New Roman" panose="02020603050405020304" pitchFamily="18" charset="0"/>
              </a:rPr>
              <a:t>character embedding</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word embedding</a:t>
            </a:r>
            <a:r>
              <a:rPr lang="en-US" altLang="zh-CN" dirty="0">
                <a:latin typeface="Times New Roman" panose="02020603050405020304" pitchFamily="18" charset="0"/>
                <a:cs typeface="Times New Roman" panose="02020603050405020304" pitchFamily="18" charset="0"/>
              </a:rPr>
              <a:t>, and </a:t>
            </a:r>
            <a:r>
              <a:rPr lang="en-US" altLang="zh-CN" b="1" dirty="0">
                <a:latin typeface="Times New Roman" panose="02020603050405020304" pitchFamily="18" charset="0"/>
                <a:cs typeface="Times New Roman" panose="02020603050405020304" pitchFamily="18" charset="0"/>
              </a:rPr>
              <a:t>neural network</a:t>
            </a:r>
            <a:r>
              <a:rPr lang="en-US" altLang="zh-CN" dirty="0">
                <a:latin typeface="Times New Roman" panose="02020603050405020304" pitchFamily="18" charset="0"/>
                <a:cs typeface="Times New Roman" panose="02020603050405020304" pitchFamily="18" charset="0"/>
              </a:rPr>
              <a:t> adds the </a:t>
            </a:r>
            <a:r>
              <a:rPr lang="en-US" altLang="zh-CN" b="1" dirty="0">
                <a:latin typeface="Times New Roman" panose="02020603050405020304" pitchFamily="18" charset="0"/>
                <a:cs typeface="Times New Roman" panose="02020603050405020304" pitchFamily="18" charset="0"/>
              </a:rPr>
              <a:t>unsupervised learning</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supervised learning </a:t>
            </a:r>
            <a:r>
              <a:rPr lang="en-US" altLang="zh-CN" dirty="0">
                <a:latin typeface="Times New Roman" panose="02020603050405020304" pitchFamily="18" charset="0"/>
                <a:cs typeface="Times New Roman" panose="02020603050405020304" pitchFamily="18" charset="0"/>
              </a:rPr>
              <a:t>or </a:t>
            </a:r>
            <a:r>
              <a:rPr lang="en-US" altLang="zh-CN" b="1" dirty="0">
                <a:latin typeface="Times New Roman" panose="02020603050405020304" pitchFamily="18" charset="0"/>
                <a:cs typeface="Times New Roman" panose="02020603050405020304" pitchFamily="18" charset="0"/>
              </a:rPr>
              <a:t>semi-supervised learning algorithms</a:t>
            </a:r>
            <a:r>
              <a:rPr lang="en-US" altLang="zh-CN"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64</a:t>
            </a:fld>
            <a:endParaRPr lang="en-US" altLang="zh-CN"/>
          </a:p>
        </p:txBody>
      </p:sp>
    </p:spTree>
    <p:extLst>
      <p:ext uri="{BB962C8B-B14F-4D97-AF65-F5344CB8AC3E}">
        <p14:creationId xmlns:p14="http://schemas.microsoft.com/office/powerpoint/2010/main" val="2840849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METHODOLOGY</a:t>
            </a:r>
            <a:endParaRPr lang="en-US" altLang="zh-CN"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named entity recognition</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neural </a:t>
            </a:r>
            <a:r>
              <a:rPr lang="en-US" altLang="zh-CN" b="1" dirty="0" smtClean="0">
                <a:latin typeface="Times New Roman" panose="02020603050405020304" pitchFamily="18" charset="0"/>
                <a:cs typeface="Times New Roman" panose="02020603050405020304" pitchFamily="18" charset="0"/>
              </a:rPr>
              <a:t>network architectures </a:t>
            </a:r>
            <a:r>
              <a:rPr lang="en-US" altLang="zh-CN" dirty="0">
                <a:latin typeface="Times New Roman" panose="02020603050405020304" pitchFamily="18" charset="0"/>
                <a:cs typeface="Times New Roman" panose="02020603050405020304" pitchFamily="18" charset="0"/>
              </a:rPr>
              <a:t>for named entity recognition, </a:t>
            </a:r>
            <a:r>
              <a:rPr lang="en-US" altLang="zh-CN" b="1" dirty="0">
                <a:latin typeface="Times New Roman" panose="02020603050405020304" pitchFamily="18" charset="0"/>
                <a:cs typeface="Times New Roman" panose="02020603050405020304" pitchFamily="18" charset="0"/>
              </a:rPr>
              <a:t>neural network </a:t>
            </a:r>
            <a:r>
              <a:rPr lang="en-US" altLang="zh-CN" dirty="0">
                <a:latin typeface="Times New Roman" panose="02020603050405020304" pitchFamily="18" charset="0"/>
                <a:cs typeface="Times New Roman" panose="02020603050405020304" pitchFamily="18" charset="0"/>
              </a:rPr>
              <a:t>based named entity recognition models, </a:t>
            </a:r>
            <a:r>
              <a:rPr lang="en-US" altLang="zh-CN" b="1" dirty="0">
                <a:latin typeface="Times New Roman" panose="02020603050405020304" pitchFamily="18" charset="0"/>
                <a:cs typeface="Times New Roman" panose="02020603050405020304" pitchFamily="18" charset="0"/>
              </a:rPr>
              <a:t>deep learning models </a:t>
            </a:r>
            <a:r>
              <a:rPr lang="en-US" altLang="zh-CN" dirty="0">
                <a:latin typeface="Times New Roman" panose="02020603050405020304" pitchFamily="18" charset="0"/>
                <a:cs typeface="Times New Roman" panose="02020603050405020304" pitchFamily="18" charset="0"/>
              </a:rPr>
              <a:t>for named entity recognition</a:t>
            </a:r>
            <a:r>
              <a:rPr lang="en-US" altLang="zh-CN" b="1" dirty="0">
                <a:latin typeface="Times New Roman" panose="02020603050405020304" pitchFamily="18" charset="0"/>
                <a:cs typeface="Times New Roman" panose="02020603050405020304" pitchFamily="18" charset="0"/>
              </a:rPr>
              <a:t>, deep active learning </a:t>
            </a:r>
            <a:r>
              <a:rPr lang="en-US" altLang="zh-CN" dirty="0">
                <a:latin typeface="Times New Roman" panose="02020603050405020304" pitchFamily="18" charset="0"/>
                <a:cs typeface="Times New Roman" panose="02020603050405020304" pitchFamily="18" charset="0"/>
              </a:rPr>
              <a:t>for the named entity recognition and </a:t>
            </a:r>
            <a:r>
              <a:rPr lang="en-US" altLang="zh-CN" b="1" dirty="0">
                <a:latin typeface="Times New Roman" panose="02020603050405020304" pitchFamily="18" charset="0"/>
                <a:cs typeface="Times New Roman" panose="02020603050405020304" pitchFamily="18" charset="0"/>
              </a:rPr>
              <a:t>deep adversarial learning </a:t>
            </a:r>
            <a:r>
              <a:rPr lang="en-US" altLang="zh-CN" dirty="0">
                <a:latin typeface="Times New Roman" panose="02020603050405020304" pitchFamily="18" charset="0"/>
                <a:cs typeface="Times New Roman" panose="02020603050405020304" pitchFamily="18" charset="0"/>
              </a:rPr>
              <a:t>for the named entity </a:t>
            </a:r>
            <a:r>
              <a:rPr lang="en-US" altLang="zh-CN" dirty="0" smtClean="0">
                <a:latin typeface="Times New Roman" panose="02020603050405020304" pitchFamily="18" charset="0"/>
                <a:cs typeface="Times New Roman" panose="02020603050405020304" pitchFamily="18" charset="0"/>
              </a:rPr>
              <a:t>recognition</a:t>
            </a:r>
          </a:p>
          <a:p>
            <a:pP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 total, </a:t>
            </a:r>
            <a:r>
              <a:rPr lang="en-US" altLang="zh-CN" b="1" dirty="0">
                <a:latin typeface="Times New Roman" panose="02020603050405020304" pitchFamily="18" charset="0"/>
                <a:cs typeface="Times New Roman" panose="02020603050405020304" pitchFamily="18" charset="0"/>
              </a:rPr>
              <a:t>44 articles</a:t>
            </a:r>
            <a:r>
              <a:rPr lang="en-US" altLang="zh-CN" dirty="0">
                <a:latin typeface="Times New Roman" panose="02020603050405020304" pitchFamily="18" charset="0"/>
                <a:cs typeface="Times New Roman" panose="02020603050405020304" pitchFamily="18" charset="0"/>
              </a:rPr>
              <a:t> were reviewed and were selected for the survey.</a:t>
            </a:r>
            <a:endParaRPr lang="en-US" altLang="zh-CN"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7</a:t>
            </a:fld>
            <a:endParaRPr lang="en-US" altLang="zh-CN"/>
          </a:p>
        </p:txBody>
      </p:sp>
    </p:spTree>
    <p:extLst>
      <p:ext uri="{BB962C8B-B14F-4D97-AF65-F5344CB8AC3E}">
        <p14:creationId xmlns:p14="http://schemas.microsoft.com/office/powerpoint/2010/main" val="3405898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1733889" y="2157603"/>
            <a:ext cx="8753856" cy="3301365"/>
          </a:xfrm>
        </p:spPr>
        <p:txBody>
          <a:bodyPr/>
          <a:lstStyle/>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Methodology</a:t>
            </a:r>
            <a:endParaRPr lang="en-US" altLang="zh-CN" b="1"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Models</a:t>
            </a:r>
            <a:endParaRPr lang="en-US" altLang="zh-CN"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Conclusions</a:t>
            </a:r>
          </a:p>
          <a:p>
            <a:pPr>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Opinions</a:t>
            </a:r>
            <a:endParaRPr lang="en-US" altLang="zh-CN" b="1"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8</a:t>
            </a:fld>
            <a:endParaRPr lang="en-US" altLang="zh-CN"/>
          </a:p>
        </p:txBody>
      </p:sp>
    </p:spTree>
    <p:extLst>
      <p:ext uri="{BB962C8B-B14F-4D97-AF65-F5344CB8AC3E}">
        <p14:creationId xmlns:p14="http://schemas.microsoft.com/office/powerpoint/2010/main" val="25151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nodeType="withEffect">
                                  <p:stCondLst>
                                    <p:cond delay="0"/>
                                  </p:stCondLst>
                                  <p:childTnLst>
                                    <p:animClr clrSpc="rgb" dir="cw">
                                      <p:cBhvr override="childStyle">
                                        <p:cTn id="6" dur="10" fill="hold"/>
                                        <p:tgtEl>
                                          <p:spTgt spid="3">
                                            <p:txEl>
                                              <p:pRg st="0" end="0"/>
                                            </p:txEl>
                                          </p:spTgt>
                                        </p:tgtEl>
                                        <p:attrNameLst>
                                          <p:attrName>style.color</p:attrName>
                                        </p:attrNameLst>
                                      </p:cBhvr>
                                      <p:to>
                                        <a:srgbClr val="F2F2F2"/>
                                      </p:to>
                                    </p:animClr>
                                  </p:childTnLst>
                                </p:cTn>
                              </p:par>
                              <p:par>
                                <p:cTn id="7" presetID="3" presetClass="emph" presetSubtype="2" fill="hold" nodeType="withEffect">
                                  <p:stCondLst>
                                    <p:cond delay="0"/>
                                  </p:stCondLst>
                                  <p:childTnLst>
                                    <p:animClr clrSpc="rgb" dir="cw">
                                      <p:cBhvr override="childStyle">
                                        <p:cTn id="8" dur="10" fill="hold"/>
                                        <p:tgtEl>
                                          <p:spTgt spid="3">
                                            <p:txEl>
                                              <p:pRg st="1" end="1"/>
                                            </p:txEl>
                                          </p:spTgt>
                                        </p:tgtEl>
                                        <p:attrNameLst>
                                          <p:attrName>style.color</p:attrName>
                                        </p:attrNameLst>
                                      </p:cBhvr>
                                      <p:to>
                                        <a:srgbClr val="F2F2F2"/>
                                      </p:to>
                                    </p:animClr>
                                  </p:childTnLst>
                                </p:cTn>
                              </p:par>
                              <p:par>
                                <p:cTn id="9" presetID="3" presetClass="emph" presetSubtype="2" fill="hold" nodeType="withEffect">
                                  <p:stCondLst>
                                    <p:cond delay="0"/>
                                  </p:stCondLst>
                                  <p:childTnLst>
                                    <p:animClr clrSpc="rgb" dir="cw">
                                      <p:cBhvr override="childStyle">
                                        <p:cTn id="10" dur="10" fill="hold"/>
                                        <p:tgtEl>
                                          <p:spTgt spid="3">
                                            <p:txEl>
                                              <p:pRg st="3" end="3"/>
                                            </p:txEl>
                                          </p:spTgt>
                                        </p:tgtEl>
                                        <p:attrNameLst>
                                          <p:attrName>style.color</p:attrName>
                                        </p:attrNameLst>
                                      </p:cBhvr>
                                      <p:to>
                                        <a:srgbClr val="F2F2F2"/>
                                      </p:to>
                                    </p:animClr>
                                  </p:childTnLst>
                                </p:cTn>
                              </p:par>
                              <p:par>
                                <p:cTn id="11" presetID="3" presetClass="emph" presetSubtype="2" fill="hold" nodeType="withEffect">
                                  <p:stCondLst>
                                    <p:cond delay="0"/>
                                  </p:stCondLst>
                                  <p:childTnLst>
                                    <p:animClr clrSpc="rgb" dir="cw">
                                      <p:cBhvr override="childStyle">
                                        <p:cTn id="12" dur="10" fill="hold"/>
                                        <p:tgtEl>
                                          <p:spTgt spid="3">
                                            <p:txEl>
                                              <p:pRg st="4" end="4"/>
                                            </p:txEl>
                                          </p:spTgt>
                                        </p:tgtEl>
                                        <p:attrNameLst>
                                          <p:attrName>style.color</p:attrName>
                                        </p:attrNameLst>
                                      </p:cBhvr>
                                      <p:to>
                                        <a:srgbClr val="F2F2F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 xmlns:a16="http://schemas.microsoft.com/office/drawing/2014/main" id="{A237414D-C4E1-407F-9B0D-585D2D878A74}"/>
              </a:ext>
            </a:extLst>
          </p:cNvPr>
          <p:cNvSpPr>
            <a:spLocks noGrp="1"/>
          </p:cNvSpPr>
          <p:nvPr>
            <p:ph type="title"/>
          </p:nvPr>
        </p:nvSpPr>
        <p:spPr>
          <a:xfrm>
            <a:off x="624417" y="1109091"/>
            <a:ext cx="10972800" cy="1143000"/>
          </a:xfrm>
        </p:spPr>
        <p:txBody>
          <a:bodyPr/>
          <a:lstStyle/>
          <a:p>
            <a:r>
              <a:rPr lang="en-US" altLang="zh-CN" dirty="0" smtClean="0">
                <a:latin typeface="Times New Roman" panose="02020603050405020304" pitchFamily="18" charset="0"/>
                <a:cs typeface="Times New Roman" panose="02020603050405020304" pitchFamily="18" charset="0"/>
              </a:rPr>
              <a:t>MODELS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3DFD56C3-3B63-4F4C-A455-80D220434928}"/>
              </a:ext>
            </a:extLst>
          </p:cNvPr>
          <p:cNvSpPr>
            <a:spLocks noGrp="1"/>
          </p:cNvSpPr>
          <p:nvPr>
            <p:ph idx="1"/>
          </p:nvPr>
        </p:nvSpPr>
        <p:spPr>
          <a:xfrm>
            <a:off x="813816" y="2047875"/>
            <a:ext cx="10415016" cy="4270629"/>
          </a:xfrm>
        </p:spPr>
        <p:txBody>
          <a:bodyPr/>
          <a:lstStyle/>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First NER System based on the </a:t>
            </a:r>
            <a:r>
              <a:rPr lang="en-US" altLang="zh-CN" sz="2000" b="1" dirty="0">
                <a:latin typeface="Times New Roman" panose="02020603050405020304" pitchFamily="18" charset="0"/>
                <a:cs typeface="Times New Roman" panose="02020603050405020304" pitchFamily="18" charset="0"/>
              </a:rPr>
              <a:t>Deep Neural Network </a:t>
            </a:r>
            <a:r>
              <a:rPr lang="en-US" altLang="zh-CN" sz="2000" dirty="0" smtClean="0">
                <a:latin typeface="Times New Roman" panose="02020603050405020304" pitchFamily="18" charset="0"/>
                <a:cs typeface="Times New Roman" panose="02020603050405020304" pitchFamily="18" charset="0"/>
              </a:rPr>
              <a:t>and </a:t>
            </a:r>
            <a:r>
              <a:rPr lang="en-US" altLang="zh-CN" sz="2000" b="1" dirty="0" smtClean="0">
                <a:latin typeface="Times New Roman" panose="02020603050405020304" pitchFamily="18" charset="0"/>
                <a:cs typeface="Times New Roman" panose="02020603050405020304" pitchFamily="18" charset="0"/>
              </a:rPr>
              <a:t>Feature Engineering</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Word </a:t>
            </a:r>
            <a:r>
              <a:rPr lang="en-US" altLang="zh-CN" sz="2000" b="1" dirty="0" smtClean="0">
                <a:latin typeface="Times New Roman" panose="02020603050405020304" pitchFamily="18" charset="0"/>
                <a:cs typeface="Times New Roman" panose="02020603050405020304" pitchFamily="18" charset="0"/>
              </a:rPr>
              <a:t>E</a:t>
            </a:r>
            <a:r>
              <a:rPr lang="en-US" altLang="zh-CN" sz="2000" b="1" dirty="0" smtClean="0">
                <a:latin typeface="Times New Roman" panose="02020603050405020304" pitchFamily="18" charset="0"/>
                <a:cs typeface="Times New Roman" panose="02020603050405020304" pitchFamily="18" charset="0"/>
              </a:rPr>
              <a:t>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a:t>
            </a:r>
            <a:r>
              <a:rPr lang="en-US" altLang="zh-CN" sz="2000" b="1" dirty="0">
                <a:latin typeface="Times New Roman" panose="02020603050405020304" pitchFamily="18" charset="0"/>
                <a:cs typeface="Times New Roman" panose="02020603050405020304" pitchFamily="18" charset="0"/>
              </a:rPr>
              <a:t>of Character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 </a:t>
            </a:r>
            <a:r>
              <a:rPr lang="en-US" altLang="zh-CN" sz="2000" dirty="0">
                <a:latin typeface="Times New Roman" panose="02020603050405020304" pitchFamily="18" charset="0"/>
                <a:cs typeface="Times New Roman" panose="02020603050405020304" pitchFamily="18" charset="0"/>
              </a:rPr>
              <a:t>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for the combinations of </a:t>
            </a:r>
            <a:r>
              <a:rPr lang="en-US" altLang="zh-CN" sz="2000" b="1" dirty="0">
                <a:latin typeface="Times New Roman" panose="02020603050405020304" pitchFamily="18" charset="0"/>
                <a:cs typeface="Times New Roman" panose="02020603050405020304" pitchFamily="18" charset="0"/>
              </a:rPr>
              <a:t>Character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Word Embedding</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affix</a:t>
            </a:r>
            <a:r>
              <a:rPr lang="en-US" altLang="zh-CN" sz="2000" dirty="0">
                <a:latin typeface="Times New Roman" panose="02020603050405020304" pitchFamily="18" charset="0"/>
                <a:cs typeface="Times New Roman" panose="02020603050405020304" pitchFamily="18" charset="0"/>
              </a:rPr>
              <a:t> model and </a:t>
            </a:r>
            <a:r>
              <a:rPr lang="en-US" altLang="zh-CN" sz="2000" b="1" dirty="0">
                <a:latin typeface="Times New Roman" panose="02020603050405020304" pitchFamily="18" charset="0"/>
                <a:cs typeface="Times New Roman" panose="02020603050405020304" pitchFamily="18" charset="0"/>
              </a:rPr>
              <a:t>Neural </a:t>
            </a:r>
            <a:r>
              <a:rPr lang="en-US" altLang="zh-CN" sz="2000" b="1" dirty="0" smtClean="0">
                <a:latin typeface="Times New Roman" panose="02020603050405020304" pitchFamily="18" charset="0"/>
                <a:cs typeface="Times New Roman" panose="02020603050405020304" pitchFamily="18" charset="0"/>
              </a:rPr>
              <a:t>Network</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NER systems based on the </a:t>
            </a:r>
            <a:r>
              <a:rPr lang="en-US" altLang="zh-CN" sz="2000" b="1" dirty="0">
                <a:latin typeface="Times New Roman" panose="02020603050405020304" pitchFamily="18" charset="0"/>
                <a:cs typeface="Times New Roman" panose="02020603050405020304" pitchFamily="18" charset="0"/>
              </a:rPr>
              <a:t>Deep Active </a:t>
            </a:r>
            <a:r>
              <a:rPr lang="en-US" altLang="zh-CN" sz="2000" b="1" dirty="0" smtClean="0">
                <a:latin typeface="Times New Roman" panose="02020603050405020304" pitchFamily="18" charset="0"/>
                <a:cs typeface="Times New Roman" panose="02020603050405020304" pitchFamily="18" charset="0"/>
              </a:rPr>
              <a:t>Learning</a:t>
            </a:r>
          </a:p>
          <a:p>
            <a:pPr>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NER Systems based on the </a:t>
            </a:r>
            <a:r>
              <a:rPr lang="en-US" altLang="zh-CN" sz="2000" b="1" dirty="0">
                <a:latin typeface="Times New Roman" panose="02020603050405020304" pitchFamily="18" charset="0"/>
                <a:cs typeface="Times New Roman" panose="02020603050405020304" pitchFamily="18" charset="0"/>
              </a:rPr>
              <a:t>Adversarial </a:t>
            </a:r>
            <a:r>
              <a:rPr lang="en-US" altLang="zh-CN" sz="2000" b="1" dirty="0" smtClean="0">
                <a:latin typeface="Times New Roman" panose="02020603050405020304" pitchFamily="18" charset="0"/>
                <a:cs typeface="Times New Roman" panose="02020603050405020304" pitchFamily="18" charset="0"/>
              </a:rPr>
              <a:t>Learning</a:t>
            </a:r>
          </a:p>
        </p:txBody>
      </p:sp>
      <p:sp>
        <p:nvSpPr>
          <p:cNvPr id="2" name="灯片编号占位符 1"/>
          <p:cNvSpPr>
            <a:spLocks noGrp="1"/>
          </p:cNvSpPr>
          <p:nvPr>
            <p:ph type="sldNum" sz="quarter" idx="12"/>
          </p:nvPr>
        </p:nvSpPr>
        <p:spPr/>
        <p:txBody>
          <a:bodyPr/>
          <a:lstStyle/>
          <a:p>
            <a:pPr>
              <a:defRPr/>
            </a:pPr>
            <a:fld id="{2B61CBCD-6AEA-4E03-89F5-67AC013F5D05}" type="slidenum">
              <a:rPr lang="en-US" altLang="zh-CN" smtClean="0"/>
              <a:pPr>
                <a:defRPr/>
              </a:pPr>
              <a:t>9</a:t>
            </a:fld>
            <a:endParaRPr lang="en-US" altLang="zh-CN"/>
          </a:p>
        </p:txBody>
      </p:sp>
    </p:spTree>
    <p:extLst>
      <p:ext uri="{BB962C8B-B14F-4D97-AF65-F5344CB8AC3E}">
        <p14:creationId xmlns:p14="http://schemas.microsoft.com/office/powerpoint/2010/main" val="185312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3">
                                            <p:txEl>
                                              <p:pRg st="1" end="1"/>
                                            </p:txEl>
                                          </p:spTgt>
                                        </p:tgtEl>
                                        <p:attrNameLst>
                                          <p:attrName>style.color</p:attrName>
                                        </p:attrNameLst>
                                      </p:cBhvr>
                                      <p:to>
                                        <a:srgbClr val="F2F2F2"/>
                                      </p:to>
                                    </p:animClr>
                                  </p:childTnLst>
                                </p:cTn>
                              </p:par>
                              <p:par>
                                <p:cTn id="7" presetID="3" presetClass="emph" presetSubtype="2" fill="hold" nodeType="withEffect">
                                  <p:stCondLst>
                                    <p:cond delay="0"/>
                                  </p:stCondLst>
                                  <p:childTnLst>
                                    <p:animClr clrSpc="rgb" dir="cw">
                                      <p:cBhvr override="childStyle">
                                        <p:cTn id="8" dur="10" fill="hold"/>
                                        <p:tgtEl>
                                          <p:spTgt spid="3">
                                            <p:txEl>
                                              <p:pRg st="2" end="2"/>
                                            </p:txEl>
                                          </p:spTgt>
                                        </p:tgtEl>
                                        <p:attrNameLst>
                                          <p:attrName>style.color</p:attrName>
                                        </p:attrNameLst>
                                      </p:cBhvr>
                                      <p:to>
                                        <a:srgbClr val="F2F2F2"/>
                                      </p:to>
                                    </p:animClr>
                                  </p:childTnLst>
                                </p:cTn>
                              </p:par>
                              <p:par>
                                <p:cTn id="9" presetID="3" presetClass="emph" presetSubtype="2" fill="hold" nodeType="withEffect">
                                  <p:stCondLst>
                                    <p:cond delay="0"/>
                                  </p:stCondLst>
                                  <p:childTnLst>
                                    <p:animClr clrSpc="rgb" dir="cw">
                                      <p:cBhvr override="childStyle">
                                        <p:cTn id="10" dur="10" fill="hold"/>
                                        <p:tgtEl>
                                          <p:spTgt spid="3">
                                            <p:txEl>
                                              <p:pRg st="3" end="3"/>
                                            </p:txEl>
                                          </p:spTgt>
                                        </p:tgtEl>
                                        <p:attrNameLst>
                                          <p:attrName>style.color</p:attrName>
                                        </p:attrNameLst>
                                      </p:cBhvr>
                                      <p:to>
                                        <a:srgbClr val="F2F2F2"/>
                                      </p:to>
                                    </p:animClr>
                                  </p:childTnLst>
                                </p:cTn>
                              </p:par>
                              <p:par>
                                <p:cTn id="11" presetID="3" presetClass="emph" presetSubtype="2" fill="hold" nodeType="withEffect">
                                  <p:stCondLst>
                                    <p:cond delay="0"/>
                                  </p:stCondLst>
                                  <p:childTnLst>
                                    <p:animClr clrSpc="rgb" dir="cw">
                                      <p:cBhvr override="childStyle">
                                        <p:cTn id="12" dur="10" fill="hold"/>
                                        <p:tgtEl>
                                          <p:spTgt spid="3">
                                            <p:txEl>
                                              <p:pRg st="4" end="4"/>
                                            </p:txEl>
                                          </p:spTgt>
                                        </p:tgtEl>
                                        <p:attrNameLst>
                                          <p:attrName>style.color</p:attrName>
                                        </p:attrNameLst>
                                      </p:cBhvr>
                                      <p:to>
                                        <a:srgbClr val="F2F2F2"/>
                                      </p:to>
                                    </p:animClr>
                                  </p:childTnLst>
                                </p:cTn>
                              </p:par>
                              <p:par>
                                <p:cTn id="13" presetID="3" presetClass="emph" presetSubtype="2" fill="hold" nodeType="withEffect">
                                  <p:stCondLst>
                                    <p:cond delay="0"/>
                                  </p:stCondLst>
                                  <p:childTnLst>
                                    <p:animClr clrSpc="rgb" dir="cw">
                                      <p:cBhvr override="childStyle">
                                        <p:cTn id="14" dur="10" fill="hold"/>
                                        <p:tgtEl>
                                          <p:spTgt spid="3">
                                            <p:txEl>
                                              <p:pRg st="5" end="5"/>
                                            </p:txEl>
                                          </p:spTgt>
                                        </p:tgtEl>
                                        <p:attrNameLst>
                                          <p:attrName>style.color</p:attrName>
                                        </p:attrNameLst>
                                      </p:cBhvr>
                                      <p:to>
                                        <a:srgbClr val="F2F2F2"/>
                                      </p:to>
                                    </p:animClr>
                                  </p:childTnLst>
                                </p:cTn>
                              </p:par>
                              <p:par>
                                <p:cTn id="15" presetID="3" presetClass="emph" presetSubtype="2" fill="hold" nodeType="withEffect">
                                  <p:stCondLst>
                                    <p:cond delay="0"/>
                                  </p:stCondLst>
                                  <p:childTnLst>
                                    <p:animClr clrSpc="rgb" dir="cw">
                                      <p:cBhvr override="childStyle">
                                        <p:cTn id="16" dur="10" fill="hold"/>
                                        <p:tgtEl>
                                          <p:spTgt spid="3">
                                            <p:txEl>
                                              <p:pRg st="6" end="6"/>
                                            </p:txEl>
                                          </p:spTgt>
                                        </p:tgtEl>
                                        <p:attrNameLst>
                                          <p:attrName>style.color</p:attrName>
                                        </p:attrNameLst>
                                      </p:cBhvr>
                                      <p:to>
                                        <a:srgbClr val="F2F2F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4951</Words>
  <Application>Microsoft Office PowerPoint</Application>
  <PresentationFormat>宽屏</PresentationFormat>
  <Paragraphs>423</Paragraphs>
  <Slides>64</Slides>
  <Notes>64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64</vt:i4>
      </vt:variant>
    </vt:vector>
  </HeadingPairs>
  <TitlesOfParts>
    <vt:vector size="73" baseType="lpstr">
      <vt:lpstr>Arial Unicode MS</vt:lpstr>
      <vt:lpstr>等线</vt:lpstr>
      <vt:lpstr>楷体</vt:lpstr>
      <vt:lpstr>宋体</vt:lpstr>
      <vt:lpstr>微软雅黑</vt:lpstr>
      <vt:lpstr>Arial</vt:lpstr>
      <vt:lpstr>Calibri</vt:lpstr>
      <vt:lpstr>Times New Roman</vt:lpstr>
      <vt:lpstr>默认设计模板</vt:lpstr>
      <vt:lpstr>A Survey in the Named Entity Recognition Focus on Deep Neural Network, Active Learning and Adversarial Learning</vt:lpstr>
      <vt:lpstr>OUTLINE</vt:lpstr>
      <vt:lpstr>INTRODUCTION</vt:lpstr>
      <vt:lpstr>INTRODUCTION</vt:lpstr>
      <vt:lpstr>INTRODUCTION</vt:lpstr>
      <vt:lpstr>OUTLINE</vt:lpstr>
      <vt:lpstr>METHODOLOGY</vt:lpstr>
      <vt:lpstr>OUTLINE</vt:lpstr>
      <vt:lpstr>MODELS</vt:lpstr>
      <vt:lpstr>The First NER System based on the Deep Neural Network and Feature Engineering</vt:lpstr>
      <vt:lpstr>The First NER System based on the Deep Neural Network and Feature Engineering</vt:lpstr>
      <vt:lpstr>The First NER System based on the Deep Neural Network and Feature Engineering</vt:lpstr>
      <vt:lpstr>The First NER System based on the Deep Neural Network and Feature Engineering</vt:lpstr>
      <vt:lpstr>The First NER System based on the Deep Neural Network and Feature Engineering</vt:lpstr>
      <vt:lpstr>MODELS</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The NER Systems for the Combination of Word embedding and Neural Network</vt:lpstr>
      <vt:lpstr>MODELS</vt:lpstr>
      <vt:lpstr>The NER Systems for the Combinations of Character Embedding and Neural Network</vt:lpstr>
      <vt:lpstr>The NER Systems for the Combinations of Character Embedding and Neural Network</vt:lpstr>
      <vt:lpstr>The NER Systems for the Combination of Word embedding and Neural Network</vt:lpstr>
      <vt:lpstr>The NER Systems for the Combination of Word embedding and Neural Network</vt:lpstr>
      <vt:lpstr>MODELS</vt:lpstr>
      <vt:lpstr>The NER systems for the Combination of Character Embedding, Word Embedding and Neural Network</vt:lpstr>
      <vt:lpstr>The NER Systems for the Combination of Word embedding and Neural Network</vt:lpstr>
      <vt:lpstr>The NER Systems for the Combination of Word embedding and Neural Network</vt:lpstr>
      <vt:lpstr>MODELS</vt:lpstr>
      <vt:lpstr>The NER Systems for the combinations of Character Embedding, Word Embedding, affix model and Neural Network</vt:lpstr>
      <vt:lpstr>The NER Systems for the combinations of Character Embedding, Word Embedding, affix model and Neural Network</vt:lpstr>
      <vt:lpstr>The NER Systems for the combinations of Character Embedding, Word Embedding, affix model and Neural Network</vt:lpstr>
      <vt:lpstr>The NER Systems for the combinations of Character Embedding, Word Embedding, affix model and Neural Network</vt:lpstr>
      <vt:lpstr>MODELS</vt:lpstr>
      <vt:lpstr>The NER systems based on the Deep Active Learning</vt:lpstr>
      <vt:lpstr>The NER systems based on the Deep Active Learning</vt:lpstr>
      <vt:lpstr>The NER systems based on the Deep Active Learning</vt:lpstr>
      <vt:lpstr>The NER systems based on the Deep Active Learning</vt:lpstr>
      <vt:lpstr>MODELS</vt:lpstr>
      <vt:lpstr>The NER Systems based on the Adversarial Learning</vt:lpstr>
      <vt:lpstr>The NER Systems based on the Adversarial Learning</vt:lpstr>
      <vt:lpstr>The NER Systems based on the Adversarial Learning</vt:lpstr>
      <vt:lpstr>The NER Systems based on the Adversarial Learning</vt:lpstr>
      <vt:lpstr>OUTLINE</vt:lpstr>
      <vt:lpstr>CONCOLUTIONS</vt:lpstr>
      <vt:lpstr>CONCOLUTIONS</vt:lpstr>
      <vt:lpstr>CONCOLUTIONS</vt:lpstr>
      <vt:lpstr>OUTLINE</vt:lpstr>
      <vt:lpstr>OPINIONS</vt:lpstr>
      <vt:lpstr>OPINIONS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liushuai</dc:creator>
  <cp:lastModifiedBy>朱君鹏</cp:lastModifiedBy>
  <cp:revision>156</cp:revision>
  <dcterms:created xsi:type="dcterms:W3CDTF">2018-07-12T13:40:09Z</dcterms:created>
  <dcterms:modified xsi:type="dcterms:W3CDTF">2018-12-30T16:45:16Z</dcterms:modified>
</cp:coreProperties>
</file>