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30279975" cy="42808525"/>
  <p:notesSz cx="6858000" cy="9737725"/>
  <p:custDataLst>
    <p:tags r:id="rId5"/>
  </p:custDataLst>
  <p:defaultTextStyle>
    <a:defPPr>
      <a:defRPr lang="en-US"/>
    </a:defPPr>
    <a:lvl1pPr marL="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199293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398587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597880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797174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996467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195761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395054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5943480" algn="l" defTabSz="398587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13490">
          <p15:clr>
            <a:srgbClr val="A4A3A4"/>
          </p15:clr>
        </p15:guide>
        <p15:guide id="9" pos="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1BABD"/>
    <a:srgbClr val="ABD9D5"/>
    <a:srgbClr val="680E2C"/>
    <a:srgbClr val="0000FF"/>
    <a:srgbClr val="FFFFFF"/>
    <a:srgbClr val="FFFFBF"/>
    <a:srgbClr val="ABB1D5"/>
    <a:srgbClr val="2C7BB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2521" autoAdjust="0"/>
  </p:normalViewPr>
  <p:slideViewPr>
    <p:cSldViewPr>
      <p:cViewPr>
        <p:scale>
          <a:sx n="20" d="100"/>
          <a:sy n="20" d="100"/>
        </p:scale>
        <p:origin x="726" y="12"/>
      </p:cViewPr>
      <p:guideLst>
        <p:guide orient="horz" pos="2160"/>
        <p:guide pos="335"/>
        <p:guide orient="horz" pos="13490"/>
        <p:guide pos="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528" y="-108"/>
      </p:cViewPr>
      <p:guideLst>
        <p:guide orient="horz" pos="2880"/>
        <p:guide pos="2160"/>
        <p:guide orient="horz" pos="30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(a) Array Slot Size (4), PDOM-0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COW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Sheet1!$H$6:$H$26</c:f>
              <c:numCache>
                <c:formatCode>General</c:formatCode>
                <c:ptCount val="21"/>
                <c:pt idx="0">
                  <c:v>2863</c:v>
                </c:pt>
                <c:pt idx="1">
                  <c:v>8032</c:v>
                </c:pt>
                <c:pt idx="2">
                  <c:v>9386</c:v>
                </c:pt>
                <c:pt idx="3">
                  <c:v>10542</c:v>
                </c:pt>
                <c:pt idx="4">
                  <c:v>11668</c:v>
                </c:pt>
                <c:pt idx="5">
                  <c:v>12546</c:v>
                </c:pt>
                <c:pt idx="6">
                  <c:v>13616</c:v>
                </c:pt>
                <c:pt idx="7">
                  <c:v>14716</c:v>
                </c:pt>
                <c:pt idx="8">
                  <c:v>15444</c:v>
                </c:pt>
                <c:pt idx="9">
                  <c:v>16142</c:v>
                </c:pt>
                <c:pt idx="10">
                  <c:v>17117</c:v>
                </c:pt>
                <c:pt idx="11">
                  <c:v>17792</c:v>
                </c:pt>
                <c:pt idx="12">
                  <c:v>18623</c:v>
                </c:pt>
                <c:pt idx="13">
                  <c:v>19652</c:v>
                </c:pt>
                <c:pt idx="14">
                  <c:v>20802</c:v>
                </c:pt>
                <c:pt idx="15">
                  <c:v>21542</c:v>
                </c:pt>
                <c:pt idx="16">
                  <c:v>22426</c:v>
                </c:pt>
                <c:pt idx="17">
                  <c:v>23396</c:v>
                </c:pt>
                <c:pt idx="18">
                  <c:v>24451</c:v>
                </c:pt>
                <c:pt idx="19">
                  <c:v>25107</c:v>
                </c:pt>
                <c:pt idx="20">
                  <c:v>25697</c:v>
                </c:pt>
              </c:numCache>
            </c:numRef>
          </c:val>
          <c:smooth val="0"/>
        </c:ser>
        <c:ser>
          <c:idx val="1"/>
          <c:order val="1"/>
          <c:tx>
            <c:v>Undo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Sheet1!$I$6:$I$26</c:f>
              <c:numCache>
                <c:formatCode>General</c:formatCode>
                <c:ptCount val="21"/>
                <c:pt idx="0">
                  <c:v>2123</c:v>
                </c:pt>
                <c:pt idx="1">
                  <c:v>3722</c:v>
                </c:pt>
                <c:pt idx="2">
                  <c:v>4585</c:v>
                </c:pt>
                <c:pt idx="3">
                  <c:v>5190</c:v>
                </c:pt>
                <c:pt idx="4">
                  <c:v>6023</c:v>
                </c:pt>
                <c:pt idx="5">
                  <c:v>6794</c:v>
                </c:pt>
                <c:pt idx="6">
                  <c:v>7600</c:v>
                </c:pt>
                <c:pt idx="7">
                  <c:v>8352</c:v>
                </c:pt>
                <c:pt idx="8">
                  <c:v>9150</c:v>
                </c:pt>
                <c:pt idx="9">
                  <c:v>9997</c:v>
                </c:pt>
                <c:pt idx="10">
                  <c:v>10731</c:v>
                </c:pt>
                <c:pt idx="11">
                  <c:v>11514</c:v>
                </c:pt>
                <c:pt idx="12">
                  <c:v>12378</c:v>
                </c:pt>
                <c:pt idx="13">
                  <c:v>13041</c:v>
                </c:pt>
                <c:pt idx="14">
                  <c:v>13647</c:v>
                </c:pt>
                <c:pt idx="15">
                  <c:v>14794</c:v>
                </c:pt>
                <c:pt idx="16">
                  <c:v>15604</c:v>
                </c:pt>
                <c:pt idx="17">
                  <c:v>16388</c:v>
                </c:pt>
                <c:pt idx="18">
                  <c:v>17267</c:v>
                </c:pt>
                <c:pt idx="19">
                  <c:v>18012</c:v>
                </c:pt>
                <c:pt idx="20">
                  <c:v>18923</c:v>
                </c:pt>
              </c:numCache>
            </c:numRef>
          </c:val>
          <c:smooth val="0"/>
        </c:ser>
        <c:ser>
          <c:idx val="2"/>
          <c:order val="2"/>
          <c:tx>
            <c:v>Redo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Sheet1!$J$6:$J$26</c:f>
              <c:numCache>
                <c:formatCode>General</c:formatCode>
                <c:ptCount val="21"/>
                <c:pt idx="0">
                  <c:v>1522</c:v>
                </c:pt>
                <c:pt idx="1">
                  <c:v>4312</c:v>
                </c:pt>
                <c:pt idx="2">
                  <c:v>4451</c:v>
                </c:pt>
                <c:pt idx="3">
                  <c:v>4797</c:v>
                </c:pt>
                <c:pt idx="4">
                  <c:v>4958</c:v>
                </c:pt>
                <c:pt idx="5">
                  <c:v>5192</c:v>
                </c:pt>
                <c:pt idx="6">
                  <c:v>5419</c:v>
                </c:pt>
                <c:pt idx="7">
                  <c:v>5592</c:v>
                </c:pt>
                <c:pt idx="8">
                  <c:v>5930</c:v>
                </c:pt>
                <c:pt idx="9">
                  <c:v>6010</c:v>
                </c:pt>
                <c:pt idx="10">
                  <c:v>6266</c:v>
                </c:pt>
                <c:pt idx="11">
                  <c:v>6613</c:v>
                </c:pt>
                <c:pt idx="12">
                  <c:v>6969</c:v>
                </c:pt>
                <c:pt idx="13">
                  <c:v>7150</c:v>
                </c:pt>
                <c:pt idx="14">
                  <c:v>7529</c:v>
                </c:pt>
                <c:pt idx="15">
                  <c:v>7758</c:v>
                </c:pt>
                <c:pt idx="16">
                  <c:v>7998</c:v>
                </c:pt>
                <c:pt idx="17">
                  <c:v>8423</c:v>
                </c:pt>
                <c:pt idx="18">
                  <c:v>8769</c:v>
                </c:pt>
                <c:pt idx="19">
                  <c:v>8931</c:v>
                </c:pt>
                <c:pt idx="20">
                  <c:v>9351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125560"/>
        <c:axId val="484125952"/>
      </c:lineChart>
      <c:catAx>
        <c:axId val="484125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25952"/>
        <c:crosses val="autoZero"/>
        <c:auto val="1"/>
        <c:lblAlgn val="ctr"/>
        <c:lblOffset val="100"/>
        <c:noMultiLvlLbl val="0"/>
      </c:catAx>
      <c:valAx>
        <c:axId val="484125952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2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(j) Array-RAW Slot Size (64), </a:t>
            </a:r>
          </a:p>
          <a:p>
            <a:pPr>
              <a:defRPr sz="1200">
                <a:solidFill>
                  <a:schemeClr val="tx1"/>
                </a:solidFill>
              </a:defRPr>
            </a:pPr>
            <a:r>
              <a:rPr lang="en-US" sz="1200">
                <a:solidFill>
                  <a:schemeClr val="tx1"/>
                </a:solidFill>
              </a:rPr>
              <a:t>PDOM-0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Sheet1!$H$103:$H$123</c:f>
              <c:numCache>
                <c:formatCode>General</c:formatCode>
                <c:ptCount val="21"/>
                <c:pt idx="0">
                  <c:v>55002</c:v>
                </c:pt>
                <c:pt idx="1">
                  <c:v>85652</c:v>
                </c:pt>
                <c:pt idx="2">
                  <c:v>102020</c:v>
                </c:pt>
                <c:pt idx="3">
                  <c:v>125520</c:v>
                </c:pt>
                <c:pt idx="4">
                  <c:v>172604</c:v>
                </c:pt>
                <c:pt idx="5">
                  <c:v>209687</c:v>
                </c:pt>
                <c:pt idx="6">
                  <c:v>254781</c:v>
                </c:pt>
                <c:pt idx="7">
                  <c:v>297982</c:v>
                </c:pt>
                <c:pt idx="8">
                  <c:v>337405</c:v>
                </c:pt>
                <c:pt idx="9">
                  <c:v>392591</c:v>
                </c:pt>
                <c:pt idx="10">
                  <c:v>440288</c:v>
                </c:pt>
                <c:pt idx="11">
                  <c:v>470985</c:v>
                </c:pt>
                <c:pt idx="12">
                  <c:v>539382</c:v>
                </c:pt>
                <c:pt idx="13">
                  <c:v>582198</c:v>
                </c:pt>
                <c:pt idx="14">
                  <c:v>600885</c:v>
                </c:pt>
                <c:pt idx="15">
                  <c:v>644324</c:v>
                </c:pt>
                <c:pt idx="16">
                  <c:v>718804</c:v>
                </c:pt>
                <c:pt idx="17">
                  <c:v>823126</c:v>
                </c:pt>
                <c:pt idx="18">
                  <c:v>796615</c:v>
                </c:pt>
                <c:pt idx="19">
                  <c:v>880798</c:v>
                </c:pt>
                <c:pt idx="20">
                  <c:v>926571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Sheet1!$I$103:$I$123</c:f>
              <c:numCache>
                <c:formatCode>General</c:formatCode>
                <c:ptCount val="21"/>
                <c:pt idx="0">
                  <c:v>26674</c:v>
                </c:pt>
                <c:pt idx="1">
                  <c:v>80409</c:v>
                </c:pt>
                <c:pt idx="2">
                  <c:v>137007</c:v>
                </c:pt>
                <c:pt idx="3">
                  <c:v>187797</c:v>
                </c:pt>
                <c:pt idx="4">
                  <c:v>245222</c:v>
                </c:pt>
                <c:pt idx="5">
                  <c:v>301423</c:v>
                </c:pt>
                <c:pt idx="6">
                  <c:v>355884</c:v>
                </c:pt>
                <c:pt idx="7">
                  <c:v>409803</c:v>
                </c:pt>
                <c:pt idx="8">
                  <c:v>464417</c:v>
                </c:pt>
                <c:pt idx="9">
                  <c:v>523231</c:v>
                </c:pt>
                <c:pt idx="10">
                  <c:v>571455</c:v>
                </c:pt>
                <c:pt idx="11">
                  <c:v>627665</c:v>
                </c:pt>
                <c:pt idx="12">
                  <c:v>687480</c:v>
                </c:pt>
                <c:pt idx="13">
                  <c:v>743002</c:v>
                </c:pt>
                <c:pt idx="14">
                  <c:v>794713</c:v>
                </c:pt>
                <c:pt idx="15">
                  <c:v>845078</c:v>
                </c:pt>
                <c:pt idx="16">
                  <c:v>906081</c:v>
                </c:pt>
                <c:pt idx="17">
                  <c:v>956662</c:v>
                </c:pt>
                <c:pt idx="18">
                  <c:v>1012154</c:v>
                </c:pt>
                <c:pt idx="19">
                  <c:v>1068016</c:v>
                </c:pt>
                <c:pt idx="20">
                  <c:v>1121929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Sheet1!$J$103:$J$123</c:f>
              <c:numCache>
                <c:formatCode>General</c:formatCode>
                <c:ptCount val="21"/>
                <c:pt idx="0">
                  <c:v>28962</c:v>
                </c:pt>
                <c:pt idx="1">
                  <c:v>71703</c:v>
                </c:pt>
                <c:pt idx="2">
                  <c:v>115185</c:v>
                </c:pt>
                <c:pt idx="3">
                  <c:v>157879</c:v>
                </c:pt>
                <c:pt idx="4">
                  <c:v>197903</c:v>
                </c:pt>
                <c:pt idx="5">
                  <c:v>240433</c:v>
                </c:pt>
                <c:pt idx="6">
                  <c:v>279934</c:v>
                </c:pt>
                <c:pt idx="7">
                  <c:v>322626</c:v>
                </c:pt>
                <c:pt idx="8">
                  <c:v>366855</c:v>
                </c:pt>
                <c:pt idx="9">
                  <c:v>406356</c:v>
                </c:pt>
                <c:pt idx="10">
                  <c:v>451962</c:v>
                </c:pt>
                <c:pt idx="11">
                  <c:v>493437</c:v>
                </c:pt>
                <c:pt idx="12">
                  <c:v>537659</c:v>
                </c:pt>
                <c:pt idx="13">
                  <c:v>582445</c:v>
                </c:pt>
                <c:pt idx="14">
                  <c:v>625026</c:v>
                </c:pt>
                <c:pt idx="15">
                  <c:v>667176</c:v>
                </c:pt>
                <c:pt idx="16">
                  <c:v>718441</c:v>
                </c:pt>
                <c:pt idx="17">
                  <c:v>754734</c:v>
                </c:pt>
                <c:pt idx="18">
                  <c:v>804522</c:v>
                </c:pt>
                <c:pt idx="19">
                  <c:v>849411</c:v>
                </c:pt>
                <c:pt idx="20">
                  <c:v>890763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1289432"/>
        <c:axId val="595548416"/>
      </c:lineChart>
      <c:catAx>
        <c:axId val="561289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48416"/>
        <c:crosses val="autoZero"/>
        <c:auto val="1"/>
        <c:lblAlgn val="ctr"/>
        <c:lblOffset val="100"/>
        <c:noMultiLvlLbl val="0"/>
      </c:catAx>
      <c:valAx>
        <c:axId val="595548416"/>
        <c:scaling>
          <c:logBase val="2"/>
          <c:orientation val="minMax"/>
          <c:min val="163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8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(k) Array-RAW Slot Size (64), </a:t>
            </a:r>
          </a:p>
          <a:p>
            <a:pPr>
              <a:defRPr sz="1200">
                <a:solidFill>
                  <a:schemeClr val="tx1"/>
                </a:solidFill>
              </a:defRPr>
            </a:pPr>
            <a:r>
              <a:rPr lang="en-US" sz="1200">
                <a:solidFill>
                  <a:schemeClr val="tx1"/>
                </a:solidFill>
              </a:rPr>
              <a:t>PDOM-1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Sheet1!$E$103:$E$123</c:f>
              <c:numCache>
                <c:formatCode>General</c:formatCode>
                <c:ptCount val="21"/>
                <c:pt idx="0">
                  <c:v>55303</c:v>
                </c:pt>
                <c:pt idx="1">
                  <c:v>83974</c:v>
                </c:pt>
                <c:pt idx="2">
                  <c:v>101526</c:v>
                </c:pt>
                <c:pt idx="3">
                  <c:v>126154</c:v>
                </c:pt>
                <c:pt idx="4">
                  <c:v>169596</c:v>
                </c:pt>
                <c:pt idx="5">
                  <c:v>211652</c:v>
                </c:pt>
                <c:pt idx="6">
                  <c:v>259863</c:v>
                </c:pt>
                <c:pt idx="7">
                  <c:v>292260</c:v>
                </c:pt>
                <c:pt idx="8">
                  <c:v>347068</c:v>
                </c:pt>
                <c:pt idx="9">
                  <c:v>384507</c:v>
                </c:pt>
                <c:pt idx="10">
                  <c:v>456201</c:v>
                </c:pt>
                <c:pt idx="11">
                  <c:v>488435</c:v>
                </c:pt>
                <c:pt idx="12">
                  <c:v>549011</c:v>
                </c:pt>
                <c:pt idx="13">
                  <c:v>578995</c:v>
                </c:pt>
                <c:pt idx="14">
                  <c:v>622866</c:v>
                </c:pt>
                <c:pt idx="15">
                  <c:v>672329</c:v>
                </c:pt>
                <c:pt idx="16">
                  <c:v>724810</c:v>
                </c:pt>
                <c:pt idx="17">
                  <c:v>773757</c:v>
                </c:pt>
                <c:pt idx="18">
                  <c:v>816940</c:v>
                </c:pt>
                <c:pt idx="19">
                  <c:v>845186</c:v>
                </c:pt>
                <c:pt idx="20">
                  <c:v>888006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Sheet1!$F$103:$F$123</c:f>
              <c:numCache>
                <c:formatCode>General</c:formatCode>
                <c:ptCount val="21"/>
                <c:pt idx="0">
                  <c:v>25836</c:v>
                </c:pt>
                <c:pt idx="1">
                  <c:v>51777</c:v>
                </c:pt>
                <c:pt idx="2">
                  <c:v>82823</c:v>
                </c:pt>
                <c:pt idx="3">
                  <c:v>108487</c:v>
                </c:pt>
                <c:pt idx="4">
                  <c:v>135884</c:v>
                </c:pt>
                <c:pt idx="5">
                  <c:v>162707</c:v>
                </c:pt>
                <c:pt idx="6">
                  <c:v>187102</c:v>
                </c:pt>
                <c:pt idx="7">
                  <c:v>216978</c:v>
                </c:pt>
                <c:pt idx="8">
                  <c:v>243232</c:v>
                </c:pt>
                <c:pt idx="9">
                  <c:v>274402</c:v>
                </c:pt>
                <c:pt idx="10">
                  <c:v>301906</c:v>
                </c:pt>
                <c:pt idx="11">
                  <c:v>327262</c:v>
                </c:pt>
                <c:pt idx="12">
                  <c:v>356765</c:v>
                </c:pt>
                <c:pt idx="13">
                  <c:v>383250</c:v>
                </c:pt>
                <c:pt idx="14">
                  <c:v>412329</c:v>
                </c:pt>
                <c:pt idx="15">
                  <c:v>438020</c:v>
                </c:pt>
                <c:pt idx="16">
                  <c:v>469875</c:v>
                </c:pt>
                <c:pt idx="17">
                  <c:v>496870</c:v>
                </c:pt>
                <c:pt idx="18">
                  <c:v>524944</c:v>
                </c:pt>
                <c:pt idx="19">
                  <c:v>555666</c:v>
                </c:pt>
                <c:pt idx="20">
                  <c:v>580060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Sheet1!$G$103:$G$123</c:f>
              <c:numCache>
                <c:formatCode>General</c:formatCode>
                <c:ptCount val="21"/>
                <c:pt idx="0">
                  <c:v>29136</c:v>
                </c:pt>
                <c:pt idx="1">
                  <c:v>69939</c:v>
                </c:pt>
                <c:pt idx="2">
                  <c:v>114046</c:v>
                </c:pt>
                <c:pt idx="3">
                  <c:v>156945</c:v>
                </c:pt>
                <c:pt idx="4">
                  <c:v>196428</c:v>
                </c:pt>
                <c:pt idx="5">
                  <c:v>238326</c:v>
                </c:pt>
                <c:pt idx="6">
                  <c:v>278474</c:v>
                </c:pt>
                <c:pt idx="7">
                  <c:v>319218</c:v>
                </c:pt>
                <c:pt idx="8">
                  <c:v>364746</c:v>
                </c:pt>
                <c:pt idx="9">
                  <c:v>404098</c:v>
                </c:pt>
                <c:pt idx="10">
                  <c:v>447232</c:v>
                </c:pt>
                <c:pt idx="11">
                  <c:v>490681</c:v>
                </c:pt>
                <c:pt idx="12">
                  <c:v>533527</c:v>
                </c:pt>
                <c:pt idx="13">
                  <c:v>579157</c:v>
                </c:pt>
                <c:pt idx="14">
                  <c:v>621905</c:v>
                </c:pt>
                <c:pt idx="15">
                  <c:v>662549</c:v>
                </c:pt>
                <c:pt idx="16">
                  <c:v>710565</c:v>
                </c:pt>
                <c:pt idx="17">
                  <c:v>752634</c:v>
                </c:pt>
                <c:pt idx="18">
                  <c:v>800868</c:v>
                </c:pt>
                <c:pt idx="19">
                  <c:v>844128</c:v>
                </c:pt>
                <c:pt idx="20">
                  <c:v>889739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535088"/>
        <c:axId val="595548808"/>
      </c:lineChart>
      <c:catAx>
        <c:axId val="59553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48808"/>
        <c:crosses val="autoZero"/>
        <c:auto val="1"/>
        <c:lblAlgn val="ctr"/>
        <c:lblOffset val="100"/>
        <c:noMultiLvlLbl val="0"/>
      </c:catAx>
      <c:valAx>
        <c:axId val="595548808"/>
        <c:scaling>
          <c:logBase val="2"/>
          <c:orientation val="minMax"/>
          <c:min val="163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3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(l) Array-RAW Slot Size (64), </a:t>
            </a:r>
          </a:p>
          <a:p>
            <a:pPr>
              <a:defRPr sz="1200">
                <a:solidFill>
                  <a:schemeClr val="tx1"/>
                </a:solidFill>
              </a:defRPr>
            </a:pPr>
            <a:r>
              <a:rPr lang="en-US" sz="1200">
                <a:solidFill>
                  <a:schemeClr val="tx1"/>
                </a:solidFill>
              </a:rPr>
              <a:t>PDOM-2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Sheet1!$B$103:$B$123</c:f>
              <c:numCache>
                <c:formatCode>General</c:formatCode>
                <c:ptCount val="21"/>
                <c:pt idx="0">
                  <c:v>55476</c:v>
                </c:pt>
                <c:pt idx="1">
                  <c:v>84352</c:v>
                </c:pt>
                <c:pt idx="2">
                  <c:v>102153</c:v>
                </c:pt>
                <c:pt idx="3">
                  <c:v>122868</c:v>
                </c:pt>
                <c:pt idx="4">
                  <c:v>168663</c:v>
                </c:pt>
                <c:pt idx="5">
                  <c:v>210084</c:v>
                </c:pt>
                <c:pt idx="6">
                  <c:v>257913</c:v>
                </c:pt>
                <c:pt idx="7">
                  <c:v>299506</c:v>
                </c:pt>
                <c:pt idx="8">
                  <c:v>348653</c:v>
                </c:pt>
                <c:pt idx="9">
                  <c:v>394021</c:v>
                </c:pt>
                <c:pt idx="10">
                  <c:v>453926</c:v>
                </c:pt>
                <c:pt idx="11">
                  <c:v>489425</c:v>
                </c:pt>
                <c:pt idx="12">
                  <c:v>544094</c:v>
                </c:pt>
                <c:pt idx="13">
                  <c:v>585295</c:v>
                </c:pt>
                <c:pt idx="14">
                  <c:v>624706</c:v>
                </c:pt>
                <c:pt idx="15">
                  <c:v>672899</c:v>
                </c:pt>
                <c:pt idx="16">
                  <c:v>724773</c:v>
                </c:pt>
                <c:pt idx="17">
                  <c:v>794723</c:v>
                </c:pt>
                <c:pt idx="18">
                  <c:v>840079</c:v>
                </c:pt>
                <c:pt idx="19">
                  <c:v>856866</c:v>
                </c:pt>
                <c:pt idx="20">
                  <c:v>896412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Sheet1!$C$103:$C$123</c:f>
              <c:numCache>
                <c:formatCode>General</c:formatCode>
                <c:ptCount val="21"/>
                <c:pt idx="0">
                  <c:v>25963</c:v>
                </c:pt>
                <c:pt idx="1">
                  <c:v>40835</c:v>
                </c:pt>
                <c:pt idx="2">
                  <c:v>62659</c:v>
                </c:pt>
                <c:pt idx="3">
                  <c:v>78991</c:v>
                </c:pt>
                <c:pt idx="4">
                  <c:v>99240</c:v>
                </c:pt>
                <c:pt idx="5">
                  <c:v>117978</c:v>
                </c:pt>
                <c:pt idx="6">
                  <c:v>135153</c:v>
                </c:pt>
                <c:pt idx="7">
                  <c:v>154807</c:v>
                </c:pt>
                <c:pt idx="8">
                  <c:v>170456</c:v>
                </c:pt>
                <c:pt idx="9">
                  <c:v>190778</c:v>
                </c:pt>
                <c:pt idx="10">
                  <c:v>205212</c:v>
                </c:pt>
                <c:pt idx="11">
                  <c:v>224887</c:v>
                </c:pt>
                <c:pt idx="12">
                  <c:v>243270</c:v>
                </c:pt>
                <c:pt idx="13">
                  <c:v>260035</c:v>
                </c:pt>
                <c:pt idx="14">
                  <c:v>279488</c:v>
                </c:pt>
                <c:pt idx="15">
                  <c:v>296707</c:v>
                </c:pt>
                <c:pt idx="16">
                  <c:v>321003</c:v>
                </c:pt>
                <c:pt idx="17">
                  <c:v>334710</c:v>
                </c:pt>
                <c:pt idx="18">
                  <c:v>355366</c:v>
                </c:pt>
                <c:pt idx="19">
                  <c:v>372729</c:v>
                </c:pt>
                <c:pt idx="20">
                  <c:v>390661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Sheet1!$A$103:$A$123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Sheet1!$D$103:$D$123</c:f>
              <c:numCache>
                <c:formatCode>General</c:formatCode>
                <c:ptCount val="21"/>
                <c:pt idx="0">
                  <c:v>29073</c:v>
                </c:pt>
                <c:pt idx="1">
                  <c:v>69743</c:v>
                </c:pt>
                <c:pt idx="2">
                  <c:v>113162</c:v>
                </c:pt>
                <c:pt idx="3">
                  <c:v>156064</c:v>
                </c:pt>
                <c:pt idx="4">
                  <c:v>195941</c:v>
                </c:pt>
                <c:pt idx="5">
                  <c:v>238513</c:v>
                </c:pt>
                <c:pt idx="6">
                  <c:v>277910</c:v>
                </c:pt>
                <c:pt idx="7">
                  <c:v>320583</c:v>
                </c:pt>
                <c:pt idx="8">
                  <c:v>363553</c:v>
                </c:pt>
                <c:pt idx="9">
                  <c:v>402848</c:v>
                </c:pt>
                <c:pt idx="10">
                  <c:v>447565</c:v>
                </c:pt>
                <c:pt idx="11">
                  <c:v>492456</c:v>
                </c:pt>
                <c:pt idx="12">
                  <c:v>532294</c:v>
                </c:pt>
                <c:pt idx="13">
                  <c:v>579719</c:v>
                </c:pt>
                <c:pt idx="14">
                  <c:v>620611</c:v>
                </c:pt>
                <c:pt idx="15">
                  <c:v>662135</c:v>
                </c:pt>
                <c:pt idx="16">
                  <c:v>709740</c:v>
                </c:pt>
                <c:pt idx="17">
                  <c:v>752262</c:v>
                </c:pt>
                <c:pt idx="18">
                  <c:v>794919</c:v>
                </c:pt>
                <c:pt idx="19">
                  <c:v>841753</c:v>
                </c:pt>
                <c:pt idx="20">
                  <c:v>886541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536264"/>
        <c:axId val="595534304"/>
      </c:lineChart>
      <c:catAx>
        <c:axId val="595536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34304"/>
        <c:crosses val="autoZero"/>
        <c:auto val="1"/>
        <c:lblAlgn val="ctr"/>
        <c:lblOffset val="100"/>
        <c:noMultiLvlLbl val="0"/>
      </c:catAx>
      <c:valAx>
        <c:axId val="595534304"/>
        <c:scaling>
          <c:logBase val="2"/>
          <c:orientation val="minMax"/>
          <c:min val="163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3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(b) Array Slot Size (4), PDOM-1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Sheet1!$E$6:$E$26</c:f>
              <c:numCache>
                <c:formatCode>General</c:formatCode>
                <c:ptCount val="21"/>
                <c:pt idx="0">
                  <c:v>2843</c:v>
                </c:pt>
                <c:pt idx="1">
                  <c:v>6173</c:v>
                </c:pt>
                <c:pt idx="2">
                  <c:v>7526</c:v>
                </c:pt>
                <c:pt idx="3">
                  <c:v>8693</c:v>
                </c:pt>
                <c:pt idx="4">
                  <c:v>9817</c:v>
                </c:pt>
                <c:pt idx="5">
                  <c:v>10739</c:v>
                </c:pt>
                <c:pt idx="6">
                  <c:v>11693</c:v>
                </c:pt>
                <c:pt idx="7">
                  <c:v>12715</c:v>
                </c:pt>
                <c:pt idx="8">
                  <c:v>13565</c:v>
                </c:pt>
                <c:pt idx="9">
                  <c:v>14509</c:v>
                </c:pt>
                <c:pt idx="10">
                  <c:v>15521</c:v>
                </c:pt>
                <c:pt idx="11">
                  <c:v>16272</c:v>
                </c:pt>
                <c:pt idx="12">
                  <c:v>17159</c:v>
                </c:pt>
                <c:pt idx="13">
                  <c:v>17848</c:v>
                </c:pt>
                <c:pt idx="14">
                  <c:v>19031</c:v>
                </c:pt>
                <c:pt idx="15">
                  <c:v>20057</c:v>
                </c:pt>
                <c:pt idx="16">
                  <c:v>20763</c:v>
                </c:pt>
                <c:pt idx="17">
                  <c:v>21678</c:v>
                </c:pt>
                <c:pt idx="18">
                  <c:v>22347</c:v>
                </c:pt>
                <c:pt idx="19">
                  <c:v>23515</c:v>
                </c:pt>
                <c:pt idx="20">
                  <c:v>24060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Sheet1!$F$6:$F$26</c:f>
              <c:numCache>
                <c:formatCode>General</c:formatCode>
                <c:ptCount val="21"/>
                <c:pt idx="0">
                  <c:v>1699</c:v>
                </c:pt>
                <c:pt idx="1">
                  <c:v>2276</c:v>
                </c:pt>
                <c:pt idx="2">
                  <c:v>2633</c:v>
                </c:pt>
                <c:pt idx="3">
                  <c:v>2885</c:v>
                </c:pt>
                <c:pt idx="4">
                  <c:v>3190</c:v>
                </c:pt>
                <c:pt idx="5">
                  <c:v>3500</c:v>
                </c:pt>
                <c:pt idx="6">
                  <c:v>3848</c:v>
                </c:pt>
                <c:pt idx="7">
                  <c:v>4172</c:v>
                </c:pt>
                <c:pt idx="8">
                  <c:v>4530</c:v>
                </c:pt>
                <c:pt idx="9">
                  <c:v>4733</c:v>
                </c:pt>
                <c:pt idx="10">
                  <c:v>5210</c:v>
                </c:pt>
                <c:pt idx="11">
                  <c:v>5555</c:v>
                </c:pt>
                <c:pt idx="12">
                  <c:v>5919</c:v>
                </c:pt>
                <c:pt idx="13">
                  <c:v>6338</c:v>
                </c:pt>
                <c:pt idx="14">
                  <c:v>6717</c:v>
                </c:pt>
                <c:pt idx="15">
                  <c:v>7132</c:v>
                </c:pt>
                <c:pt idx="16">
                  <c:v>7460</c:v>
                </c:pt>
                <c:pt idx="17">
                  <c:v>7910</c:v>
                </c:pt>
                <c:pt idx="18">
                  <c:v>8284</c:v>
                </c:pt>
                <c:pt idx="19">
                  <c:v>8691</c:v>
                </c:pt>
                <c:pt idx="20">
                  <c:v>9056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Sheet1!$G$6:$G$26</c:f>
              <c:numCache>
                <c:formatCode>General</c:formatCode>
                <c:ptCount val="21"/>
                <c:pt idx="0">
                  <c:v>1532</c:v>
                </c:pt>
                <c:pt idx="1">
                  <c:v>2487</c:v>
                </c:pt>
                <c:pt idx="2">
                  <c:v>2743</c:v>
                </c:pt>
                <c:pt idx="3">
                  <c:v>2954</c:v>
                </c:pt>
                <c:pt idx="4">
                  <c:v>3174</c:v>
                </c:pt>
                <c:pt idx="5">
                  <c:v>3324</c:v>
                </c:pt>
                <c:pt idx="6">
                  <c:v>3547</c:v>
                </c:pt>
                <c:pt idx="7">
                  <c:v>3751</c:v>
                </c:pt>
                <c:pt idx="8">
                  <c:v>4034</c:v>
                </c:pt>
                <c:pt idx="9">
                  <c:v>4161</c:v>
                </c:pt>
                <c:pt idx="10">
                  <c:v>4494</c:v>
                </c:pt>
                <c:pt idx="11">
                  <c:v>4829</c:v>
                </c:pt>
                <c:pt idx="12">
                  <c:v>5168</c:v>
                </c:pt>
                <c:pt idx="13">
                  <c:v>5304</c:v>
                </c:pt>
                <c:pt idx="14">
                  <c:v>5683</c:v>
                </c:pt>
                <c:pt idx="15">
                  <c:v>5889</c:v>
                </c:pt>
                <c:pt idx="16">
                  <c:v>6102</c:v>
                </c:pt>
                <c:pt idx="17">
                  <c:v>6672</c:v>
                </c:pt>
                <c:pt idx="18">
                  <c:v>6912</c:v>
                </c:pt>
                <c:pt idx="19">
                  <c:v>7344</c:v>
                </c:pt>
                <c:pt idx="20">
                  <c:v>7658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126736"/>
        <c:axId val="484127128"/>
      </c:lineChart>
      <c:catAx>
        <c:axId val="48412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27128"/>
        <c:crosses val="autoZero"/>
        <c:auto val="1"/>
        <c:lblAlgn val="ctr"/>
        <c:lblOffset val="100"/>
        <c:noMultiLvlLbl val="0"/>
      </c:catAx>
      <c:valAx>
        <c:axId val="484127128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2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(c) Array Slot Size (4), PDOM-2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Sheet1!$B$6:$B$26</c:f>
              <c:numCache>
                <c:formatCode>General</c:formatCode>
                <c:ptCount val="21"/>
                <c:pt idx="0">
                  <c:v>2743</c:v>
                </c:pt>
                <c:pt idx="1">
                  <c:v>5428</c:v>
                </c:pt>
                <c:pt idx="2">
                  <c:v>6755</c:v>
                </c:pt>
                <c:pt idx="3">
                  <c:v>7932</c:v>
                </c:pt>
                <c:pt idx="4">
                  <c:v>9014</c:v>
                </c:pt>
                <c:pt idx="5">
                  <c:v>9965</c:v>
                </c:pt>
                <c:pt idx="6">
                  <c:v>10961</c:v>
                </c:pt>
                <c:pt idx="7">
                  <c:v>11991</c:v>
                </c:pt>
                <c:pt idx="8">
                  <c:v>12980</c:v>
                </c:pt>
                <c:pt idx="9">
                  <c:v>13673</c:v>
                </c:pt>
                <c:pt idx="10">
                  <c:v>14703</c:v>
                </c:pt>
                <c:pt idx="11">
                  <c:v>15507</c:v>
                </c:pt>
                <c:pt idx="12">
                  <c:v>16779</c:v>
                </c:pt>
                <c:pt idx="13">
                  <c:v>17677</c:v>
                </c:pt>
                <c:pt idx="14">
                  <c:v>18394</c:v>
                </c:pt>
                <c:pt idx="15">
                  <c:v>19357</c:v>
                </c:pt>
                <c:pt idx="16">
                  <c:v>20309</c:v>
                </c:pt>
                <c:pt idx="17">
                  <c:v>21025</c:v>
                </c:pt>
                <c:pt idx="18">
                  <c:v>21781</c:v>
                </c:pt>
                <c:pt idx="19">
                  <c:v>22906</c:v>
                </c:pt>
                <c:pt idx="20">
                  <c:v>23311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Sheet1!$C$6:$C$26</c:f>
              <c:numCache>
                <c:formatCode>General</c:formatCode>
                <c:ptCount val="21"/>
                <c:pt idx="0">
                  <c:v>1561</c:v>
                </c:pt>
                <c:pt idx="1">
                  <c:v>1826</c:v>
                </c:pt>
                <c:pt idx="2">
                  <c:v>1989</c:v>
                </c:pt>
                <c:pt idx="3">
                  <c:v>2112</c:v>
                </c:pt>
                <c:pt idx="4">
                  <c:v>2284</c:v>
                </c:pt>
                <c:pt idx="5">
                  <c:v>2434</c:v>
                </c:pt>
                <c:pt idx="6">
                  <c:v>2627</c:v>
                </c:pt>
                <c:pt idx="7">
                  <c:v>2788</c:v>
                </c:pt>
                <c:pt idx="8">
                  <c:v>3001</c:v>
                </c:pt>
                <c:pt idx="9">
                  <c:v>3205</c:v>
                </c:pt>
                <c:pt idx="10">
                  <c:v>3408</c:v>
                </c:pt>
                <c:pt idx="11">
                  <c:v>3592</c:v>
                </c:pt>
                <c:pt idx="12">
                  <c:v>3749</c:v>
                </c:pt>
                <c:pt idx="13">
                  <c:v>4019</c:v>
                </c:pt>
                <c:pt idx="14">
                  <c:v>4250</c:v>
                </c:pt>
                <c:pt idx="15">
                  <c:v>4486</c:v>
                </c:pt>
                <c:pt idx="16">
                  <c:v>4729</c:v>
                </c:pt>
                <c:pt idx="17">
                  <c:v>4968</c:v>
                </c:pt>
                <c:pt idx="18">
                  <c:v>5234</c:v>
                </c:pt>
                <c:pt idx="19">
                  <c:v>5446</c:v>
                </c:pt>
                <c:pt idx="20">
                  <c:v>5775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Sheet1!$A$6:$A$26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Sheet1!$D$6:$D$26</c:f>
              <c:numCache>
                <c:formatCode>General</c:formatCode>
                <c:ptCount val="21"/>
                <c:pt idx="0">
                  <c:v>1573</c:v>
                </c:pt>
                <c:pt idx="1">
                  <c:v>1905</c:v>
                </c:pt>
                <c:pt idx="2">
                  <c:v>2119</c:v>
                </c:pt>
                <c:pt idx="3">
                  <c:v>2230</c:v>
                </c:pt>
                <c:pt idx="4">
                  <c:v>2457</c:v>
                </c:pt>
                <c:pt idx="5">
                  <c:v>2682</c:v>
                </c:pt>
                <c:pt idx="6">
                  <c:v>2943</c:v>
                </c:pt>
                <c:pt idx="7">
                  <c:v>3070</c:v>
                </c:pt>
                <c:pt idx="8">
                  <c:v>3246</c:v>
                </c:pt>
                <c:pt idx="9">
                  <c:v>3636</c:v>
                </c:pt>
                <c:pt idx="10">
                  <c:v>3956</c:v>
                </c:pt>
                <c:pt idx="11">
                  <c:v>4109</c:v>
                </c:pt>
                <c:pt idx="12">
                  <c:v>4291</c:v>
                </c:pt>
                <c:pt idx="13">
                  <c:v>4648</c:v>
                </c:pt>
                <c:pt idx="14">
                  <c:v>5002</c:v>
                </c:pt>
                <c:pt idx="15">
                  <c:v>5408</c:v>
                </c:pt>
                <c:pt idx="16">
                  <c:v>5708</c:v>
                </c:pt>
                <c:pt idx="17">
                  <c:v>6024</c:v>
                </c:pt>
                <c:pt idx="18">
                  <c:v>6358</c:v>
                </c:pt>
                <c:pt idx="19">
                  <c:v>6747</c:v>
                </c:pt>
                <c:pt idx="20">
                  <c:v>7091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127912"/>
        <c:axId val="484128304"/>
      </c:lineChart>
      <c:catAx>
        <c:axId val="484127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28304"/>
        <c:crosses val="autoZero"/>
        <c:auto val="1"/>
        <c:lblAlgn val="ctr"/>
        <c:lblOffset val="100"/>
        <c:noMultiLvlLbl val="0"/>
      </c:catAx>
      <c:valAx>
        <c:axId val="484128304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27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(d) Array Slot Size (64), PDOM-0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Sheet1!$H$38:$H$58</c:f>
              <c:numCache>
                <c:formatCode>General</c:formatCode>
                <c:ptCount val="21"/>
                <c:pt idx="0">
                  <c:v>7175</c:v>
                </c:pt>
                <c:pt idx="1">
                  <c:v>31117</c:v>
                </c:pt>
                <c:pt idx="2">
                  <c:v>49702</c:v>
                </c:pt>
                <c:pt idx="3">
                  <c:v>75782</c:v>
                </c:pt>
                <c:pt idx="4">
                  <c:v>95181</c:v>
                </c:pt>
                <c:pt idx="5">
                  <c:v>104468</c:v>
                </c:pt>
                <c:pt idx="6">
                  <c:v>131030</c:v>
                </c:pt>
                <c:pt idx="7">
                  <c:v>208940</c:v>
                </c:pt>
                <c:pt idx="8">
                  <c:v>271507</c:v>
                </c:pt>
                <c:pt idx="9">
                  <c:v>309766</c:v>
                </c:pt>
                <c:pt idx="10">
                  <c:v>365210</c:v>
                </c:pt>
                <c:pt idx="11">
                  <c:v>405214</c:v>
                </c:pt>
                <c:pt idx="12">
                  <c:v>444819</c:v>
                </c:pt>
                <c:pt idx="13">
                  <c:v>526834</c:v>
                </c:pt>
                <c:pt idx="14">
                  <c:v>576194</c:v>
                </c:pt>
                <c:pt idx="15">
                  <c:v>614179</c:v>
                </c:pt>
                <c:pt idx="16">
                  <c:v>639568</c:v>
                </c:pt>
                <c:pt idx="17">
                  <c:v>660580</c:v>
                </c:pt>
                <c:pt idx="18">
                  <c:v>692604</c:v>
                </c:pt>
                <c:pt idx="19">
                  <c:v>738329</c:v>
                </c:pt>
                <c:pt idx="20">
                  <c:v>789863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Sheet1!$I$38:$I$58</c:f>
              <c:numCache>
                <c:formatCode>General</c:formatCode>
                <c:ptCount val="21"/>
                <c:pt idx="0">
                  <c:v>5166</c:v>
                </c:pt>
                <c:pt idx="1">
                  <c:v>7186</c:v>
                </c:pt>
                <c:pt idx="2">
                  <c:v>8266</c:v>
                </c:pt>
                <c:pt idx="3">
                  <c:v>9590</c:v>
                </c:pt>
                <c:pt idx="4">
                  <c:v>10774</c:v>
                </c:pt>
                <c:pt idx="5">
                  <c:v>12232</c:v>
                </c:pt>
                <c:pt idx="6">
                  <c:v>13409</c:v>
                </c:pt>
                <c:pt idx="7">
                  <c:v>14846</c:v>
                </c:pt>
                <c:pt idx="8">
                  <c:v>16071</c:v>
                </c:pt>
                <c:pt idx="9">
                  <c:v>17667</c:v>
                </c:pt>
                <c:pt idx="10">
                  <c:v>19144</c:v>
                </c:pt>
                <c:pt idx="11">
                  <c:v>20976</c:v>
                </c:pt>
                <c:pt idx="12">
                  <c:v>21731</c:v>
                </c:pt>
                <c:pt idx="13">
                  <c:v>23269</c:v>
                </c:pt>
                <c:pt idx="14">
                  <c:v>24832</c:v>
                </c:pt>
                <c:pt idx="15">
                  <c:v>27565</c:v>
                </c:pt>
                <c:pt idx="16">
                  <c:v>28529</c:v>
                </c:pt>
                <c:pt idx="17">
                  <c:v>30052</c:v>
                </c:pt>
                <c:pt idx="18">
                  <c:v>30970</c:v>
                </c:pt>
                <c:pt idx="19">
                  <c:v>32310</c:v>
                </c:pt>
                <c:pt idx="20">
                  <c:v>33729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Sheet1!$J$38:$J$58</c:f>
              <c:numCache>
                <c:formatCode>General</c:formatCode>
                <c:ptCount val="21"/>
                <c:pt idx="0">
                  <c:v>4519</c:v>
                </c:pt>
                <c:pt idx="1">
                  <c:v>7459</c:v>
                </c:pt>
                <c:pt idx="2">
                  <c:v>7644</c:v>
                </c:pt>
                <c:pt idx="3">
                  <c:v>8093</c:v>
                </c:pt>
                <c:pt idx="4">
                  <c:v>8748</c:v>
                </c:pt>
                <c:pt idx="5">
                  <c:v>9254</c:v>
                </c:pt>
                <c:pt idx="6">
                  <c:v>9923</c:v>
                </c:pt>
                <c:pt idx="7">
                  <c:v>10315</c:v>
                </c:pt>
                <c:pt idx="8">
                  <c:v>11135</c:v>
                </c:pt>
                <c:pt idx="9">
                  <c:v>11571</c:v>
                </c:pt>
                <c:pt idx="10">
                  <c:v>12476</c:v>
                </c:pt>
                <c:pt idx="11">
                  <c:v>13070</c:v>
                </c:pt>
                <c:pt idx="12">
                  <c:v>13834</c:v>
                </c:pt>
                <c:pt idx="13">
                  <c:v>14770</c:v>
                </c:pt>
                <c:pt idx="14">
                  <c:v>15379</c:v>
                </c:pt>
                <c:pt idx="15">
                  <c:v>16232</c:v>
                </c:pt>
                <c:pt idx="16">
                  <c:v>16661</c:v>
                </c:pt>
                <c:pt idx="17">
                  <c:v>17191</c:v>
                </c:pt>
                <c:pt idx="18">
                  <c:v>17835</c:v>
                </c:pt>
                <c:pt idx="19">
                  <c:v>18246</c:v>
                </c:pt>
                <c:pt idx="20">
                  <c:v>19060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905496"/>
        <c:axId val="589905888"/>
      </c:lineChart>
      <c:catAx>
        <c:axId val="589905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05888"/>
        <c:crosses val="autoZero"/>
        <c:auto val="1"/>
        <c:lblAlgn val="ctr"/>
        <c:lblOffset val="100"/>
        <c:noMultiLvlLbl val="0"/>
      </c:catAx>
      <c:valAx>
        <c:axId val="589905888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05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(e) Array Slot Size (64), PDOM-1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Sheet1!$E$38:$E$58</c:f>
              <c:numCache>
                <c:formatCode>General</c:formatCode>
                <c:ptCount val="21"/>
                <c:pt idx="0">
                  <c:v>7279</c:v>
                </c:pt>
                <c:pt idx="1">
                  <c:v>28328</c:v>
                </c:pt>
                <c:pt idx="2">
                  <c:v>49430</c:v>
                </c:pt>
                <c:pt idx="3">
                  <c:v>75455</c:v>
                </c:pt>
                <c:pt idx="4">
                  <c:v>93343</c:v>
                </c:pt>
                <c:pt idx="5">
                  <c:v>102759</c:v>
                </c:pt>
                <c:pt idx="6">
                  <c:v>148401</c:v>
                </c:pt>
                <c:pt idx="7">
                  <c:v>222340</c:v>
                </c:pt>
                <c:pt idx="8">
                  <c:v>279401</c:v>
                </c:pt>
                <c:pt idx="9">
                  <c:v>321267</c:v>
                </c:pt>
                <c:pt idx="10">
                  <c:v>353290</c:v>
                </c:pt>
                <c:pt idx="11">
                  <c:v>399158</c:v>
                </c:pt>
                <c:pt idx="12">
                  <c:v>481538</c:v>
                </c:pt>
                <c:pt idx="13">
                  <c:v>533080</c:v>
                </c:pt>
                <c:pt idx="14">
                  <c:v>533810</c:v>
                </c:pt>
                <c:pt idx="15">
                  <c:v>589526</c:v>
                </c:pt>
                <c:pt idx="16">
                  <c:v>643280</c:v>
                </c:pt>
                <c:pt idx="17">
                  <c:v>685696</c:v>
                </c:pt>
                <c:pt idx="18">
                  <c:v>730893</c:v>
                </c:pt>
                <c:pt idx="19">
                  <c:v>763489</c:v>
                </c:pt>
                <c:pt idx="20">
                  <c:v>820193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Sheet1!$F$38:$F$58</c:f>
              <c:numCache>
                <c:formatCode>General</c:formatCode>
                <c:ptCount val="21"/>
                <c:pt idx="0">
                  <c:v>4734</c:v>
                </c:pt>
                <c:pt idx="1">
                  <c:v>5683</c:v>
                </c:pt>
                <c:pt idx="2">
                  <c:v>6248</c:v>
                </c:pt>
                <c:pt idx="3">
                  <c:v>7178</c:v>
                </c:pt>
                <c:pt idx="4">
                  <c:v>7957</c:v>
                </c:pt>
                <c:pt idx="5">
                  <c:v>8904</c:v>
                </c:pt>
                <c:pt idx="6">
                  <c:v>9768</c:v>
                </c:pt>
                <c:pt idx="7">
                  <c:v>10723</c:v>
                </c:pt>
                <c:pt idx="8">
                  <c:v>11601</c:v>
                </c:pt>
                <c:pt idx="9">
                  <c:v>12430</c:v>
                </c:pt>
                <c:pt idx="10">
                  <c:v>13445</c:v>
                </c:pt>
                <c:pt idx="11">
                  <c:v>14590</c:v>
                </c:pt>
                <c:pt idx="12">
                  <c:v>15594</c:v>
                </c:pt>
                <c:pt idx="13">
                  <c:v>16541</c:v>
                </c:pt>
                <c:pt idx="14">
                  <c:v>17856</c:v>
                </c:pt>
                <c:pt idx="15">
                  <c:v>19164</c:v>
                </c:pt>
                <c:pt idx="16">
                  <c:v>19670</c:v>
                </c:pt>
                <c:pt idx="17">
                  <c:v>20705</c:v>
                </c:pt>
                <c:pt idx="18">
                  <c:v>21593</c:v>
                </c:pt>
                <c:pt idx="19">
                  <c:v>22248</c:v>
                </c:pt>
                <c:pt idx="20">
                  <c:v>23464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Sheet1!$G$38:$G$58</c:f>
              <c:numCache>
                <c:formatCode>General</c:formatCode>
                <c:ptCount val="21"/>
                <c:pt idx="0">
                  <c:v>4546</c:v>
                </c:pt>
                <c:pt idx="1">
                  <c:v>5580</c:v>
                </c:pt>
                <c:pt idx="2">
                  <c:v>5987</c:v>
                </c:pt>
                <c:pt idx="3">
                  <c:v>6355</c:v>
                </c:pt>
                <c:pt idx="4">
                  <c:v>6871</c:v>
                </c:pt>
                <c:pt idx="5">
                  <c:v>7603</c:v>
                </c:pt>
                <c:pt idx="6">
                  <c:v>8077</c:v>
                </c:pt>
                <c:pt idx="7">
                  <c:v>8737</c:v>
                </c:pt>
                <c:pt idx="8">
                  <c:v>9372</c:v>
                </c:pt>
                <c:pt idx="9">
                  <c:v>9862</c:v>
                </c:pt>
                <c:pt idx="10">
                  <c:v>10577</c:v>
                </c:pt>
                <c:pt idx="11">
                  <c:v>11359</c:v>
                </c:pt>
                <c:pt idx="12">
                  <c:v>12186</c:v>
                </c:pt>
                <c:pt idx="13">
                  <c:v>12820</c:v>
                </c:pt>
                <c:pt idx="14">
                  <c:v>13809</c:v>
                </c:pt>
                <c:pt idx="15">
                  <c:v>14392</c:v>
                </c:pt>
                <c:pt idx="16">
                  <c:v>14916</c:v>
                </c:pt>
                <c:pt idx="17">
                  <c:v>15444</c:v>
                </c:pt>
                <c:pt idx="18">
                  <c:v>15937</c:v>
                </c:pt>
                <c:pt idx="19">
                  <c:v>16542</c:v>
                </c:pt>
                <c:pt idx="20">
                  <c:v>17307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906672"/>
        <c:axId val="589907064"/>
      </c:lineChart>
      <c:catAx>
        <c:axId val="589906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07064"/>
        <c:crosses val="autoZero"/>
        <c:auto val="1"/>
        <c:lblAlgn val="ctr"/>
        <c:lblOffset val="100"/>
        <c:noMultiLvlLbl val="0"/>
      </c:catAx>
      <c:valAx>
        <c:axId val="589907064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0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(f) Array Slot Size (64), PDOM-2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Sheet1!$B$38:$B$58</c:f>
              <c:numCache>
                <c:formatCode>General</c:formatCode>
                <c:ptCount val="21"/>
                <c:pt idx="0">
                  <c:v>7259</c:v>
                </c:pt>
                <c:pt idx="1">
                  <c:v>27248</c:v>
                </c:pt>
                <c:pt idx="2">
                  <c:v>49294</c:v>
                </c:pt>
                <c:pt idx="3">
                  <c:v>74526</c:v>
                </c:pt>
                <c:pt idx="4">
                  <c:v>92789</c:v>
                </c:pt>
                <c:pt idx="5">
                  <c:v>103727</c:v>
                </c:pt>
                <c:pt idx="6">
                  <c:v>133377</c:v>
                </c:pt>
                <c:pt idx="7">
                  <c:v>213116</c:v>
                </c:pt>
                <c:pt idx="8">
                  <c:v>253954</c:v>
                </c:pt>
                <c:pt idx="9">
                  <c:v>311589</c:v>
                </c:pt>
                <c:pt idx="10">
                  <c:v>341130</c:v>
                </c:pt>
                <c:pt idx="11">
                  <c:v>413883</c:v>
                </c:pt>
                <c:pt idx="12">
                  <c:v>461933</c:v>
                </c:pt>
                <c:pt idx="13">
                  <c:v>508371</c:v>
                </c:pt>
                <c:pt idx="14">
                  <c:v>539979</c:v>
                </c:pt>
                <c:pt idx="15">
                  <c:v>582598</c:v>
                </c:pt>
                <c:pt idx="16">
                  <c:v>646015</c:v>
                </c:pt>
                <c:pt idx="17">
                  <c:v>659171</c:v>
                </c:pt>
                <c:pt idx="18">
                  <c:v>718334</c:v>
                </c:pt>
                <c:pt idx="19">
                  <c:v>804122</c:v>
                </c:pt>
                <c:pt idx="20">
                  <c:v>822829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Sheet1!$C$38:$C$58</c:f>
              <c:numCache>
                <c:formatCode>General</c:formatCode>
                <c:ptCount val="21"/>
                <c:pt idx="0">
                  <c:v>4518</c:v>
                </c:pt>
                <c:pt idx="1">
                  <c:v>5212</c:v>
                </c:pt>
                <c:pt idx="2">
                  <c:v>5784</c:v>
                </c:pt>
                <c:pt idx="3">
                  <c:v>6406</c:v>
                </c:pt>
                <c:pt idx="4">
                  <c:v>7125</c:v>
                </c:pt>
                <c:pt idx="5">
                  <c:v>7744</c:v>
                </c:pt>
                <c:pt idx="6">
                  <c:v>8632</c:v>
                </c:pt>
                <c:pt idx="7">
                  <c:v>9360</c:v>
                </c:pt>
                <c:pt idx="8">
                  <c:v>9993</c:v>
                </c:pt>
                <c:pt idx="9">
                  <c:v>10831</c:v>
                </c:pt>
                <c:pt idx="10">
                  <c:v>11843</c:v>
                </c:pt>
                <c:pt idx="11">
                  <c:v>12540</c:v>
                </c:pt>
                <c:pt idx="12">
                  <c:v>13442</c:v>
                </c:pt>
                <c:pt idx="13">
                  <c:v>14431</c:v>
                </c:pt>
                <c:pt idx="14">
                  <c:v>15274</c:v>
                </c:pt>
                <c:pt idx="15">
                  <c:v>16301</c:v>
                </c:pt>
                <c:pt idx="16">
                  <c:v>16769</c:v>
                </c:pt>
                <c:pt idx="17">
                  <c:v>17506</c:v>
                </c:pt>
                <c:pt idx="18">
                  <c:v>18231</c:v>
                </c:pt>
                <c:pt idx="19">
                  <c:v>19264</c:v>
                </c:pt>
                <c:pt idx="20">
                  <c:v>19815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Sheet1!$A$38:$A$58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Sheet1!$D$38:$D$58</c:f>
              <c:numCache>
                <c:formatCode>General</c:formatCode>
                <c:ptCount val="21"/>
                <c:pt idx="0">
                  <c:v>4544</c:v>
                </c:pt>
                <c:pt idx="1">
                  <c:v>4960</c:v>
                </c:pt>
                <c:pt idx="2">
                  <c:v>5334</c:v>
                </c:pt>
                <c:pt idx="3">
                  <c:v>5834</c:v>
                </c:pt>
                <c:pt idx="4">
                  <c:v>6302</c:v>
                </c:pt>
                <c:pt idx="5">
                  <c:v>6955</c:v>
                </c:pt>
                <c:pt idx="6">
                  <c:v>7585</c:v>
                </c:pt>
                <c:pt idx="7">
                  <c:v>8047</c:v>
                </c:pt>
                <c:pt idx="8">
                  <c:v>8811</c:v>
                </c:pt>
                <c:pt idx="9">
                  <c:v>9353</c:v>
                </c:pt>
                <c:pt idx="10">
                  <c:v>10196</c:v>
                </c:pt>
                <c:pt idx="11">
                  <c:v>10919</c:v>
                </c:pt>
                <c:pt idx="12">
                  <c:v>11537</c:v>
                </c:pt>
                <c:pt idx="13">
                  <c:v>12281</c:v>
                </c:pt>
                <c:pt idx="14">
                  <c:v>13250</c:v>
                </c:pt>
                <c:pt idx="15">
                  <c:v>13942</c:v>
                </c:pt>
                <c:pt idx="16">
                  <c:v>14442</c:v>
                </c:pt>
                <c:pt idx="17">
                  <c:v>15081</c:v>
                </c:pt>
                <c:pt idx="18">
                  <c:v>15433</c:v>
                </c:pt>
                <c:pt idx="19">
                  <c:v>16112</c:v>
                </c:pt>
                <c:pt idx="20">
                  <c:v>16696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907848"/>
        <c:axId val="589908240"/>
      </c:lineChart>
      <c:catAx>
        <c:axId val="589907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08240"/>
        <c:crosses val="autoZero"/>
        <c:auto val="1"/>
        <c:lblAlgn val="ctr"/>
        <c:lblOffset val="100"/>
        <c:noMultiLvlLbl val="0"/>
      </c:catAx>
      <c:valAx>
        <c:axId val="589908240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907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(g) Array-RAW Slot Size (4), PDOM-0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Sheet1!$H$69:$H$89</c:f>
              <c:numCache>
                <c:formatCode>General</c:formatCode>
                <c:ptCount val="21"/>
                <c:pt idx="0">
                  <c:v>5780</c:v>
                </c:pt>
                <c:pt idx="1">
                  <c:v>12197</c:v>
                </c:pt>
                <c:pt idx="2">
                  <c:v>13659</c:v>
                </c:pt>
                <c:pt idx="3">
                  <c:v>14689</c:v>
                </c:pt>
                <c:pt idx="4">
                  <c:v>15641</c:v>
                </c:pt>
                <c:pt idx="5">
                  <c:v>16707</c:v>
                </c:pt>
                <c:pt idx="6">
                  <c:v>17605</c:v>
                </c:pt>
                <c:pt idx="7">
                  <c:v>18502</c:v>
                </c:pt>
                <c:pt idx="8">
                  <c:v>19296</c:v>
                </c:pt>
                <c:pt idx="9">
                  <c:v>19990</c:v>
                </c:pt>
                <c:pt idx="10">
                  <c:v>20883</c:v>
                </c:pt>
                <c:pt idx="11">
                  <c:v>22021</c:v>
                </c:pt>
                <c:pt idx="12">
                  <c:v>22874</c:v>
                </c:pt>
                <c:pt idx="13">
                  <c:v>23860</c:v>
                </c:pt>
                <c:pt idx="14">
                  <c:v>24572</c:v>
                </c:pt>
                <c:pt idx="15">
                  <c:v>25626</c:v>
                </c:pt>
                <c:pt idx="16">
                  <c:v>26406</c:v>
                </c:pt>
                <c:pt idx="17">
                  <c:v>27105</c:v>
                </c:pt>
                <c:pt idx="18">
                  <c:v>27961</c:v>
                </c:pt>
                <c:pt idx="19">
                  <c:v>29239</c:v>
                </c:pt>
                <c:pt idx="20">
                  <c:v>29799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Sheet1!$I$69:$I$89</c:f>
              <c:numCache>
                <c:formatCode>General</c:formatCode>
                <c:ptCount val="21"/>
                <c:pt idx="0">
                  <c:v>3020</c:v>
                </c:pt>
                <c:pt idx="1">
                  <c:v>6825</c:v>
                </c:pt>
                <c:pt idx="2">
                  <c:v>9834</c:v>
                </c:pt>
                <c:pt idx="3">
                  <c:v>12821</c:v>
                </c:pt>
                <c:pt idx="4">
                  <c:v>16185</c:v>
                </c:pt>
                <c:pt idx="5">
                  <c:v>19344</c:v>
                </c:pt>
                <c:pt idx="6">
                  <c:v>22560</c:v>
                </c:pt>
                <c:pt idx="7">
                  <c:v>25581</c:v>
                </c:pt>
                <c:pt idx="8">
                  <c:v>28827</c:v>
                </c:pt>
                <c:pt idx="9">
                  <c:v>31749</c:v>
                </c:pt>
                <c:pt idx="10">
                  <c:v>34991</c:v>
                </c:pt>
                <c:pt idx="11">
                  <c:v>37841</c:v>
                </c:pt>
                <c:pt idx="12">
                  <c:v>41091</c:v>
                </c:pt>
                <c:pt idx="13">
                  <c:v>44431</c:v>
                </c:pt>
                <c:pt idx="14">
                  <c:v>47829</c:v>
                </c:pt>
                <c:pt idx="15">
                  <c:v>51238</c:v>
                </c:pt>
                <c:pt idx="16">
                  <c:v>54983</c:v>
                </c:pt>
                <c:pt idx="17">
                  <c:v>58860</c:v>
                </c:pt>
                <c:pt idx="18">
                  <c:v>62193</c:v>
                </c:pt>
                <c:pt idx="19">
                  <c:v>66127</c:v>
                </c:pt>
                <c:pt idx="20">
                  <c:v>69785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Sheet1!$J$69:$J$89</c:f>
              <c:numCache>
                <c:formatCode>General</c:formatCode>
                <c:ptCount val="21"/>
                <c:pt idx="0">
                  <c:v>2454</c:v>
                </c:pt>
                <c:pt idx="1">
                  <c:v>6077</c:v>
                </c:pt>
                <c:pt idx="2">
                  <c:v>7068</c:v>
                </c:pt>
                <c:pt idx="3">
                  <c:v>8017</c:v>
                </c:pt>
                <c:pt idx="4">
                  <c:v>9364</c:v>
                </c:pt>
                <c:pt idx="5">
                  <c:v>10803</c:v>
                </c:pt>
                <c:pt idx="6">
                  <c:v>12025</c:v>
                </c:pt>
                <c:pt idx="7">
                  <c:v>13333</c:v>
                </c:pt>
                <c:pt idx="8">
                  <c:v>14767</c:v>
                </c:pt>
                <c:pt idx="9">
                  <c:v>16474</c:v>
                </c:pt>
                <c:pt idx="10">
                  <c:v>17988</c:v>
                </c:pt>
                <c:pt idx="11">
                  <c:v>19215</c:v>
                </c:pt>
                <c:pt idx="12">
                  <c:v>20829</c:v>
                </c:pt>
                <c:pt idx="13">
                  <c:v>22657</c:v>
                </c:pt>
                <c:pt idx="14">
                  <c:v>24256</c:v>
                </c:pt>
                <c:pt idx="15">
                  <c:v>26121</c:v>
                </c:pt>
                <c:pt idx="16">
                  <c:v>28148</c:v>
                </c:pt>
                <c:pt idx="17">
                  <c:v>29807</c:v>
                </c:pt>
                <c:pt idx="18">
                  <c:v>31425</c:v>
                </c:pt>
                <c:pt idx="19">
                  <c:v>33137</c:v>
                </c:pt>
                <c:pt idx="20">
                  <c:v>35229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850744"/>
        <c:axId val="238852312"/>
      </c:lineChart>
      <c:catAx>
        <c:axId val="238850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2312"/>
        <c:crosses val="autoZero"/>
        <c:auto val="1"/>
        <c:lblAlgn val="ctr"/>
        <c:lblOffset val="100"/>
        <c:noMultiLvlLbl val="0"/>
      </c:catAx>
      <c:valAx>
        <c:axId val="238852312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0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(h) Array-RAW Slot Size (4), PDOM-1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Sheet1!$E$69:$E$89</c:f>
              <c:numCache>
                <c:formatCode>General</c:formatCode>
                <c:ptCount val="21"/>
                <c:pt idx="0">
                  <c:v>5737</c:v>
                </c:pt>
                <c:pt idx="1">
                  <c:v>10359</c:v>
                </c:pt>
                <c:pt idx="2">
                  <c:v>11762</c:v>
                </c:pt>
                <c:pt idx="3">
                  <c:v>12833</c:v>
                </c:pt>
                <c:pt idx="4">
                  <c:v>13766</c:v>
                </c:pt>
                <c:pt idx="5">
                  <c:v>14699</c:v>
                </c:pt>
                <c:pt idx="6">
                  <c:v>15619</c:v>
                </c:pt>
                <c:pt idx="7">
                  <c:v>16824</c:v>
                </c:pt>
                <c:pt idx="8">
                  <c:v>17490</c:v>
                </c:pt>
                <c:pt idx="9">
                  <c:v>18330</c:v>
                </c:pt>
                <c:pt idx="10">
                  <c:v>19495</c:v>
                </c:pt>
                <c:pt idx="11">
                  <c:v>20413</c:v>
                </c:pt>
                <c:pt idx="12">
                  <c:v>21223</c:v>
                </c:pt>
                <c:pt idx="13">
                  <c:v>21857</c:v>
                </c:pt>
                <c:pt idx="14">
                  <c:v>22506</c:v>
                </c:pt>
                <c:pt idx="15">
                  <c:v>23916</c:v>
                </c:pt>
                <c:pt idx="16">
                  <c:v>24809</c:v>
                </c:pt>
                <c:pt idx="17">
                  <c:v>25575</c:v>
                </c:pt>
                <c:pt idx="18">
                  <c:v>26343</c:v>
                </c:pt>
                <c:pt idx="19">
                  <c:v>27170</c:v>
                </c:pt>
                <c:pt idx="20">
                  <c:v>27550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Sheet1!$F$69:$F$89</c:f>
              <c:numCache>
                <c:formatCode>General</c:formatCode>
                <c:ptCount val="21"/>
                <c:pt idx="0">
                  <c:v>2473</c:v>
                </c:pt>
                <c:pt idx="1">
                  <c:v>4092</c:v>
                </c:pt>
                <c:pt idx="2">
                  <c:v>5326</c:v>
                </c:pt>
                <c:pt idx="3">
                  <c:v>6503</c:v>
                </c:pt>
                <c:pt idx="4">
                  <c:v>8042</c:v>
                </c:pt>
                <c:pt idx="5">
                  <c:v>9458</c:v>
                </c:pt>
                <c:pt idx="6">
                  <c:v>10841</c:v>
                </c:pt>
                <c:pt idx="7">
                  <c:v>12505</c:v>
                </c:pt>
                <c:pt idx="8">
                  <c:v>14069</c:v>
                </c:pt>
                <c:pt idx="9">
                  <c:v>15610</c:v>
                </c:pt>
                <c:pt idx="10">
                  <c:v>17348</c:v>
                </c:pt>
                <c:pt idx="11">
                  <c:v>18823</c:v>
                </c:pt>
                <c:pt idx="12">
                  <c:v>20447</c:v>
                </c:pt>
                <c:pt idx="13">
                  <c:v>22176</c:v>
                </c:pt>
                <c:pt idx="14">
                  <c:v>23681</c:v>
                </c:pt>
                <c:pt idx="15">
                  <c:v>25880</c:v>
                </c:pt>
                <c:pt idx="16">
                  <c:v>27720</c:v>
                </c:pt>
                <c:pt idx="17">
                  <c:v>29659</c:v>
                </c:pt>
                <c:pt idx="18">
                  <c:v>31144</c:v>
                </c:pt>
                <c:pt idx="19">
                  <c:v>33047</c:v>
                </c:pt>
                <c:pt idx="20">
                  <c:v>34814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Sheet1!$G$69:$G$89</c:f>
              <c:numCache>
                <c:formatCode>General</c:formatCode>
                <c:ptCount val="21"/>
                <c:pt idx="0">
                  <c:v>2439</c:v>
                </c:pt>
                <c:pt idx="1">
                  <c:v>4278</c:v>
                </c:pt>
                <c:pt idx="2">
                  <c:v>5229</c:v>
                </c:pt>
                <c:pt idx="3">
                  <c:v>6241</c:v>
                </c:pt>
                <c:pt idx="4">
                  <c:v>7562</c:v>
                </c:pt>
                <c:pt idx="5">
                  <c:v>8999</c:v>
                </c:pt>
                <c:pt idx="6">
                  <c:v>10303</c:v>
                </c:pt>
                <c:pt idx="7">
                  <c:v>11748</c:v>
                </c:pt>
                <c:pt idx="8">
                  <c:v>13437</c:v>
                </c:pt>
                <c:pt idx="9">
                  <c:v>14527</c:v>
                </c:pt>
                <c:pt idx="10">
                  <c:v>15977</c:v>
                </c:pt>
                <c:pt idx="11">
                  <c:v>17905</c:v>
                </c:pt>
                <c:pt idx="12">
                  <c:v>19368</c:v>
                </c:pt>
                <c:pt idx="13">
                  <c:v>21186</c:v>
                </c:pt>
                <c:pt idx="14">
                  <c:v>22443</c:v>
                </c:pt>
                <c:pt idx="15">
                  <c:v>24298</c:v>
                </c:pt>
                <c:pt idx="16">
                  <c:v>26191</c:v>
                </c:pt>
                <c:pt idx="17">
                  <c:v>28211</c:v>
                </c:pt>
                <c:pt idx="18">
                  <c:v>30036</c:v>
                </c:pt>
                <c:pt idx="19">
                  <c:v>31847</c:v>
                </c:pt>
                <c:pt idx="20">
                  <c:v>33221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854664"/>
        <c:axId val="238855448"/>
      </c:lineChart>
      <c:catAx>
        <c:axId val="238854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5448"/>
        <c:crosses val="autoZero"/>
        <c:auto val="1"/>
        <c:lblAlgn val="ctr"/>
        <c:lblOffset val="100"/>
        <c:noMultiLvlLbl val="0"/>
      </c:catAx>
      <c:valAx>
        <c:axId val="238855448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4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 Array-RAW Slot Size (4), </a:t>
            </a:r>
          </a:p>
          <a:p>
            <a:pPr>
              <a:defRPr sz="1200">
                <a:solidFill>
                  <a:schemeClr val="tx1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PDOM-2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Sheet1!$B$69:$B$89</c:f>
              <c:numCache>
                <c:formatCode>General</c:formatCode>
                <c:ptCount val="21"/>
                <c:pt idx="0">
                  <c:v>5731</c:v>
                </c:pt>
                <c:pt idx="1">
                  <c:v>9673</c:v>
                </c:pt>
                <c:pt idx="2">
                  <c:v>11066</c:v>
                </c:pt>
                <c:pt idx="3">
                  <c:v>12013</c:v>
                </c:pt>
                <c:pt idx="4">
                  <c:v>12877</c:v>
                </c:pt>
                <c:pt idx="5">
                  <c:v>13694</c:v>
                </c:pt>
                <c:pt idx="6">
                  <c:v>14753</c:v>
                </c:pt>
                <c:pt idx="7">
                  <c:v>15851</c:v>
                </c:pt>
                <c:pt idx="8">
                  <c:v>16761</c:v>
                </c:pt>
                <c:pt idx="9">
                  <c:v>17683</c:v>
                </c:pt>
                <c:pt idx="10">
                  <c:v>18558</c:v>
                </c:pt>
                <c:pt idx="11">
                  <c:v>19576</c:v>
                </c:pt>
                <c:pt idx="12">
                  <c:v>20380</c:v>
                </c:pt>
                <c:pt idx="13">
                  <c:v>21301</c:v>
                </c:pt>
                <c:pt idx="14">
                  <c:v>21954</c:v>
                </c:pt>
                <c:pt idx="15">
                  <c:v>23098</c:v>
                </c:pt>
                <c:pt idx="16">
                  <c:v>23658</c:v>
                </c:pt>
                <c:pt idx="17">
                  <c:v>24732</c:v>
                </c:pt>
                <c:pt idx="18">
                  <c:v>25661</c:v>
                </c:pt>
                <c:pt idx="19">
                  <c:v>26523</c:v>
                </c:pt>
                <c:pt idx="20">
                  <c:v>27081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Sheet1!$C$69:$C$89</c:f>
              <c:numCache>
                <c:formatCode>General</c:formatCode>
                <c:ptCount val="21"/>
                <c:pt idx="0">
                  <c:v>2363</c:v>
                </c:pt>
                <c:pt idx="1">
                  <c:v>3131</c:v>
                </c:pt>
                <c:pt idx="2">
                  <c:v>3718</c:v>
                </c:pt>
                <c:pt idx="3">
                  <c:v>4314</c:v>
                </c:pt>
                <c:pt idx="4">
                  <c:v>5062</c:v>
                </c:pt>
                <c:pt idx="5">
                  <c:v>5846</c:v>
                </c:pt>
                <c:pt idx="6">
                  <c:v>6728</c:v>
                </c:pt>
                <c:pt idx="7">
                  <c:v>7682</c:v>
                </c:pt>
                <c:pt idx="8">
                  <c:v>8649</c:v>
                </c:pt>
                <c:pt idx="9">
                  <c:v>9414</c:v>
                </c:pt>
                <c:pt idx="10">
                  <c:v>10451</c:v>
                </c:pt>
                <c:pt idx="11">
                  <c:v>11705</c:v>
                </c:pt>
                <c:pt idx="12">
                  <c:v>13005</c:v>
                </c:pt>
                <c:pt idx="13">
                  <c:v>14124</c:v>
                </c:pt>
                <c:pt idx="14">
                  <c:v>15325</c:v>
                </c:pt>
                <c:pt idx="15">
                  <c:v>16632</c:v>
                </c:pt>
                <c:pt idx="16">
                  <c:v>17934</c:v>
                </c:pt>
                <c:pt idx="17">
                  <c:v>19264</c:v>
                </c:pt>
                <c:pt idx="18">
                  <c:v>20398</c:v>
                </c:pt>
                <c:pt idx="19">
                  <c:v>21559</c:v>
                </c:pt>
                <c:pt idx="20">
                  <c:v>22925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B050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cat>
            <c:numRef>
              <c:f>Sheet1!$A$69:$A$89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Sheet1!$D$69:$D$89</c:f>
              <c:numCache>
                <c:formatCode>General</c:formatCode>
                <c:ptCount val="21"/>
                <c:pt idx="0">
                  <c:v>2575</c:v>
                </c:pt>
                <c:pt idx="1">
                  <c:v>3745</c:v>
                </c:pt>
                <c:pt idx="2">
                  <c:v>4761</c:v>
                </c:pt>
                <c:pt idx="3">
                  <c:v>5892</c:v>
                </c:pt>
                <c:pt idx="4">
                  <c:v>7101</c:v>
                </c:pt>
                <c:pt idx="5">
                  <c:v>8233</c:v>
                </c:pt>
                <c:pt idx="6">
                  <c:v>9738</c:v>
                </c:pt>
                <c:pt idx="7">
                  <c:v>11298</c:v>
                </c:pt>
                <c:pt idx="8">
                  <c:v>12634</c:v>
                </c:pt>
                <c:pt idx="9">
                  <c:v>13866</c:v>
                </c:pt>
                <c:pt idx="10">
                  <c:v>15770</c:v>
                </c:pt>
                <c:pt idx="11">
                  <c:v>17152</c:v>
                </c:pt>
                <c:pt idx="12">
                  <c:v>18896</c:v>
                </c:pt>
                <c:pt idx="13">
                  <c:v>20426</c:v>
                </c:pt>
                <c:pt idx="14">
                  <c:v>21963</c:v>
                </c:pt>
                <c:pt idx="15">
                  <c:v>23691</c:v>
                </c:pt>
                <c:pt idx="16">
                  <c:v>25375</c:v>
                </c:pt>
                <c:pt idx="17">
                  <c:v>27175</c:v>
                </c:pt>
                <c:pt idx="18">
                  <c:v>29384</c:v>
                </c:pt>
                <c:pt idx="19">
                  <c:v>31266</c:v>
                </c:pt>
                <c:pt idx="20">
                  <c:v>32861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851528"/>
        <c:axId val="238850352"/>
      </c:lineChart>
      <c:catAx>
        <c:axId val="238851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Write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0352"/>
        <c:crosses val="autoZero"/>
        <c:auto val="1"/>
        <c:lblAlgn val="ctr"/>
        <c:lblOffset val="100"/>
        <c:noMultiLvlLbl val="0"/>
      </c:catAx>
      <c:valAx>
        <c:axId val="238850352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 Latency (nsecs)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51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7/7/2017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49149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49149"/>
            <a:ext cx="2971800" cy="48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406400"/>
            <a:ext cx="1936750" cy="274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327056"/>
            <a:ext cx="6096000" cy="568034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9169692"/>
            <a:ext cx="4648200" cy="2417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9169692"/>
            <a:ext cx="762000" cy="2417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5870" rtl="0" eaLnBrk="1" latinLnBrk="0" hangingPunct="1">
      <a:spcBef>
        <a:spcPts val="2620"/>
      </a:spcBef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996470" indent="-498230" algn="l" defTabSz="3985870" rtl="0" eaLnBrk="1" latinLnBrk="0" hangingPunct="1">
      <a:spcBef>
        <a:spcPts val="2620"/>
      </a:spcBef>
      <a:buFont typeface="Arial" panose="020B0604020202020204" pitchFamily="34" charset="0"/>
      <a:buChar char="•"/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1743820" indent="-498230" algn="l" defTabSz="3985870" rtl="0" eaLnBrk="1" latinLnBrk="0" hangingPunct="1">
      <a:spcBef>
        <a:spcPts val="2620"/>
      </a:spcBef>
      <a:buFont typeface="Arial" panose="020B0604020202020204" pitchFamily="34" charset="0"/>
      <a:buChar char="–"/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2491170" indent="-498230" algn="l" defTabSz="3985870" rtl="0" eaLnBrk="1" latinLnBrk="0" hangingPunct="1">
      <a:spcBef>
        <a:spcPts val="2620"/>
      </a:spcBef>
      <a:buFont typeface="Arial" panose="020B0604020202020204" pitchFamily="34" charset="0"/>
      <a:buChar char="•"/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3238520" indent="-498230" algn="l" defTabSz="3985870" rtl="0" eaLnBrk="1" latinLnBrk="0" hangingPunct="1">
      <a:spcBef>
        <a:spcPts val="2620"/>
      </a:spcBef>
      <a:buFont typeface="Arial" panose="020B0604020202020204" pitchFamily="34" charset="0"/>
      <a:buChar char="–"/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9964670" algn="l" defTabSz="398587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11957610" algn="l" defTabSz="398587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13950540" algn="l" defTabSz="398587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5943480" algn="l" defTabSz="398587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711" y="7"/>
            <a:ext cx="30334386" cy="42906413"/>
            <a:chOff x="-711" y="7"/>
            <a:chExt cx="30334386" cy="42906413"/>
          </a:xfrm>
        </p:grpSpPr>
        <p:sp>
          <p:nvSpPr>
            <p:cNvPr id="8" name="Rectangle 7"/>
            <p:cNvSpPr/>
            <p:nvPr/>
          </p:nvSpPr>
          <p:spPr bwMode="gray">
            <a:xfrm>
              <a:off x="-711" y="7"/>
              <a:ext cx="1440000" cy="427719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28893675" y="36548"/>
              <a:ext cx="1440000" cy="427719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709" y="41422646"/>
              <a:ext cx="30281390" cy="14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-709" y="7"/>
              <a:ext cx="30281395" cy="1439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2306321" y="40641998"/>
              <a:ext cx="5733634" cy="2264422"/>
              <a:chOff x="916608" y="2764992"/>
              <a:chExt cx="657794" cy="259787"/>
            </a:xfrm>
          </p:grpSpPr>
          <p:sp>
            <p:nvSpPr>
              <p:cNvPr id="13" name="Rectangle 12"/>
              <p:cNvSpPr/>
              <p:nvPr userDrawn="1"/>
            </p:nvSpPr>
            <p:spPr>
              <a:xfrm>
                <a:off x="916608" y="2764992"/>
                <a:ext cx="657794" cy="25978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GB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477" y="2869673"/>
                <a:ext cx="504056" cy="65120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20324563" y="41416978"/>
            <a:ext cx="6925198" cy="11415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24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sz="24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</a:t>
            </a:r>
            <a:r>
              <a:rPr lang="en-US" sz="24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sz="24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sz="24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and/or its affiliates.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3985870" rtl="0" eaLnBrk="1" latinLnBrk="0" hangingPunct="1">
        <a:lnSpc>
          <a:spcPct val="80000"/>
        </a:lnSpc>
        <a:spcBef>
          <a:spcPct val="0"/>
        </a:spcBef>
        <a:buNone/>
        <a:defRPr sz="133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985870" rtl="0" eaLnBrk="1" latinLnBrk="0" hangingPunct="1">
        <a:lnSpc>
          <a:spcPct val="90000"/>
        </a:lnSpc>
        <a:spcBef>
          <a:spcPts val="523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None/>
        <a:defRPr sz="9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192230" indent="-996470" algn="l" defTabSz="3985870" rtl="0" eaLnBrk="1" latinLnBrk="0" hangingPunct="1">
        <a:lnSpc>
          <a:spcPct val="90000"/>
        </a:lnSpc>
        <a:spcBef>
          <a:spcPts val="349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70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418516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518163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617810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717457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817103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9167500" indent="-797170" algn="l" defTabSz="3985870" rtl="0" eaLnBrk="1" latinLnBrk="0" hangingPunct="1">
        <a:lnSpc>
          <a:spcPct val="90000"/>
        </a:lnSpc>
        <a:spcBef>
          <a:spcPts val="262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93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87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880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174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467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761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054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3480" algn="l" defTabSz="398587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1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12" Type="http://schemas.openxmlformats.org/officeDocument/2006/relationships/chart" Target="../charts/chart8.xml"/><Relationship Id="rId17" Type="http://schemas.openxmlformats.org/officeDocument/2006/relationships/image" Target="../media/image5.png"/><Relationship Id="rId2" Type="http://schemas.openxmlformats.org/officeDocument/2006/relationships/image" Target="../media/image2.jpeg"/><Relationship Id="rId16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chart" Target="../charts/chart7.xml"/><Relationship Id="rId5" Type="http://schemas.openxmlformats.org/officeDocument/2006/relationships/chart" Target="../charts/chart1.xml"/><Relationship Id="rId15" Type="http://schemas.openxmlformats.org/officeDocument/2006/relationships/chart" Target="../charts/chart11.xml"/><Relationship Id="rId10" Type="http://schemas.openxmlformats.org/officeDocument/2006/relationships/chart" Target="../charts/chart6.xml"/><Relationship Id="rId19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hart" Target="../charts/chart5.xml"/><Relationship Id="rId1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ounded Rectangle 370"/>
          <p:cNvSpPr/>
          <p:nvPr/>
        </p:nvSpPr>
        <p:spPr>
          <a:xfrm>
            <a:off x="1677499" y="17734186"/>
            <a:ext cx="27068992" cy="22701014"/>
          </a:xfrm>
          <a:prstGeom prst="roundRect">
            <a:avLst>
              <a:gd name="adj" fmla="val 1300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298" name="Rounded Rectangle 297"/>
          <p:cNvSpPr/>
          <p:nvPr/>
        </p:nvSpPr>
        <p:spPr>
          <a:xfrm>
            <a:off x="1677499" y="4275747"/>
            <a:ext cx="27068992" cy="5753993"/>
          </a:xfrm>
          <a:prstGeom prst="roundRect">
            <a:avLst>
              <a:gd name="adj" fmla="val 1300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476" name="Rectangle 475"/>
          <p:cNvSpPr/>
          <p:nvPr/>
        </p:nvSpPr>
        <p:spPr>
          <a:xfrm>
            <a:off x="15019781" y="29253134"/>
            <a:ext cx="648072" cy="10801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/>
          </a:p>
        </p:txBody>
      </p:sp>
      <p:sp>
        <p:nvSpPr>
          <p:cNvPr id="210" name="Rectangle 209"/>
          <p:cNvSpPr/>
          <p:nvPr/>
        </p:nvSpPr>
        <p:spPr>
          <a:xfrm>
            <a:off x="2232000" y="0"/>
            <a:ext cx="25848000" cy="41760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cxnSp>
        <p:nvCxnSpPr>
          <p:cNvPr id="468" name="Straight Connector 467"/>
          <p:cNvCxnSpPr/>
          <p:nvPr/>
        </p:nvCxnSpPr>
        <p:spPr>
          <a:xfrm>
            <a:off x="10459467" y="4731351"/>
            <a:ext cx="570" cy="4849244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/>
          <p:cNvSpPr txBox="1"/>
          <p:nvPr/>
        </p:nvSpPr>
        <p:spPr>
          <a:xfrm>
            <a:off x="1242443" y="37764713"/>
            <a:ext cx="22322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 sz="4000" b="1" u="sng" dirty="0"/>
          </a:p>
        </p:txBody>
      </p:sp>
      <p:sp>
        <p:nvSpPr>
          <p:cNvPr id="478" name="Rectangle 477"/>
          <p:cNvSpPr/>
          <p:nvPr/>
        </p:nvSpPr>
        <p:spPr>
          <a:xfrm>
            <a:off x="12672000" y="39837600"/>
            <a:ext cx="13681520" cy="5976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/>
          </a:p>
        </p:txBody>
      </p:sp>
      <p:sp>
        <p:nvSpPr>
          <p:cNvPr id="487" name="TextBox 486"/>
          <p:cNvSpPr txBox="1"/>
          <p:nvPr/>
        </p:nvSpPr>
        <p:spPr>
          <a:xfrm>
            <a:off x="2034531" y="40342366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/>
          </a:p>
        </p:txBody>
      </p:sp>
      <p:sp>
        <p:nvSpPr>
          <p:cNvPr id="209" name="Rectangle 208"/>
          <p:cNvSpPr/>
          <p:nvPr/>
        </p:nvSpPr>
        <p:spPr>
          <a:xfrm>
            <a:off x="2466579" y="722982"/>
            <a:ext cx="2530680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800" b="1" dirty="0" smtClean="0">
                <a:solidFill>
                  <a:schemeClr val="bg1"/>
                </a:solidFill>
              </a:rPr>
              <a:t>Persistent </a:t>
            </a:r>
            <a:r>
              <a:rPr lang="en-US" sz="8800" b="1" dirty="0" smtClean="0">
                <a:solidFill>
                  <a:schemeClr val="bg1"/>
                </a:solidFill>
              </a:rPr>
              <a:t>Memory Transactions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322000" y="2466158"/>
            <a:ext cx="25848000" cy="11926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000" b="1" dirty="0" smtClean="0">
                <a:solidFill>
                  <a:schemeClr val="bg1"/>
                </a:solidFill>
              </a:rPr>
              <a:t>Virendra J. </a:t>
            </a:r>
            <a:r>
              <a:rPr lang="en-GB" sz="4000" b="1" dirty="0" err="1" smtClean="0">
                <a:solidFill>
                  <a:schemeClr val="bg1"/>
                </a:solidFill>
              </a:rPr>
              <a:t>Marathe</a:t>
            </a:r>
            <a:r>
              <a:rPr lang="en-GB" sz="4000" b="1" dirty="0" smtClean="0">
                <a:solidFill>
                  <a:schemeClr val="bg1"/>
                </a:solidFill>
              </a:rPr>
              <a:t>, </a:t>
            </a:r>
            <a:r>
              <a:rPr lang="en-GB" sz="4000" b="1" dirty="0" err="1" smtClean="0">
                <a:solidFill>
                  <a:schemeClr val="bg1"/>
                </a:solidFill>
              </a:rPr>
              <a:t>Achin</a:t>
            </a:r>
            <a:r>
              <a:rPr lang="en-GB" sz="4000" b="1" dirty="0" smtClean="0">
                <a:solidFill>
                  <a:schemeClr val="bg1"/>
                </a:solidFill>
              </a:rPr>
              <a:t> Mishra, </a:t>
            </a:r>
            <a:r>
              <a:rPr lang="en-GB" sz="4000" b="1" dirty="0" err="1" smtClean="0">
                <a:solidFill>
                  <a:schemeClr val="bg1"/>
                </a:solidFill>
              </a:rPr>
              <a:t>Amee</a:t>
            </a:r>
            <a:r>
              <a:rPr lang="en-GB" sz="4000" b="1" dirty="0" smtClean="0">
                <a:solidFill>
                  <a:schemeClr val="bg1"/>
                </a:solidFill>
              </a:rPr>
              <a:t> Trivedi, </a:t>
            </a:r>
            <a:r>
              <a:rPr lang="en-GB" sz="4000" b="1" dirty="0" err="1" smtClean="0">
                <a:solidFill>
                  <a:schemeClr val="bg1"/>
                </a:solidFill>
              </a:rPr>
              <a:t>Yihe</a:t>
            </a:r>
            <a:r>
              <a:rPr lang="en-GB" sz="4000" b="1" dirty="0" smtClean="0">
                <a:solidFill>
                  <a:schemeClr val="bg1"/>
                </a:solidFill>
              </a:rPr>
              <a:t> Huang, Faisal </a:t>
            </a:r>
            <a:r>
              <a:rPr lang="en-GB" sz="4000" b="1" dirty="0" err="1" smtClean="0">
                <a:solidFill>
                  <a:schemeClr val="bg1"/>
                </a:solidFill>
              </a:rPr>
              <a:t>Zaghloul</a:t>
            </a:r>
            <a:r>
              <a:rPr lang="en-GB" sz="4000" b="1" dirty="0">
                <a:solidFill>
                  <a:schemeClr val="bg1"/>
                </a:solidFill>
              </a:rPr>
              <a:t>, </a:t>
            </a:r>
            <a:r>
              <a:rPr lang="en-GB" sz="4000" b="1" dirty="0" err="1">
                <a:solidFill>
                  <a:schemeClr val="bg1"/>
                </a:solidFill>
              </a:rPr>
              <a:t>Sanidhya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b="1" dirty="0" err="1">
                <a:solidFill>
                  <a:schemeClr val="bg1"/>
                </a:solidFill>
              </a:rPr>
              <a:t>Kashyap</a:t>
            </a:r>
            <a:r>
              <a:rPr lang="en-GB" sz="4000" b="1" dirty="0">
                <a:solidFill>
                  <a:schemeClr val="bg1"/>
                </a:solidFill>
              </a:rPr>
              <a:t>, 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GB" sz="4000" b="1" dirty="0" smtClean="0">
                <a:solidFill>
                  <a:schemeClr val="bg1"/>
                </a:solidFill>
              </a:rPr>
              <a:t>Margo </a:t>
            </a:r>
            <a:r>
              <a:rPr lang="en-GB" sz="4000" b="1" dirty="0" smtClean="0">
                <a:solidFill>
                  <a:schemeClr val="bg1"/>
                </a:solidFill>
              </a:rPr>
              <a:t>Seltzer, </a:t>
            </a:r>
            <a:r>
              <a:rPr lang="en-GB" sz="4000" b="1" dirty="0" smtClean="0">
                <a:solidFill>
                  <a:schemeClr val="bg1"/>
                </a:solidFill>
              </a:rPr>
              <a:t>Tim Harris, Steve </a:t>
            </a:r>
            <a:r>
              <a:rPr lang="en-GB" sz="4000" b="1" dirty="0" err="1" smtClean="0">
                <a:solidFill>
                  <a:schemeClr val="bg1"/>
                </a:solidFill>
              </a:rPr>
              <a:t>Byan</a:t>
            </a:r>
            <a:r>
              <a:rPr lang="en-GB" sz="4000" b="1" dirty="0" smtClean="0">
                <a:solidFill>
                  <a:schemeClr val="bg1"/>
                </a:solidFill>
              </a:rPr>
              <a:t>, Bill Bridge</a:t>
            </a:r>
            <a:r>
              <a:rPr lang="en-GB" sz="4000" b="1" baseline="30000" dirty="0" smtClean="0">
                <a:solidFill>
                  <a:schemeClr val="bg1"/>
                </a:solidFill>
              </a:rPr>
              <a:t>1</a:t>
            </a:r>
            <a:r>
              <a:rPr lang="en-GB" sz="4000" b="1" dirty="0" smtClean="0">
                <a:solidFill>
                  <a:schemeClr val="bg1"/>
                </a:solidFill>
              </a:rPr>
              <a:t>, and Dave Dice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GB" sz="4000" b="1" i="1" dirty="0" smtClean="0">
                <a:solidFill>
                  <a:schemeClr val="bg1"/>
                </a:solidFill>
              </a:rPr>
              <a:t>Oracle </a:t>
            </a:r>
            <a:r>
              <a:rPr lang="en-GB" sz="4000" b="1" i="1" dirty="0" smtClean="0">
                <a:solidFill>
                  <a:schemeClr val="bg1"/>
                </a:solidFill>
              </a:rPr>
              <a:t>Labs             </a:t>
            </a:r>
            <a:r>
              <a:rPr lang="en-GB" sz="4000" b="1" i="1" baseline="30000" dirty="0" smtClean="0">
                <a:solidFill>
                  <a:schemeClr val="bg1"/>
                </a:solidFill>
              </a:rPr>
              <a:t>1</a:t>
            </a:r>
            <a:r>
              <a:rPr lang="en-GB" sz="4000" b="1" i="1" dirty="0" smtClean="0">
                <a:solidFill>
                  <a:schemeClr val="bg1"/>
                </a:solidFill>
              </a:rPr>
              <a:t>Oracle</a:t>
            </a:r>
            <a:endParaRPr lang="en-GB" sz="4000" b="1" i="1" dirty="0" smtClean="0">
              <a:solidFill>
                <a:schemeClr val="bg1"/>
              </a:solidFill>
            </a:endParaRPr>
          </a:p>
        </p:txBody>
      </p:sp>
      <p:pic>
        <p:nvPicPr>
          <p:cNvPr id="482" name="cross_point_image_for_photo_capsule.jpg"/>
          <p:cNvPicPr>
            <a:picLocks noChangeAspect="1"/>
          </p:cNvPicPr>
          <p:nvPr/>
        </p:nvPicPr>
        <p:blipFill>
          <a:blip r:embed="rId2">
            <a:extLst/>
          </a:blip>
          <a:srcRect t="6140" b="6140"/>
          <a:stretch>
            <a:fillRect/>
          </a:stretch>
        </p:blipFill>
        <p:spPr>
          <a:xfrm flipH="1">
            <a:off x="7238646" y="5130787"/>
            <a:ext cx="1461317" cy="1281857"/>
          </a:xfrm>
          <a:prstGeom prst="rect">
            <a:avLst/>
          </a:prstGeom>
        </p:spPr>
      </p:pic>
      <p:pic>
        <p:nvPicPr>
          <p:cNvPr id="484" name="Picture 2" descr="Image result for 3d xpoint lat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2899" y="5130787"/>
            <a:ext cx="1517526" cy="12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6" name="Title 5"/>
          <p:cNvSpPr txBox="1">
            <a:spLocks/>
          </p:cNvSpPr>
          <p:nvPr/>
        </p:nvSpPr>
        <p:spPr>
          <a:xfrm>
            <a:off x="2160000" y="4522749"/>
            <a:ext cx="8344034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Persistent</a:t>
            </a:r>
            <a:r>
              <a:rPr kumimoji="0" lang="en-US" sz="4000" b="1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Memory: What is it</a:t>
            </a: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r>
              <a:rPr kumimoji="0" lang="en-US" sz="400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Looks like DRAM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Byte-addressable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DIMMs across memory bus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Cacheable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Low latency: 1000X lower than NAND flash (3D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XPoint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); projected to eventually eclipse DRAM performance (e.g. STT-MRAM, Carbon-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NanoTubes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, etc.)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Acts like Storage: State persists across restarts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Dense: projections better than DRAM (~10X, 3D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XPoint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Cost expected to be between DRAM and NAND flash</a:t>
            </a:r>
          </a:p>
        </p:txBody>
      </p:sp>
      <p:cxnSp>
        <p:nvCxnSpPr>
          <p:cNvPr id="517" name="Straight Connector 516"/>
          <p:cNvCxnSpPr/>
          <p:nvPr/>
        </p:nvCxnSpPr>
        <p:spPr>
          <a:xfrm>
            <a:off x="19459897" y="4745706"/>
            <a:ext cx="570" cy="4849244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itle 5"/>
          <p:cNvSpPr txBox="1">
            <a:spLocks/>
          </p:cNvSpPr>
          <p:nvPr/>
        </p:nvSpPr>
        <p:spPr>
          <a:xfrm>
            <a:off x="10763661" y="4554390"/>
            <a:ext cx="8344034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Persistent </a:t>
            </a:r>
            <a:r>
              <a:rPr lang="en-US" sz="4000" b="1" u="sng" dirty="0" smtClean="0">
                <a:latin typeface="+mj-lt"/>
                <a:ea typeface="+mj-ea"/>
                <a:cs typeface="+mj-cs"/>
              </a:rPr>
              <a:t>M</a:t>
            </a:r>
            <a:r>
              <a:rPr kumimoji="0" lang="en-US" sz="4000" b="1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emory</a:t>
            </a: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Access Primitives</a:t>
            </a:r>
            <a:endParaRPr kumimoji="0" lang="en-US" sz="4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Load/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Store instructions (identical to load/store instructions for DRAM)</a:t>
            </a: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Persisting stores</a:t>
            </a: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clflush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: Legacy cache line flush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clflush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-opt: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New lightweight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instruction to do the flushing more asynchronously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+mj-ea"/>
                <a:cs typeface="+mj-cs"/>
              </a:rPr>
              <a:t>c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lwb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: Cache-line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writeback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; retains does not evict cache line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sfence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/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mfence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/etc.: Instruction with fence semantics will guarantee all prior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writebacks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and flushes have taken effect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j-lt"/>
                <a:ea typeface="+mj-ea"/>
                <a:cs typeface="+mj-cs"/>
              </a:rPr>
              <a:t>ntstore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: Non-temporal store to memory controller buffers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  <a:ea typeface="+mj-ea"/>
                <a:cs typeface="+mj-cs"/>
              </a:rPr>
              <a:t>p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commit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: Deprecated instruction for stronger persistence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Writing programs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that can recover from failures is hard;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we need a better programming model: Transactions to the rescue!!</a:t>
            </a:r>
          </a:p>
        </p:txBody>
      </p:sp>
      <p:sp>
        <p:nvSpPr>
          <p:cNvPr id="521" name="Rounded Rectangle 520"/>
          <p:cNvSpPr/>
          <p:nvPr/>
        </p:nvSpPr>
        <p:spPr>
          <a:xfrm>
            <a:off x="1669438" y="10163499"/>
            <a:ext cx="12716469" cy="7518659"/>
          </a:xfrm>
          <a:prstGeom prst="roundRect">
            <a:avLst>
              <a:gd name="adj" fmla="val 1300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sp>
        <p:nvSpPr>
          <p:cNvPr id="523" name="Title 5"/>
          <p:cNvSpPr txBox="1">
            <a:spLocks/>
          </p:cNvSpPr>
          <p:nvPr/>
        </p:nvSpPr>
        <p:spPr>
          <a:xfrm>
            <a:off x="19643320" y="4522250"/>
            <a:ext cx="12357288" cy="8698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Transactions for Persistent</a:t>
            </a:r>
            <a:r>
              <a:rPr kumimoji="0" lang="en-US" sz="4000" b="1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Memory</a:t>
            </a:r>
            <a:endParaRPr kumimoji="0" lang="en-US" sz="4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9753763" y="52961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514350" indent="-5143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Several runtime systems proposed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Mnemosyne, NV-Heaps, NVM-Direct, </a:t>
            </a:r>
          </a:p>
          <a:p>
            <a:pPr marL="457200"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NVML’s </a:t>
            </a:r>
            <a:r>
              <a:rPr lang="en-US" sz="2000" dirty="0" err="1" smtClean="0"/>
              <a:t>libpmemobj</a:t>
            </a:r>
            <a:r>
              <a:rPr lang="en-US" sz="2000" dirty="0" smtClean="0"/>
              <a:t>, </a:t>
            </a:r>
            <a:r>
              <a:rPr lang="en-US" sz="2000" dirty="0" err="1" smtClean="0"/>
              <a:t>SoftWRaP,etc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Implementations siding with either </a:t>
            </a:r>
            <a:r>
              <a:rPr lang="en-US" sz="2400" i="1" dirty="0" smtClean="0"/>
              <a:t>redo logging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or </a:t>
            </a:r>
            <a:r>
              <a:rPr lang="en-US" sz="2400" i="1" dirty="0" smtClean="0"/>
              <a:t>undo logging</a:t>
            </a:r>
            <a:r>
              <a:rPr lang="en-US" sz="2400" dirty="0" smtClean="0"/>
              <a:t> for transactional writes</a:t>
            </a:r>
          </a:p>
          <a:p>
            <a:pPr marL="9144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Arguments largely based on intuition, or </a:t>
            </a:r>
          </a:p>
          <a:p>
            <a:pPr marL="457200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inadequate evaluation</a:t>
            </a:r>
            <a:endParaRPr lang="en-US" sz="20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comprehensive evaluation of performance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trade </a:t>
            </a:r>
            <a:r>
              <a:rPr lang="en-US" sz="2400" dirty="0"/>
              <a:t>offs over wide swath of parameters</a:t>
            </a:r>
          </a:p>
          <a:p>
            <a:pPr marL="9144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Workload’s access patterns</a:t>
            </a:r>
          </a:p>
          <a:p>
            <a:pPr marL="9144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Persistence barrier latencies</a:t>
            </a:r>
          </a:p>
          <a:p>
            <a:pPr marL="9144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Cache locality of the runtimes</a:t>
            </a:r>
          </a:p>
          <a:p>
            <a:pPr marL="9144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 runtime bookkeeping overheads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Our work does this broad performance analysis</a:t>
            </a:r>
            <a:endParaRPr lang="en-US" sz="2400" dirty="0"/>
          </a:p>
        </p:txBody>
      </p:sp>
      <p:sp>
        <p:nvSpPr>
          <p:cNvPr id="525" name="Title 5"/>
          <p:cNvSpPr txBox="1">
            <a:spLocks/>
          </p:cNvSpPr>
          <p:nvPr/>
        </p:nvSpPr>
        <p:spPr>
          <a:xfrm>
            <a:off x="2231999" y="10239771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Persistence Domains</a:t>
            </a:r>
            <a:r>
              <a:rPr kumimoji="0" lang="en-US" sz="4000" b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What does it take to</a:t>
            </a:r>
            <a:r>
              <a:rPr kumimoji="0" lang="en-US" sz="4000" b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persist updates?</a:t>
            </a:r>
            <a:r>
              <a:rPr kumimoji="0" lang="en-US" sz="400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200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529" name="Straight Connector 528"/>
          <p:cNvCxnSpPr/>
          <p:nvPr/>
        </p:nvCxnSpPr>
        <p:spPr>
          <a:xfrm flipH="1">
            <a:off x="19460467" y="10315030"/>
            <a:ext cx="9493" cy="5630417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ontent Placeholder 2"/>
          <p:cNvSpPr txBox="1">
            <a:spLocks/>
          </p:cNvSpPr>
          <p:nvPr/>
        </p:nvSpPr>
        <p:spPr>
          <a:xfrm>
            <a:off x="19867814" y="10564900"/>
            <a:ext cx="11126522" cy="4487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560" name="Freeform 559"/>
          <p:cNvSpPr/>
          <p:nvPr/>
        </p:nvSpPr>
        <p:spPr>
          <a:xfrm>
            <a:off x="20754416" y="10650137"/>
            <a:ext cx="7631202" cy="4710751"/>
          </a:xfrm>
          <a:custGeom>
            <a:avLst/>
            <a:gdLst>
              <a:gd name="connsiteX0" fmla="*/ 0 w 7631202"/>
              <a:gd name="connsiteY0" fmla="*/ 1959463 h 4710751"/>
              <a:gd name="connsiteX1" fmla="*/ 965200 w 7631202"/>
              <a:gd name="connsiteY1" fmla="*/ 638663 h 4710751"/>
              <a:gd name="connsiteX2" fmla="*/ 3403600 w 7631202"/>
              <a:gd name="connsiteY2" fmla="*/ 105263 h 4710751"/>
              <a:gd name="connsiteX3" fmla="*/ 6908800 w 7631202"/>
              <a:gd name="connsiteY3" fmla="*/ 257663 h 4710751"/>
              <a:gd name="connsiteX4" fmla="*/ 7607300 w 7631202"/>
              <a:gd name="connsiteY4" fmla="*/ 2619863 h 4710751"/>
              <a:gd name="connsiteX5" fmla="*/ 6451600 w 7631202"/>
              <a:gd name="connsiteY5" fmla="*/ 4410563 h 4710751"/>
              <a:gd name="connsiteX6" fmla="*/ 2743200 w 7631202"/>
              <a:gd name="connsiteY6" fmla="*/ 4677263 h 4710751"/>
              <a:gd name="connsiteX7" fmla="*/ 393700 w 7631202"/>
              <a:gd name="connsiteY7" fmla="*/ 4054963 h 4710751"/>
              <a:gd name="connsiteX8" fmla="*/ 76200 w 7631202"/>
              <a:gd name="connsiteY8" fmla="*/ 1857863 h 47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1202" h="4710751">
                <a:moveTo>
                  <a:pt x="0" y="1959463"/>
                </a:moveTo>
                <a:cubicBezTo>
                  <a:pt x="198966" y="1453579"/>
                  <a:pt x="397933" y="947696"/>
                  <a:pt x="965200" y="638663"/>
                </a:cubicBezTo>
                <a:cubicBezTo>
                  <a:pt x="1532467" y="329630"/>
                  <a:pt x="2413000" y="168763"/>
                  <a:pt x="3403600" y="105263"/>
                </a:cubicBezTo>
                <a:cubicBezTo>
                  <a:pt x="4394200" y="41763"/>
                  <a:pt x="6208183" y="-161437"/>
                  <a:pt x="6908800" y="257663"/>
                </a:cubicBezTo>
                <a:cubicBezTo>
                  <a:pt x="7609417" y="676763"/>
                  <a:pt x="7683500" y="1927713"/>
                  <a:pt x="7607300" y="2619863"/>
                </a:cubicBezTo>
                <a:cubicBezTo>
                  <a:pt x="7531100" y="3312013"/>
                  <a:pt x="7262283" y="4067663"/>
                  <a:pt x="6451600" y="4410563"/>
                </a:cubicBezTo>
                <a:cubicBezTo>
                  <a:pt x="5640917" y="4753463"/>
                  <a:pt x="3752850" y="4736530"/>
                  <a:pt x="2743200" y="4677263"/>
                </a:cubicBezTo>
                <a:cubicBezTo>
                  <a:pt x="1733550" y="4617996"/>
                  <a:pt x="838200" y="4524863"/>
                  <a:pt x="393700" y="4054963"/>
                </a:cubicBezTo>
                <a:cubicBezTo>
                  <a:pt x="-50800" y="3585063"/>
                  <a:pt x="12700" y="2721463"/>
                  <a:pt x="76200" y="1857863"/>
                </a:cubicBezTo>
              </a:path>
            </a:pathLst>
          </a:cu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1" name="Freeform 560"/>
          <p:cNvSpPr/>
          <p:nvPr/>
        </p:nvSpPr>
        <p:spPr>
          <a:xfrm>
            <a:off x="20388011" y="10778100"/>
            <a:ext cx="7880263" cy="4611495"/>
          </a:xfrm>
          <a:custGeom>
            <a:avLst/>
            <a:gdLst>
              <a:gd name="connsiteX0" fmla="*/ 544205 w 7880263"/>
              <a:gd name="connsiteY0" fmla="*/ 599600 h 4611495"/>
              <a:gd name="connsiteX1" fmla="*/ 2233305 w 7880263"/>
              <a:gd name="connsiteY1" fmla="*/ 142400 h 4611495"/>
              <a:gd name="connsiteX2" fmla="*/ 5484505 w 7880263"/>
              <a:gd name="connsiteY2" fmla="*/ 66200 h 4611495"/>
              <a:gd name="connsiteX3" fmla="*/ 7478405 w 7880263"/>
              <a:gd name="connsiteY3" fmla="*/ 282100 h 4611495"/>
              <a:gd name="connsiteX4" fmla="*/ 7834005 w 7880263"/>
              <a:gd name="connsiteY4" fmla="*/ 2974500 h 4611495"/>
              <a:gd name="connsiteX5" fmla="*/ 6818005 w 7880263"/>
              <a:gd name="connsiteY5" fmla="*/ 4371500 h 4611495"/>
              <a:gd name="connsiteX6" fmla="*/ 3719205 w 7880263"/>
              <a:gd name="connsiteY6" fmla="*/ 4600100 h 4611495"/>
              <a:gd name="connsiteX7" fmla="*/ 1090305 w 7880263"/>
              <a:gd name="connsiteY7" fmla="*/ 4244500 h 4611495"/>
              <a:gd name="connsiteX8" fmla="*/ 10805 w 7880263"/>
              <a:gd name="connsiteY8" fmla="*/ 2301400 h 4611495"/>
              <a:gd name="connsiteX9" fmla="*/ 506105 w 7880263"/>
              <a:gd name="connsiteY9" fmla="*/ 637700 h 4611495"/>
              <a:gd name="connsiteX10" fmla="*/ 506105 w 7880263"/>
              <a:gd name="connsiteY10" fmla="*/ 637700 h 461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0263" h="4611495">
                <a:moveTo>
                  <a:pt x="544205" y="599600"/>
                </a:moveTo>
                <a:cubicBezTo>
                  <a:pt x="977063" y="415450"/>
                  <a:pt x="1409922" y="231300"/>
                  <a:pt x="2233305" y="142400"/>
                </a:cubicBezTo>
                <a:cubicBezTo>
                  <a:pt x="3056688" y="53500"/>
                  <a:pt x="4610322" y="42917"/>
                  <a:pt x="5484505" y="66200"/>
                </a:cubicBezTo>
                <a:cubicBezTo>
                  <a:pt x="6358688" y="89483"/>
                  <a:pt x="7086822" y="-202617"/>
                  <a:pt x="7478405" y="282100"/>
                </a:cubicBezTo>
                <a:cubicBezTo>
                  <a:pt x="7869988" y="766817"/>
                  <a:pt x="7944072" y="2292933"/>
                  <a:pt x="7834005" y="2974500"/>
                </a:cubicBezTo>
                <a:cubicBezTo>
                  <a:pt x="7723938" y="3656067"/>
                  <a:pt x="7503805" y="4100567"/>
                  <a:pt x="6818005" y="4371500"/>
                </a:cubicBezTo>
                <a:cubicBezTo>
                  <a:pt x="6132205" y="4642433"/>
                  <a:pt x="4673822" y="4621267"/>
                  <a:pt x="3719205" y="4600100"/>
                </a:cubicBezTo>
                <a:cubicBezTo>
                  <a:pt x="2764588" y="4578933"/>
                  <a:pt x="1708372" y="4627617"/>
                  <a:pt x="1090305" y="4244500"/>
                </a:cubicBezTo>
                <a:cubicBezTo>
                  <a:pt x="472238" y="3861383"/>
                  <a:pt x="108172" y="2902533"/>
                  <a:pt x="10805" y="2301400"/>
                </a:cubicBezTo>
                <a:cubicBezTo>
                  <a:pt x="-86562" y="1700267"/>
                  <a:pt x="506105" y="637700"/>
                  <a:pt x="506105" y="637700"/>
                </a:cubicBezTo>
                <a:lnTo>
                  <a:pt x="506105" y="637700"/>
                </a:lnTo>
              </a:path>
            </a:pathLst>
          </a:cu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3" name="Title 5"/>
          <p:cNvSpPr txBox="1">
            <a:spLocks/>
          </p:cNvSpPr>
          <p:nvPr/>
        </p:nvSpPr>
        <p:spPr>
          <a:xfrm>
            <a:off x="20036531" y="10171014"/>
            <a:ext cx="8344034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Lesson I: Mods can be contagious</a:t>
            </a:r>
            <a:r>
              <a:rPr kumimoji="0" lang="en-US" sz="400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2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4563923" y="10171014"/>
            <a:ext cx="14182568" cy="7542059"/>
          </a:xfrm>
          <a:prstGeom prst="roundRect">
            <a:avLst>
              <a:gd name="adj" fmla="val 13005"/>
            </a:avLst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7" y="11539166"/>
            <a:ext cx="5112160" cy="557225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57746"/>
              </p:ext>
            </p:extLst>
          </p:nvPr>
        </p:nvGraphicFramePr>
        <p:xfrm>
          <a:off x="7545769" y="14546582"/>
          <a:ext cx="6433032" cy="22491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8258"/>
                <a:gridCol w="1608258"/>
                <a:gridCol w="1608258"/>
                <a:gridCol w="1608258"/>
              </a:tblGrid>
              <a:tr h="423544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Persistence Domains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23544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PDOM-0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PDOM-1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PDOM-2</a:t>
                      </a:r>
                      <a:endParaRPr lang="en-US" sz="2000" dirty="0"/>
                    </a:p>
                  </a:txBody>
                  <a:tcPr/>
                </a:tc>
              </a:tr>
              <a:tr h="4235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</a:t>
                      </a:r>
                    </a:p>
                    <a:p>
                      <a:r>
                        <a:rPr lang="en-US" sz="1600" dirty="0" err="1" smtClean="0"/>
                        <a:t>clwb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clflushopt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</a:t>
                      </a:r>
                    </a:p>
                    <a:p>
                      <a:r>
                        <a:rPr lang="en-US" sz="1600" dirty="0" err="1" smtClean="0"/>
                        <a:t>clwb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clflushopt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</a:t>
                      </a:r>
                      <a:endParaRPr lang="en-US" sz="1600" dirty="0"/>
                    </a:p>
                  </a:txBody>
                  <a:tcPr/>
                </a:tc>
              </a:tr>
              <a:tr h="4235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Ordering </a:t>
                      </a:r>
                    </a:p>
                    <a:p>
                      <a:r>
                        <a:rPr lang="en-US" sz="2000" dirty="0" smtClean="0"/>
                        <a:t>Persists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sfence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pcommit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sfence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sfence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3" name="Title 5"/>
          <p:cNvSpPr txBox="1">
            <a:spLocks/>
          </p:cNvSpPr>
          <p:nvPr/>
        </p:nvSpPr>
        <p:spPr>
          <a:xfrm>
            <a:off x="15119980" y="11725977"/>
            <a:ext cx="6778442" cy="11252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Transactional API macros: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TXN_BEGIN, TXN_COMMIT, TXN_READ,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TXN_WRITE,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and other accessors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0396571" y="11655535"/>
            <a:ext cx="570" cy="4849244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itle 1"/>
          <p:cNvSpPr txBox="1">
            <a:spLocks/>
          </p:cNvSpPr>
          <p:nvPr/>
        </p:nvSpPr>
        <p:spPr>
          <a:xfrm>
            <a:off x="20413478" y="11682012"/>
            <a:ext cx="7471925" cy="522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9858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33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Transactional Writes and Persist Barriers</a:t>
            </a:r>
            <a:endParaRPr lang="en-US" sz="2800" b="1" dirty="0"/>
          </a:p>
        </p:txBody>
      </p:sp>
      <p:sp>
        <p:nvSpPr>
          <p:cNvPr id="246" name="Content Placeholder 2"/>
          <p:cNvSpPr txBox="1">
            <a:spLocks/>
          </p:cNvSpPr>
          <p:nvPr/>
        </p:nvSpPr>
        <p:spPr>
          <a:xfrm>
            <a:off x="19991505" y="12706297"/>
            <a:ext cx="7472813" cy="3626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dirty="0"/>
          </a:p>
        </p:txBody>
      </p:sp>
      <p:sp>
        <p:nvSpPr>
          <p:cNvPr id="247" name="Freeform 246"/>
          <p:cNvSpPr/>
          <p:nvPr/>
        </p:nvSpPr>
        <p:spPr>
          <a:xfrm>
            <a:off x="21850699" y="12761715"/>
            <a:ext cx="368741" cy="1875340"/>
          </a:xfrm>
          <a:custGeom>
            <a:avLst/>
            <a:gdLst>
              <a:gd name="connsiteX0" fmla="*/ 331470 w 549031"/>
              <a:gd name="connsiteY0" fmla="*/ 0 h 2320290"/>
              <a:gd name="connsiteX1" fmla="*/ 0 w 549031"/>
              <a:gd name="connsiteY1" fmla="*/ 662940 h 2320290"/>
              <a:gd name="connsiteX2" fmla="*/ 0 w 549031"/>
              <a:gd name="connsiteY2" fmla="*/ 662940 h 2320290"/>
              <a:gd name="connsiteX3" fmla="*/ 548640 w 549031"/>
              <a:gd name="connsiteY3" fmla="*/ 1188720 h 2320290"/>
              <a:gd name="connsiteX4" fmla="*/ 91440 w 549031"/>
              <a:gd name="connsiteY4" fmla="*/ 1714500 h 2320290"/>
              <a:gd name="connsiteX5" fmla="*/ 320040 w 549031"/>
              <a:gd name="connsiteY5" fmla="*/ 2320290 h 232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031" h="2320290">
                <a:moveTo>
                  <a:pt x="331470" y="0"/>
                </a:moveTo>
                <a:lnTo>
                  <a:pt x="0" y="662940"/>
                </a:lnTo>
                <a:lnTo>
                  <a:pt x="0" y="662940"/>
                </a:lnTo>
                <a:cubicBezTo>
                  <a:pt x="91440" y="750570"/>
                  <a:pt x="533400" y="1013460"/>
                  <a:pt x="548640" y="1188720"/>
                </a:cubicBezTo>
                <a:cubicBezTo>
                  <a:pt x="563880" y="1363980"/>
                  <a:pt x="129540" y="1525905"/>
                  <a:pt x="91440" y="1714500"/>
                </a:cubicBezTo>
                <a:cubicBezTo>
                  <a:pt x="53340" y="1903095"/>
                  <a:pt x="186690" y="2111692"/>
                  <a:pt x="320040" y="2320290"/>
                </a:cubicBezTo>
              </a:path>
            </a:pathLst>
          </a:cu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/>
          <p:cNvSpPr/>
          <p:nvPr/>
        </p:nvSpPr>
        <p:spPr>
          <a:xfrm>
            <a:off x="21763892" y="12635985"/>
            <a:ext cx="340254" cy="2752963"/>
          </a:xfrm>
          <a:custGeom>
            <a:avLst/>
            <a:gdLst>
              <a:gd name="connsiteX0" fmla="*/ 323515 w 506616"/>
              <a:gd name="connsiteY0" fmla="*/ 0 h 3406140"/>
              <a:gd name="connsiteX1" fmla="*/ 3475 w 506616"/>
              <a:gd name="connsiteY1" fmla="*/ 605790 h 3406140"/>
              <a:gd name="connsiteX2" fmla="*/ 506395 w 506616"/>
              <a:gd name="connsiteY2" fmla="*/ 1097280 h 3406140"/>
              <a:gd name="connsiteX3" fmla="*/ 72055 w 506616"/>
              <a:gd name="connsiteY3" fmla="*/ 1668780 h 3406140"/>
              <a:gd name="connsiteX4" fmla="*/ 437815 w 506616"/>
              <a:gd name="connsiteY4" fmla="*/ 2251710 h 3406140"/>
              <a:gd name="connsiteX5" fmla="*/ 94915 w 506616"/>
              <a:gd name="connsiteY5" fmla="*/ 2743200 h 3406140"/>
              <a:gd name="connsiteX6" fmla="*/ 243505 w 506616"/>
              <a:gd name="connsiteY6" fmla="*/ 3406140 h 3406140"/>
              <a:gd name="connsiteX7" fmla="*/ 243505 w 506616"/>
              <a:gd name="connsiteY7" fmla="*/ 3406140 h 340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16" h="3406140">
                <a:moveTo>
                  <a:pt x="323515" y="0"/>
                </a:moveTo>
                <a:cubicBezTo>
                  <a:pt x="148255" y="211455"/>
                  <a:pt x="-27005" y="422910"/>
                  <a:pt x="3475" y="605790"/>
                </a:cubicBezTo>
                <a:cubicBezTo>
                  <a:pt x="33955" y="788670"/>
                  <a:pt x="494965" y="920115"/>
                  <a:pt x="506395" y="1097280"/>
                </a:cubicBezTo>
                <a:cubicBezTo>
                  <a:pt x="517825" y="1274445"/>
                  <a:pt x="83485" y="1476375"/>
                  <a:pt x="72055" y="1668780"/>
                </a:cubicBezTo>
                <a:cubicBezTo>
                  <a:pt x="60625" y="1861185"/>
                  <a:pt x="434005" y="2072640"/>
                  <a:pt x="437815" y="2251710"/>
                </a:cubicBezTo>
                <a:cubicBezTo>
                  <a:pt x="441625" y="2430780"/>
                  <a:pt x="127300" y="2550795"/>
                  <a:pt x="94915" y="2743200"/>
                </a:cubicBezTo>
                <a:cubicBezTo>
                  <a:pt x="62530" y="2935605"/>
                  <a:pt x="243505" y="3406140"/>
                  <a:pt x="243505" y="3406140"/>
                </a:cubicBezTo>
                <a:lnTo>
                  <a:pt x="243505" y="3406140"/>
                </a:lnTo>
              </a:path>
            </a:pathLst>
          </a:cu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/>
          <p:cNvSpPr/>
          <p:nvPr/>
        </p:nvSpPr>
        <p:spPr>
          <a:xfrm>
            <a:off x="21524140" y="12818865"/>
            <a:ext cx="358038" cy="3514178"/>
          </a:xfrm>
          <a:custGeom>
            <a:avLst/>
            <a:gdLst>
              <a:gd name="connsiteX0" fmla="*/ 266087 w 426134"/>
              <a:gd name="connsiteY0" fmla="*/ 0 h 3520440"/>
              <a:gd name="connsiteX1" fmla="*/ 3197 w 426134"/>
              <a:gd name="connsiteY1" fmla="*/ 708660 h 3520440"/>
              <a:gd name="connsiteX2" fmla="*/ 426107 w 426134"/>
              <a:gd name="connsiteY2" fmla="*/ 1417320 h 3520440"/>
              <a:gd name="connsiteX3" fmla="*/ 26057 w 426134"/>
              <a:gd name="connsiteY3" fmla="*/ 2160270 h 3520440"/>
              <a:gd name="connsiteX4" fmla="*/ 380387 w 426134"/>
              <a:gd name="connsiteY4" fmla="*/ 2788920 h 3520440"/>
              <a:gd name="connsiteX5" fmla="*/ 186077 w 426134"/>
              <a:gd name="connsiteY5" fmla="*/ 352044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134" h="3520440">
                <a:moveTo>
                  <a:pt x="266087" y="0"/>
                </a:moveTo>
                <a:cubicBezTo>
                  <a:pt x="121307" y="236220"/>
                  <a:pt x="-23473" y="472440"/>
                  <a:pt x="3197" y="708660"/>
                </a:cubicBezTo>
                <a:cubicBezTo>
                  <a:pt x="29867" y="944880"/>
                  <a:pt x="422297" y="1175385"/>
                  <a:pt x="426107" y="1417320"/>
                </a:cubicBezTo>
                <a:cubicBezTo>
                  <a:pt x="429917" y="1659255"/>
                  <a:pt x="33677" y="1931670"/>
                  <a:pt x="26057" y="2160270"/>
                </a:cubicBezTo>
                <a:cubicBezTo>
                  <a:pt x="18437" y="2388870"/>
                  <a:pt x="353717" y="2562225"/>
                  <a:pt x="380387" y="2788920"/>
                </a:cubicBezTo>
                <a:cubicBezTo>
                  <a:pt x="407057" y="3015615"/>
                  <a:pt x="296567" y="3268027"/>
                  <a:pt x="186077" y="352044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/>
          <p:nvPr/>
        </p:nvCxnSpPr>
        <p:spPr>
          <a:xfrm>
            <a:off x="21602024" y="12985001"/>
            <a:ext cx="125178" cy="0"/>
          </a:xfrm>
          <a:prstGeom prst="line">
            <a:avLst/>
          </a:prstGeom>
          <a:ln w="38100" cmpd="sng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464187" y="13308357"/>
            <a:ext cx="125178" cy="0"/>
          </a:xfrm>
          <a:prstGeom prst="line">
            <a:avLst/>
          </a:prstGeom>
          <a:ln w="38100" cmpd="sng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0543668" y="12430245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Transaction 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20672512" y="12848117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Write 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532315" y="13181879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Write B</a:t>
            </a:r>
          </a:p>
        </p:txBody>
      </p:sp>
      <p:cxnSp>
        <p:nvCxnSpPr>
          <p:cNvPr id="255" name="Straight Connector 254"/>
          <p:cNvCxnSpPr/>
          <p:nvPr/>
        </p:nvCxnSpPr>
        <p:spPr>
          <a:xfrm>
            <a:off x="21695647" y="16137375"/>
            <a:ext cx="125178" cy="0"/>
          </a:xfrm>
          <a:prstGeom prst="line">
            <a:avLst/>
          </a:prstGeom>
          <a:ln w="38100" cmpd="sng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0693191" y="15989525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Commit</a:t>
            </a:r>
          </a:p>
        </p:txBody>
      </p:sp>
      <p:cxnSp>
        <p:nvCxnSpPr>
          <p:cNvPr id="257" name="Straight Connector 256"/>
          <p:cNvCxnSpPr/>
          <p:nvPr/>
        </p:nvCxnSpPr>
        <p:spPr>
          <a:xfrm flipH="1">
            <a:off x="21069963" y="13561815"/>
            <a:ext cx="175" cy="154009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0727237" y="15478123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/>
              <a:t>N writes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2460423" y="12430245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Undo log</a:t>
            </a:r>
          </a:p>
        </p:txBody>
      </p:sp>
      <p:graphicFrame>
        <p:nvGraphicFramePr>
          <p:cNvPr id="260" name="Table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84837"/>
              </p:ext>
            </p:extLst>
          </p:nvPr>
        </p:nvGraphicFramePr>
        <p:xfrm>
          <a:off x="22489917" y="12761715"/>
          <a:ext cx="706250" cy="335280"/>
        </p:xfrm>
        <a:graphic>
          <a:graphicData uri="http://schemas.openxmlformats.org/drawingml/2006/table">
            <a:tbl>
              <a:tblPr/>
              <a:tblGrid>
                <a:gridCol w="706250"/>
              </a:tblGrid>
              <a:tr h="320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old 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61" name="Straight Connector 260"/>
          <p:cNvCxnSpPr/>
          <p:nvPr/>
        </p:nvCxnSpPr>
        <p:spPr>
          <a:xfrm>
            <a:off x="22366290" y="13131285"/>
            <a:ext cx="982609" cy="0"/>
          </a:xfrm>
          <a:prstGeom prst="line">
            <a:avLst/>
          </a:prstGeom>
          <a:ln w="127000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2" name="Table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40092"/>
              </p:ext>
            </p:extLst>
          </p:nvPr>
        </p:nvGraphicFramePr>
        <p:xfrm>
          <a:off x="22505157" y="13180201"/>
          <a:ext cx="706250" cy="335280"/>
        </p:xfrm>
        <a:graphic>
          <a:graphicData uri="http://schemas.openxmlformats.org/drawingml/2006/table">
            <a:tbl>
              <a:tblPr/>
              <a:tblGrid>
                <a:gridCol w="706250"/>
              </a:tblGrid>
              <a:tr h="320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old B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63" name="Straight Connector 262"/>
          <p:cNvCxnSpPr/>
          <p:nvPr/>
        </p:nvCxnSpPr>
        <p:spPr>
          <a:xfrm>
            <a:off x="22366290" y="13546575"/>
            <a:ext cx="982609" cy="0"/>
          </a:xfrm>
          <a:prstGeom prst="line">
            <a:avLst/>
          </a:prstGeom>
          <a:ln w="127000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80794" y="13749605"/>
            <a:ext cx="15353" cy="169981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412795" y="15852725"/>
            <a:ext cx="982609" cy="0"/>
          </a:xfrm>
          <a:prstGeom prst="line">
            <a:avLst/>
          </a:prstGeom>
          <a:ln w="127000">
            <a:solidFill>
              <a:srgbClr val="C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22215046" y="16002839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/>
              <a:t>O(N) </a:t>
            </a:r>
            <a:r>
              <a:rPr lang="en-US" sz="2000" b="1" i="1" dirty="0" err="1"/>
              <a:t>pbarriers</a:t>
            </a:r>
            <a:endParaRPr lang="en-US" sz="2000" b="1" i="1" dirty="0"/>
          </a:p>
          <a:p>
            <a:pPr algn="ctr">
              <a:lnSpc>
                <a:spcPct val="90000"/>
              </a:lnSpc>
            </a:pPr>
            <a:r>
              <a:rPr lang="en-US" sz="2000" b="1" i="1" dirty="0"/>
              <a:t>+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4 </a:t>
            </a:r>
            <a:r>
              <a:rPr lang="en-US" sz="2000" b="1" i="1" dirty="0" err="1"/>
              <a:t>pbarriers</a:t>
            </a:r>
            <a:endParaRPr lang="en-US" sz="2000" b="1" i="1" dirty="0"/>
          </a:p>
          <a:p>
            <a:pPr>
              <a:lnSpc>
                <a:spcPct val="90000"/>
              </a:lnSpc>
            </a:pPr>
            <a:r>
              <a:rPr lang="en-US" sz="2000" b="1" i="1" dirty="0"/>
              <a:t>for Commit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24458509" y="12411330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Redo log</a:t>
            </a:r>
          </a:p>
        </p:txBody>
      </p:sp>
      <p:graphicFrame>
        <p:nvGraphicFramePr>
          <p:cNvPr id="268" name="Table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10644"/>
              </p:ext>
            </p:extLst>
          </p:nvPr>
        </p:nvGraphicFramePr>
        <p:xfrm>
          <a:off x="24485841" y="12742051"/>
          <a:ext cx="706250" cy="335280"/>
        </p:xfrm>
        <a:graphic>
          <a:graphicData uri="http://schemas.openxmlformats.org/drawingml/2006/table">
            <a:tbl>
              <a:tblPr/>
              <a:tblGrid>
                <a:gridCol w="706250"/>
              </a:tblGrid>
              <a:tr h="320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A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46263"/>
              </p:ext>
            </p:extLst>
          </p:nvPr>
        </p:nvGraphicFramePr>
        <p:xfrm>
          <a:off x="24485842" y="13087163"/>
          <a:ext cx="702751" cy="335280"/>
        </p:xfrm>
        <a:graphic>
          <a:graphicData uri="http://schemas.openxmlformats.org/drawingml/2006/table">
            <a:tbl>
              <a:tblPr/>
              <a:tblGrid>
                <a:gridCol w="702751"/>
              </a:tblGrid>
              <a:tr h="320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B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70" name="Straight Connector 269"/>
          <p:cNvCxnSpPr/>
          <p:nvPr/>
        </p:nvCxnSpPr>
        <p:spPr>
          <a:xfrm>
            <a:off x="24976718" y="13749605"/>
            <a:ext cx="15353" cy="169981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24315109" y="15957647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/>
              <a:t>4 </a:t>
            </a:r>
            <a:r>
              <a:rPr lang="en-US" sz="2000" b="1" i="1" dirty="0" err="1"/>
              <a:t>pbarriers</a:t>
            </a:r>
            <a:endParaRPr lang="en-US" sz="2000" b="1" i="1" dirty="0"/>
          </a:p>
          <a:p>
            <a:pPr>
              <a:lnSpc>
                <a:spcPct val="90000"/>
              </a:lnSpc>
            </a:pPr>
            <a:r>
              <a:rPr lang="en-US" sz="2000" b="1" i="1" dirty="0"/>
              <a:t>for Commit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5864192" y="12420191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Copy-on-write</a:t>
            </a:r>
          </a:p>
        </p:txBody>
      </p:sp>
      <p:graphicFrame>
        <p:nvGraphicFramePr>
          <p:cNvPr id="273" name="Table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36122"/>
              </p:ext>
            </p:extLst>
          </p:nvPr>
        </p:nvGraphicFramePr>
        <p:xfrm>
          <a:off x="26185997" y="12742051"/>
          <a:ext cx="706250" cy="670560"/>
        </p:xfrm>
        <a:graphic>
          <a:graphicData uri="http://schemas.openxmlformats.org/drawingml/2006/table">
            <a:tbl>
              <a:tblPr/>
              <a:tblGrid>
                <a:gridCol w="706250"/>
              </a:tblGrid>
              <a:tr h="320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ptr</a:t>
                      </a:r>
                      <a:r>
                        <a:rPr lang="en-US" sz="1600" dirty="0" smtClean="0"/>
                        <a:t>(A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Table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136"/>
              </p:ext>
            </p:extLst>
          </p:nvPr>
        </p:nvGraphicFramePr>
        <p:xfrm>
          <a:off x="26185998" y="13087163"/>
          <a:ext cx="702751" cy="335280"/>
        </p:xfrm>
        <a:graphic>
          <a:graphicData uri="http://schemas.openxmlformats.org/drawingml/2006/table">
            <a:tbl>
              <a:tblPr/>
              <a:tblGrid>
                <a:gridCol w="702751"/>
              </a:tblGrid>
              <a:tr h="320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ptr</a:t>
                      </a:r>
                      <a:r>
                        <a:rPr lang="en-US" sz="1600" dirty="0" smtClean="0"/>
                        <a:t>(B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75" name="Straight Connector 274"/>
          <p:cNvCxnSpPr/>
          <p:nvPr/>
        </p:nvCxnSpPr>
        <p:spPr>
          <a:xfrm>
            <a:off x="26517251" y="13727782"/>
            <a:ext cx="15353" cy="169981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6044762" y="15957647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/>
              <a:t>4 </a:t>
            </a:r>
            <a:r>
              <a:rPr lang="en-US" sz="2000" b="1" i="1" dirty="0" err="1"/>
              <a:t>pbarriers</a:t>
            </a:r>
            <a:endParaRPr lang="en-US" sz="2000" b="1" i="1" dirty="0"/>
          </a:p>
          <a:p>
            <a:pPr>
              <a:lnSpc>
                <a:spcPct val="90000"/>
              </a:lnSpc>
            </a:pPr>
            <a:r>
              <a:rPr lang="en-US" sz="2000" b="1" i="1" dirty="0"/>
              <a:t>for Commit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3401975" y="14654950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 err="1" smtClean="0"/>
              <a:t>pbarrier</a:t>
            </a:r>
            <a:endParaRPr lang="en-US" sz="2000" b="1" i="1" dirty="0"/>
          </a:p>
        </p:txBody>
      </p:sp>
      <p:cxnSp>
        <p:nvCxnSpPr>
          <p:cNvPr id="278" name="Straight Connector 277"/>
          <p:cNvCxnSpPr/>
          <p:nvPr/>
        </p:nvCxnSpPr>
        <p:spPr>
          <a:xfrm>
            <a:off x="24357011" y="13096995"/>
            <a:ext cx="982609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4357011" y="13449420"/>
            <a:ext cx="982609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6085203" y="13096995"/>
            <a:ext cx="982609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6085203" y="13449420"/>
            <a:ext cx="982609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4357011" y="15835580"/>
            <a:ext cx="982609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26110706" y="15835580"/>
            <a:ext cx="982609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5291258" y="14242449"/>
            <a:ext cx="614131" cy="739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 err="1"/>
              <a:t>async</a:t>
            </a:r>
            <a:r>
              <a:rPr lang="en-US" sz="2000" b="1" i="1" dirty="0"/>
              <a:t> </a:t>
            </a:r>
            <a:endParaRPr lang="en-US" sz="2000" b="1" i="1" dirty="0" smtClean="0"/>
          </a:p>
          <a:p>
            <a:pPr>
              <a:lnSpc>
                <a:spcPct val="90000"/>
              </a:lnSpc>
            </a:pPr>
            <a:r>
              <a:rPr lang="en-US" sz="2000" b="1" i="1" dirty="0" err="1" smtClean="0"/>
              <a:t>writeback</a:t>
            </a:r>
            <a:r>
              <a:rPr lang="en-US" sz="2000" b="1" i="1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en-US" sz="2000" b="1" i="1" dirty="0" smtClean="0"/>
              <a:t>flush</a:t>
            </a:r>
            <a:endParaRPr lang="en-US" sz="2000" b="1" i="1" dirty="0"/>
          </a:p>
        </p:txBody>
      </p:sp>
      <p:cxnSp>
        <p:nvCxnSpPr>
          <p:cNvPr id="285" name="Straight Arrow Connector 284"/>
          <p:cNvCxnSpPr/>
          <p:nvPr/>
        </p:nvCxnSpPr>
        <p:spPr>
          <a:xfrm flipH="1" flipV="1">
            <a:off x="23196167" y="13692206"/>
            <a:ext cx="444221" cy="921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23337947" y="14896750"/>
            <a:ext cx="349988" cy="81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 flipV="1">
            <a:off x="25188593" y="13503573"/>
            <a:ext cx="343598" cy="7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4" idx="0"/>
          </p:cNvCxnSpPr>
          <p:nvPr/>
        </p:nvCxnSpPr>
        <p:spPr>
          <a:xfrm flipV="1">
            <a:off x="25598324" y="13503573"/>
            <a:ext cx="470698" cy="7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26903558" y="12848117"/>
            <a:ext cx="546342" cy="7842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ounded Rectangle 289"/>
          <p:cNvSpPr/>
          <p:nvPr/>
        </p:nvSpPr>
        <p:spPr>
          <a:xfrm>
            <a:off x="27481716" y="13587732"/>
            <a:ext cx="406399" cy="215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91" name="Straight Arrow Connector 290"/>
          <p:cNvCxnSpPr>
            <a:endCxn id="292" idx="0"/>
          </p:cNvCxnSpPr>
          <p:nvPr/>
        </p:nvCxnSpPr>
        <p:spPr>
          <a:xfrm>
            <a:off x="27685180" y="13786653"/>
            <a:ext cx="379188" cy="548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ounded Rectangle 291"/>
          <p:cNvSpPr/>
          <p:nvPr/>
        </p:nvSpPr>
        <p:spPr>
          <a:xfrm>
            <a:off x="27681459" y="14335490"/>
            <a:ext cx="765818" cy="241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New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26960518" y="14339846"/>
            <a:ext cx="587561" cy="241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Old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/>
          <p:cNvCxnSpPr>
            <a:stCxn id="290" idx="2"/>
            <a:endCxn id="293" idx="0"/>
          </p:cNvCxnSpPr>
          <p:nvPr/>
        </p:nvCxnSpPr>
        <p:spPr>
          <a:xfrm flipH="1">
            <a:off x="27254299" y="13803639"/>
            <a:ext cx="430617" cy="5362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22672236" y="17029530"/>
            <a:ext cx="45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296" name="TextBox 295"/>
          <p:cNvSpPr txBox="1"/>
          <p:nvPr/>
        </p:nvSpPr>
        <p:spPr>
          <a:xfrm>
            <a:off x="24589770" y="17029530"/>
            <a:ext cx="46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(b)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6294143" y="17033260"/>
            <a:ext cx="43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(c)</a:t>
            </a:r>
            <a:endParaRPr lang="en-US" sz="1600" dirty="0"/>
          </a:p>
        </p:txBody>
      </p:sp>
      <p:sp>
        <p:nvSpPr>
          <p:cNvPr id="299" name="Title 5"/>
          <p:cNvSpPr txBox="1">
            <a:spLocks/>
          </p:cNvSpPr>
          <p:nvPr/>
        </p:nvSpPr>
        <p:spPr>
          <a:xfrm>
            <a:off x="15139987" y="10455474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Persistent Memory Transactions: API and Runtimes</a:t>
            </a:r>
            <a:endParaRPr lang="en-US" sz="3200" dirty="0" smtClean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4" name="Chart 3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733970"/>
              </p:ext>
            </p:extLst>
          </p:nvPr>
        </p:nvGraphicFramePr>
        <p:xfrm>
          <a:off x="3880436" y="21450089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5" name="Chart 3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301905"/>
              </p:ext>
            </p:extLst>
          </p:nvPr>
        </p:nvGraphicFramePr>
        <p:xfrm>
          <a:off x="7538035" y="21479890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6" name="Chart 3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749388"/>
              </p:ext>
            </p:extLst>
          </p:nvPr>
        </p:nvGraphicFramePr>
        <p:xfrm>
          <a:off x="11084284" y="21467081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7" name="Chart 3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041681"/>
              </p:ext>
            </p:extLst>
          </p:nvPr>
        </p:nvGraphicFramePr>
        <p:xfrm>
          <a:off x="3811828" y="24184642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8" name="Chart 3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39949"/>
              </p:ext>
            </p:extLst>
          </p:nvPr>
        </p:nvGraphicFramePr>
        <p:xfrm>
          <a:off x="7577843" y="24224688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9" name="Chart 3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360956"/>
              </p:ext>
            </p:extLst>
          </p:nvPr>
        </p:nvGraphicFramePr>
        <p:xfrm>
          <a:off x="11015526" y="24184641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0" name="Chart 3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4570"/>
              </p:ext>
            </p:extLst>
          </p:nvPr>
        </p:nvGraphicFramePr>
        <p:xfrm>
          <a:off x="14676499" y="21332254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11" name="Chart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716127"/>
              </p:ext>
            </p:extLst>
          </p:nvPr>
        </p:nvGraphicFramePr>
        <p:xfrm>
          <a:off x="18381772" y="21379353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12" name="Chart 3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214476"/>
              </p:ext>
            </p:extLst>
          </p:nvPr>
        </p:nvGraphicFramePr>
        <p:xfrm>
          <a:off x="21822637" y="21405263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13" name="Chart 3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431840"/>
              </p:ext>
            </p:extLst>
          </p:nvPr>
        </p:nvGraphicFramePr>
        <p:xfrm>
          <a:off x="14773319" y="24244785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14" name="Chart 3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875472"/>
              </p:ext>
            </p:extLst>
          </p:nvPr>
        </p:nvGraphicFramePr>
        <p:xfrm>
          <a:off x="18377032" y="24343704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15" name="Chart 3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268435"/>
              </p:ext>
            </p:extLst>
          </p:nvPr>
        </p:nvGraphicFramePr>
        <p:xfrm>
          <a:off x="21811588" y="24298198"/>
          <a:ext cx="365759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17" name="Title 5"/>
          <p:cNvSpPr txBox="1">
            <a:spLocks/>
          </p:cNvSpPr>
          <p:nvPr/>
        </p:nvSpPr>
        <p:spPr>
          <a:xfrm>
            <a:off x="3114651" y="18264384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0" lang="en-US" sz="4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Evaluation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Intel Software Emulation Platform</a:t>
            </a:r>
            <a:endParaRPr lang="en-US" sz="2800" dirty="0" smtClean="0">
              <a:latin typeface="+mj-lt"/>
              <a:ea typeface="+mj-ea"/>
              <a:cs typeface="+mj-cs"/>
            </a:endParaRPr>
          </a:p>
          <a:p>
            <a:pPr marL="9144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Emulated broad range of load and persist barrier latencies (0—1000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nsecs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9144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Reporting 300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nsec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load latency and 500 (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PDOM-0), 100 (PDOM-1), and 0 (PDOM-2)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nsec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persist barrier latencies to approximate the 3 persistence domains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8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45619" y="272569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Array: Transaction either reads </a:t>
            </a:r>
            <a:r>
              <a:rPr lang="en-US" sz="3200" dirty="0"/>
              <a:t>or increments all integers in a slot, </a:t>
            </a:r>
            <a:r>
              <a:rPr lang="en-US" sz="3200" dirty="0" smtClean="0"/>
              <a:t>via a single coarse grain read-increment-update per slot.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Each transaction touches 20 slots.</a:t>
            </a:r>
            <a:r>
              <a:rPr lang="en-US" sz="3200" dirty="0"/>
              <a:t> </a:t>
            </a:r>
            <a:r>
              <a:rPr lang="en-US" sz="3200" dirty="0" smtClean="0"/>
              <a:t>Array-RAW increments each individual integer in a slot, thereby increasing read-after-write instances.</a:t>
            </a:r>
            <a:endParaRPr lang="en-US" sz="32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37029998"/>
            <a:ext cx="7331111" cy="3140325"/>
          </a:xfrm>
          <a:prstGeom prst="rect">
            <a:avLst/>
          </a:prstGeom>
        </p:spPr>
      </p:pic>
      <p:sp>
        <p:nvSpPr>
          <p:cNvPr id="323" name="Title 5"/>
          <p:cNvSpPr txBox="1">
            <a:spLocks/>
          </p:cNvSpPr>
          <p:nvPr/>
        </p:nvSpPr>
        <p:spPr>
          <a:xfrm>
            <a:off x="14071963" y="18231944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0" lang="en-US" sz="4000" b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  <a:ea typeface="+mj-ea"/>
                <a:cs typeface="+mj-cs"/>
              </a:rPr>
              <a:t>Microbenchmarking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Simple 2-D array of 64-bit integers read/updated using transaction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Test runs configured to cover broad range of access granularities, read/write mixes, and transaction lengths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8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328" name="Title 5"/>
          <p:cNvSpPr txBox="1">
            <a:spLocks/>
          </p:cNvSpPr>
          <p:nvPr/>
        </p:nvSpPr>
        <p:spPr>
          <a:xfrm>
            <a:off x="2520032" y="33297116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0" lang="en-US" sz="4000" b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2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Persistent Key-Value Store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Contains central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growable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persistent hash table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Used transactions for consistent updates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Base version, required for COW, instruments all accesses to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persistent objects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Optimized version avoids some transactional instrumentation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Transactions are short; no significant difference between undo 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  and redo logging</a:t>
            </a:r>
          </a:p>
          <a:p>
            <a:pPr marL="9144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COW performs worst because of extra level of indirection and greater</a:t>
            </a:r>
          </a:p>
          <a:p>
            <a:pPr marL="457200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  memory churn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6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072459" y="371374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(a) Throughput – 90% reads</a:t>
            </a:r>
            <a:endParaRPr lang="en-US" sz="2000" dirty="0"/>
          </a:p>
        </p:txBody>
      </p:sp>
      <p:sp>
        <p:nvSpPr>
          <p:cNvPr id="330" name="TextBox 329"/>
          <p:cNvSpPr txBox="1"/>
          <p:nvPr/>
        </p:nvSpPr>
        <p:spPr>
          <a:xfrm>
            <a:off x="7528843" y="371374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(b) Throughput – 50% reads</a:t>
            </a:r>
            <a:endParaRPr lang="en-US" sz="2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690715" y="377135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1000K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800K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600K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400K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200K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0K</a:t>
            </a:r>
            <a:endParaRPr lang="en-US" sz="1400" dirty="0"/>
          </a:p>
        </p:txBody>
      </p:sp>
      <p:sp>
        <p:nvSpPr>
          <p:cNvPr id="332" name="TextBox 331"/>
          <p:cNvSpPr txBox="1"/>
          <p:nvPr/>
        </p:nvSpPr>
        <p:spPr>
          <a:xfrm>
            <a:off x="7219107" y="377352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1000K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800K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600K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400K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200K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0K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 rot="16200000">
            <a:off x="3341310" y="3842371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Operations / sec</a:t>
            </a:r>
            <a:endParaRPr lang="en-US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274891" y="3900966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 smtClean="0"/>
              <a:t>DRAM</a:t>
            </a:r>
          </a:p>
          <a:p>
            <a:pPr algn="r">
              <a:lnSpc>
                <a:spcPct val="90000"/>
              </a:lnSpc>
            </a:pPr>
            <a:r>
              <a:rPr lang="en-US" sz="1600" dirty="0" smtClean="0"/>
              <a:t>Redo-opt</a:t>
            </a:r>
          </a:p>
          <a:p>
            <a:pPr algn="r">
              <a:lnSpc>
                <a:spcPct val="90000"/>
              </a:lnSpc>
            </a:pPr>
            <a:r>
              <a:rPr lang="en-US" sz="1600" dirty="0" smtClean="0"/>
              <a:t>Redo</a:t>
            </a:r>
            <a:endParaRPr lang="en-US" sz="1600" dirty="0"/>
          </a:p>
        </p:txBody>
      </p:sp>
      <p:sp>
        <p:nvSpPr>
          <p:cNvPr id="335" name="TextBox 334"/>
          <p:cNvSpPr txBox="1"/>
          <p:nvPr/>
        </p:nvSpPr>
        <p:spPr>
          <a:xfrm>
            <a:off x="8803283" y="3900966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 smtClean="0"/>
              <a:t>Undo-opt</a:t>
            </a:r>
          </a:p>
          <a:p>
            <a:pPr algn="r">
              <a:lnSpc>
                <a:spcPct val="90000"/>
              </a:lnSpc>
            </a:pPr>
            <a:r>
              <a:rPr lang="en-US" sz="1600" dirty="0" smtClean="0"/>
              <a:t>Undo</a:t>
            </a:r>
          </a:p>
          <a:p>
            <a:pPr algn="r">
              <a:lnSpc>
                <a:spcPct val="90000"/>
              </a:lnSpc>
            </a:pPr>
            <a:r>
              <a:rPr lang="en-US" sz="1600" dirty="0" smtClean="0"/>
              <a:t>COW</a:t>
            </a:r>
            <a:endParaRPr lang="en-US" sz="16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2043643" y="33933654"/>
            <a:ext cx="0" cy="6236669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itle 5"/>
          <p:cNvSpPr txBox="1">
            <a:spLocks/>
          </p:cNvSpPr>
          <p:nvPr/>
        </p:nvSpPr>
        <p:spPr>
          <a:xfrm>
            <a:off x="12241112" y="33194259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0" lang="en-US" sz="4000" b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2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SQLite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A lightweight database; supports ACID 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transactions, uses rollback/write-ahead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  log in the Commit() function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Our version: Minor mod to Commit() to 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  directly </a:t>
            </a:r>
            <a:r>
              <a:rPr lang="en-US" sz="2000" dirty="0" smtClean="0"/>
              <a:t>write dirty pages to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database file 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 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(using our transactions)</a:t>
            </a:r>
          </a:p>
          <a:p>
            <a:pPr marL="914400" indent="-38735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This is a </a:t>
            </a:r>
            <a:r>
              <a:rPr lang="en-US" sz="2000" i="1" dirty="0" smtClean="0">
                <a:latin typeface="+mj-lt"/>
                <a:ea typeface="+mj-ea"/>
                <a:cs typeface="+mj-cs"/>
              </a:rPr>
              <a:t>write-only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transaction; big </a:t>
            </a:r>
          </a:p>
          <a:p>
            <a:pPr marL="463550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  write set with coarse writes</a:t>
            </a:r>
          </a:p>
          <a:p>
            <a:pPr marL="914400" indent="-45085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In-memory is best case performance; </a:t>
            </a:r>
          </a:p>
          <a:p>
            <a:pPr marL="463550"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t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ransactions help come close to 10-15%</a:t>
            </a:r>
          </a:p>
          <a:p>
            <a:pPr marL="914400" indent="-45085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Undo log incurs checksum overheads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691" y="37468163"/>
            <a:ext cx="5361905" cy="2390476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12907740" y="3762975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/>
              <a:t>In-memory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/>
              <a:t>Rollback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14419908" y="376226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/>
              <a:t>WAL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/>
              <a:t>Undo</a:t>
            </a:r>
            <a:endParaRPr lang="en-US" sz="14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5932076" y="376226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/>
              <a:t>Redo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2786481" y="398600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Stock                   PDOM-0       PDOM-1      PDOM-2</a:t>
            </a:r>
            <a:endParaRPr lang="en-US" sz="2000" dirty="0"/>
          </a:p>
        </p:txBody>
      </p:sp>
      <p:cxnSp>
        <p:nvCxnSpPr>
          <p:cNvPr id="344" name="Straight Connector 343"/>
          <p:cNvCxnSpPr/>
          <p:nvPr/>
        </p:nvCxnSpPr>
        <p:spPr>
          <a:xfrm flipH="1">
            <a:off x="18377032" y="33861646"/>
            <a:ext cx="3315" cy="6408712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2520032" y="33861646"/>
            <a:ext cx="25028047" cy="72008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itle 5"/>
          <p:cNvSpPr txBox="1">
            <a:spLocks/>
          </p:cNvSpPr>
          <p:nvPr/>
        </p:nvSpPr>
        <p:spPr>
          <a:xfrm>
            <a:off x="18517053" y="33186008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0" lang="en-US" sz="4000" b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2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Conclusions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No single transaction runtime is a clear winner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A complex interplay between multiple factors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Workload read/write access patterns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Persistence Domains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Cache Locality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Transaction runtime bookkeeping overheads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COW appears to be a non-starter, but choice between undo and redo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      logging based runtimes is non-trivial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Recent work (Dude-TM, 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Kamino-Tx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) has pushed the performance 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    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envelope further by leveraging DRAM as a cache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Would be interesting to add those works in the mix here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594" y="28914795"/>
            <a:ext cx="15304897" cy="4066740"/>
          </a:xfrm>
          <a:prstGeom prst="rect">
            <a:avLst/>
          </a:prstGeom>
        </p:spPr>
      </p:pic>
      <p:sp>
        <p:nvSpPr>
          <p:cNvPr id="349" name="Title 5"/>
          <p:cNvSpPr txBox="1">
            <a:spLocks/>
          </p:cNvSpPr>
          <p:nvPr/>
        </p:nvSpPr>
        <p:spPr>
          <a:xfrm>
            <a:off x="2538587" y="27841448"/>
            <a:ext cx="11251803" cy="7636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0" lang="en-US" sz="4000" b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2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Persistent </a:t>
            </a:r>
            <a:r>
              <a:rPr lang="en-US" sz="4000" b="1" dirty="0" err="1" smtClean="0">
                <a:latin typeface="+mj-lt"/>
                <a:ea typeface="+mj-ea"/>
                <a:cs typeface="+mj-cs"/>
              </a:rPr>
              <a:t>Memcached</a:t>
            </a:r>
            <a:endParaRPr lang="en-US" sz="4000" b="1" dirty="0" smtClean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Comprehensive re-write of 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Memcached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for “instant warmup”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COW has significant programmability challenges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Concurrent updates to a single object not supported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COW requires its own allocator;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Memcached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has its own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Decided not to port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Memcached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to COW’s interface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Transactions are complex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Get performs 25 reads and 5 writes</a:t>
            </a:r>
          </a:p>
          <a:p>
            <a:pPr marL="13716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Put performs 80-90 reads and 24 writes (most writes are </a:t>
            </a:r>
          </a:p>
          <a:p>
            <a:pPr marL="914400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    read-after-write instances)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Fits with the Array-RAW benchmark with 25-30% read-after-writes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Performance behavior is similar to Array-RAW</a:t>
            </a: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Undo logging scales worse than redo logging for 50% reads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     </a:t>
            </a:r>
            <a:r>
              <a:rPr lang="en-US" sz="2400" dirty="0"/>
              <a:t>for longer persist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barrier latencies (PDOM-0 and PDOM-1)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indent="-449263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The bar charts explain: Put transactions take longer, which</a:t>
            </a:r>
          </a:p>
          <a:p>
            <a:pPr marL="465137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    exacerbates contention on 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Memcached’s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locks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600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V="1">
            <a:off x="2641976" y="28256615"/>
            <a:ext cx="25028047" cy="72008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3635078" y="287103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(a) Throughput – 90% reads                   (b) Throughput – 50% reads                 (c) Get/Put Latency – 90</a:t>
            </a:r>
            <a:r>
              <a:rPr lang="en-US" sz="2000" dirty="0"/>
              <a:t>% reads           </a:t>
            </a:r>
            <a:r>
              <a:rPr lang="en-US" sz="2000" dirty="0" smtClean="0"/>
              <a:t>(d) </a:t>
            </a:r>
            <a:r>
              <a:rPr lang="en-US" sz="2000" dirty="0"/>
              <a:t>Get/Put Latency – </a:t>
            </a:r>
            <a:r>
              <a:rPr lang="en-US" sz="2000" dirty="0" smtClean="0"/>
              <a:t>50</a:t>
            </a:r>
            <a:r>
              <a:rPr lang="en-US" sz="2000" dirty="0"/>
              <a:t>% reads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3298595" y="2920283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Get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Put</a:t>
            </a:r>
            <a:endParaRPr lang="en-US" sz="20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4059867" y="317014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Undo/PDOM-0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Redo/PDOM-0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Undo/PDOM-1</a:t>
            </a:r>
            <a:endParaRPr lang="en-US" sz="2200" dirty="0"/>
          </a:p>
        </p:txBody>
      </p:sp>
      <p:sp>
        <p:nvSpPr>
          <p:cNvPr id="356" name="TextBox 355"/>
          <p:cNvSpPr txBox="1"/>
          <p:nvPr/>
        </p:nvSpPr>
        <p:spPr>
          <a:xfrm>
            <a:off x="18020307" y="317951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Undo/PDOM-2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Redo/PDOM-2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Undo/PDOM-2</a:t>
            </a:r>
            <a:endParaRPr lang="en-US" sz="2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4620708" y="3314725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#cores</a:t>
            </a:r>
            <a:endParaRPr lang="en-US" sz="2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18618075" y="3314156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#cores</a:t>
            </a:r>
            <a:endParaRPr lang="en-US" sz="2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17588259" y="328535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       2            4            6            8</a:t>
            </a:r>
            <a:endParaRPr lang="en-US" sz="2000" dirty="0"/>
          </a:p>
        </p:txBody>
      </p:sp>
      <p:sp>
        <p:nvSpPr>
          <p:cNvPr id="360" name="TextBox 359"/>
          <p:cNvSpPr txBox="1"/>
          <p:nvPr/>
        </p:nvSpPr>
        <p:spPr>
          <a:xfrm>
            <a:off x="13627819" y="328535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       2            4            6            8</a:t>
            </a:r>
            <a:endParaRPr lang="en-US" sz="2000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2713419" y="3094816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Operations/sec</a:t>
            </a:r>
            <a:endParaRPr lang="en-US" sz="2400" dirty="0"/>
          </a:p>
        </p:txBody>
      </p:sp>
      <p:sp>
        <p:nvSpPr>
          <p:cNvPr id="362" name="TextBox 361"/>
          <p:cNvSpPr txBox="1"/>
          <p:nvPr/>
        </p:nvSpPr>
        <p:spPr>
          <a:xfrm rot="16200000">
            <a:off x="20783358" y="3165110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Transactions latency (</a:t>
            </a:r>
            <a:r>
              <a:rPr lang="en-US" sz="2400" dirty="0" err="1" smtClean="0"/>
              <a:t>usecs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123763" y="290371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250k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200k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150k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100k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  50k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    0k</a:t>
            </a:r>
            <a:endParaRPr lang="en-US" sz="18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7177915" y="2934684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80k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6</a:t>
            </a:r>
            <a:r>
              <a:rPr lang="en-US" sz="1800" dirty="0" smtClean="0"/>
              <a:t>0k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40k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2</a:t>
            </a:r>
            <a:r>
              <a:rPr lang="en-US" sz="1800" dirty="0" smtClean="0"/>
              <a:t>0k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   0k</a:t>
            </a:r>
            <a:endParaRPr lang="en-US" sz="1800" dirty="0"/>
          </a:p>
        </p:txBody>
      </p:sp>
      <p:sp>
        <p:nvSpPr>
          <p:cNvPr id="365" name="TextBox 364"/>
          <p:cNvSpPr txBox="1"/>
          <p:nvPr/>
        </p:nvSpPr>
        <p:spPr>
          <a:xfrm>
            <a:off x="21138355" y="290371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250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200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150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100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  50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    0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25170803" y="290371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500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4</a:t>
            </a:r>
            <a:r>
              <a:rPr lang="en-US" sz="1800" dirty="0" smtClean="0"/>
              <a:t>00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300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2</a:t>
            </a:r>
            <a:r>
              <a:rPr lang="en-US" sz="1800" dirty="0" smtClean="0"/>
              <a:t>00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10</a:t>
            </a:r>
            <a:r>
              <a:rPr lang="en-US" sz="1800" dirty="0" smtClean="0"/>
              <a:t>0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    0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21784629" y="3275275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Undo/P0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Redo/P0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Undo/P1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Redo/P1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Undo/P2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Redo/P2</a:t>
            </a:r>
            <a:endParaRPr lang="en-US" sz="1600" dirty="0"/>
          </a:p>
        </p:txBody>
      </p:sp>
      <p:sp>
        <p:nvSpPr>
          <p:cNvPr id="368" name="TextBox 367"/>
          <p:cNvSpPr txBox="1"/>
          <p:nvPr/>
        </p:nvSpPr>
        <p:spPr>
          <a:xfrm rot="16200000">
            <a:off x="25725163" y="327095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Undo/P0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Redo/P0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Undo/P1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Redo/P1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Undo/P2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smtClean="0"/>
              <a:t>Redo/P2</a:t>
            </a:r>
            <a:endParaRPr lang="en-US" sz="1600" dirty="0"/>
          </a:p>
        </p:txBody>
      </p:sp>
      <p:sp>
        <p:nvSpPr>
          <p:cNvPr id="318" name="TextBox 317"/>
          <p:cNvSpPr txBox="1"/>
          <p:nvPr/>
        </p:nvSpPr>
        <p:spPr>
          <a:xfrm>
            <a:off x="7551704" y="114327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Persistence Domain</a:t>
            </a:r>
            <a:r>
              <a:rPr lang="en-US" sz="2800" dirty="0" smtClean="0"/>
              <a:t>: Portion of the memory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hierarchy that is </a:t>
            </a:r>
            <a:r>
              <a:rPr lang="en-US" sz="2800" i="1" dirty="0" smtClean="0"/>
              <a:t>effectively persistent</a:t>
            </a:r>
            <a:endParaRPr lang="en-US" sz="28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DIMM-only (PDOM-0)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DIMM + memory controller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buffers (PDOM-1)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Entire memory hierarchy (PDOM-2)</a:t>
            </a:r>
            <a:endParaRPr lang="en-US" sz="2800" dirty="0"/>
          </a:p>
        </p:txBody>
      </p:sp>
      <p:sp>
        <p:nvSpPr>
          <p:cNvPr id="373" name="Title 5"/>
          <p:cNvSpPr txBox="1">
            <a:spLocks/>
          </p:cNvSpPr>
          <p:nvPr/>
        </p:nvSpPr>
        <p:spPr>
          <a:xfrm>
            <a:off x="15130297" y="12872263"/>
            <a:ext cx="6778442" cy="11252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Transactional Writes: Trade Offs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4" name="Table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19991"/>
              </p:ext>
            </p:extLst>
          </p:nvPr>
        </p:nvGraphicFramePr>
        <p:xfrm>
          <a:off x="14911656" y="13267358"/>
          <a:ext cx="5412907" cy="41440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08451"/>
                <a:gridCol w="1971207"/>
                <a:gridCol w="2133249"/>
              </a:tblGrid>
              <a:tr h="37625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Txn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 Writes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Pros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Cons</a:t>
                      </a:r>
                      <a:endParaRPr 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81444">
                <a:tc>
                  <a:txBody>
                    <a:bodyPr/>
                    <a:lstStyle/>
                    <a:p>
                      <a:r>
                        <a:rPr lang="en-US" sz="2000" b="1" i="1" dirty="0" err="1" smtClean="0">
                          <a:solidFill>
                            <a:srgbClr val="7030A0"/>
                          </a:solidFill>
                        </a:rPr>
                        <a:t>Undolog</a:t>
                      </a:r>
                      <a:endParaRPr lang="en-US" sz="20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Reads are </a:t>
                      </a:r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uninstrumented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 loads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Too</a:t>
                      </a: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 many persist barriers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073741">
                <a:tc>
                  <a:txBody>
                    <a:bodyPr/>
                    <a:lstStyle/>
                    <a:p>
                      <a:r>
                        <a:rPr lang="en-US" sz="2000" b="1" i="1" dirty="0" err="1" smtClean="0">
                          <a:solidFill>
                            <a:srgbClr val="7030A0"/>
                          </a:solidFill>
                        </a:rPr>
                        <a:t>Redolog</a:t>
                      </a:r>
                      <a:endParaRPr lang="en-US" sz="2000" b="1" i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Constant (4) </a:t>
                      </a:r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pbarriers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Need to instrument reads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solidFill>
                            <a:schemeClr val="accent1"/>
                          </a:solidFill>
                        </a:rPr>
                        <a:t>Redolog</a:t>
                      </a: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 lookups for </a:t>
                      </a: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read-after-write </a:t>
                      </a: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scenarios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614189"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rgbClr val="7030A0"/>
                          </a:solidFill>
                        </a:rPr>
                        <a:t>Copy-On-Write (COW)</a:t>
                      </a:r>
                      <a:endParaRPr lang="en-US" sz="20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Constant (4) </a:t>
                      </a:r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pbarriers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Fixed lookup overhead for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read-after-write </a:t>
                      </a: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</a:rPr>
                        <a:t>scenarios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Increased memory management</a:t>
                      </a: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 overhead or memory footprint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Adverse effects on cache locality 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00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10241</TotalTime>
  <Words>1304</Words>
  <Application>Microsoft Office PowerPoint</Application>
  <PresentationFormat>Custom</PresentationFormat>
  <Paragraphs>372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Oracle_16x9_2014_521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Harris</dc:creator>
  <cp:keywords>Oracle corporate Tagline</cp:keywords>
  <cp:lastModifiedBy>vmarathe</cp:lastModifiedBy>
  <cp:revision>204</cp:revision>
  <dcterms:created xsi:type="dcterms:W3CDTF">2014-06-01T17:48:57Z</dcterms:created>
  <dcterms:modified xsi:type="dcterms:W3CDTF">2017-07-08T12:28:54Z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