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- Welcome everyone to the GitHub Copilot Workshop</a:t>
            </a:r>
            <a:br/>
            <a:r>
              <a:t>- This deck condenses the README into presentation-ready slides</a:t>
            </a:r>
            <a:br/>
            <a:r>
              <a:t>- We’ll cover setup, features, enterprise considerations, customizations, and hands-on labs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- Describe model families and where Copilot runs</a:t>
            </a:r>
            <a:br/>
            <a:r>
              <a:t>- Note the emerging capabilities in Editor Preview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- Encourage attendees to try exercises in their environment</a:t>
            </a:r>
            <a:br/>
            <a:r>
              <a:t>- Solicit feedback on enterprise setup and demos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wrap="square" lIns="137160" rIns="137160">
            <a:normAutofit/>
          </a:bodyPr>
          <a:lstStyle/>
          <a:p>
            <a:r>
              <a:t>Github Copilot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2 - IDE Settings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Install extension(s) and recommended plugins</a:t>
            </a:r>
          </a:p>
          <a:p>
            <a:pPr/>
            <a:r>
              <a:t>Review and adjust key settings as needed</a:t>
            </a:r>
          </a:p>
          <a:p>
            <a:pPr/>
            <a:r>
              <a:t>VS Code: open user settings JSON for advanced config</a:t>
            </a:r>
          </a:p>
          <a:p>
            <a:pPr/>
            <a:r>
              <a:t>Example: enterprise authProvider; commit message instructions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Code: Module 2 - IDE Settings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7295" cy="5212080"/>
          </a:xfrm>
          <a:prstGeom prst="rect">
            <a:avLst/>
          </a:prstGeom>
          <a:noFill/>
        </p:spPr>
        <p:txBody>
          <a:bodyPr wrap="square" lIns="137160" rIns="137160">
            <a:normAutofit/>
          </a:bodyPr>
          <a:lstStyle/>
          <a:p>
            <a:r>
              <a:rPr sz="1100">
                <a:latin typeface="Consolas"/>
              </a:rPr>
              <a:t>{</a:t>
            </a:r>
            <a:br/>
            <a:r>
              <a:rPr sz="1100">
                <a:latin typeface="Consolas"/>
              </a:rPr>
              <a:t>  "github.copilot.advanced": { "authProvider": "github-enterprise" },</a:t>
            </a:r>
            <a:br/>
            <a:r>
              <a:rPr sz="1100">
                <a:latin typeface="Consolas"/>
              </a:rPr>
              <a:t>  "github.copilot.chat.commitMessageGeneration.instructions": [</a:t>
            </a:r>
            <a:br/>
            <a:r>
              <a:rPr sz="1100">
                <a:latin typeface="Consolas"/>
              </a:rPr>
              <a:t>    { "text": "Follow the conventional commits format strictly ..." }</a:t>
            </a:r>
            <a:br/>
            <a:r>
              <a:rPr sz="1100">
                <a:latin typeface="Consolas"/>
              </a:rPr>
              <a:t>  ]</a:t>
            </a:r>
            <a:br/>
            <a:r>
              <a:rPr sz="110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3: Networking, Security, and Data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Understand enterprise network paths and controls</a:t>
            </a:r>
          </a:p>
          <a:p>
            <a:pPr/>
            <a:r>
              <a:t>Proxy and firewall issues can block Copilot</a:t>
            </a:r>
          </a:p>
          <a:p>
            <a:pPr/>
            <a:r>
              <a:t>WebSockets, TLS inspection, certificate pinning conflicts</a:t>
            </a:r>
          </a:p>
          <a:p>
            <a:pPr/>
            <a:r>
              <a:t>Rate limiting, VPN constraints, zero trust policies</a:t>
            </a:r>
          </a:p>
          <a:p>
            <a:pPr/>
            <a:r>
              <a:t>Reference allowlist and network settings docs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Module 3: Networking, Security, and Data Flow</a:t>
            </a:r>
          </a:p>
        </p:txBody>
      </p:sp>
      <p:pic>
        <p:nvPicPr>
          <p:cNvPr id="3" name="Picture 2" descr="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997" y="1188720"/>
            <a:ext cx="6665700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3 - Common Network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Blocked domains and misconfigured proxy variables</a:t>
            </a:r>
          </a:p>
          <a:p>
            <a:pPr/>
            <a:r>
              <a:t>TLS/SSL inspection breaks encrypted traffic integrity</a:t>
            </a:r>
          </a:p>
          <a:p>
            <a:pPr/>
            <a:r>
              <a:t>WebSocket limitations; dropped persistent connections</a:t>
            </a:r>
          </a:p>
          <a:p>
            <a:pPr/>
            <a:r>
              <a:t>PAC file misrouting; IDS/IPS false positives</a:t>
            </a:r>
          </a:p>
          <a:p>
            <a:pPr/>
            <a:r>
              <a:t>Firewall ACLs or VPN routing issues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VSCode Http Proxy</a:t>
            </a:r>
          </a:p>
        </p:txBody>
      </p:sp>
      <p:pic>
        <p:nvPicPr>
          <p:cNvPr id="3" name="Picture 2" descr="VSCode-Http-Prox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468" y="1188720"/>
            <a:ext cx="8796759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3 - Inspecting Traffic (Linux)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Use mitmproxy to inspect Copilot traffic</a:t>
            </a:r>
          </a:p>
          <a:p>
            <a:pPr/>
            <a:r>
              <a:t>Configure IDE proxy to localhost:8080</a:t>
            </a:r>
          </a:p>
          <a:p>
            <a:pPr/>
            <a:r>
              <a:t>Install mitmproxy CA certificate into system trust</a:t>
            </a:r>
          </a:p>
          <a:p>
            <a:pPr/>
            <a:r>
              <a:t>Sample trace available in repository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Code: Module 3 - Inspecting Traffic (Linux)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7295" cy="5212080"/>
          </a:xfrm>
          <a:prstGeom prst="rect">
            <a:avLst/>
          </a:prstGeom>
          <a:noFill/>
        </p:spPr>
        <p:txBody>
          <a:bodyPr wrap="square" lIns="137160" rIns="137160">
            <a:normAutofit/>
          </a:bodyPr>
          <a:lstStyle/>
          <a:p>
            <a:r>
              <a:rPr sz="1100">
                <a:latin typeface="Consolas"/>
              </a:rPr>
              <a:t>mitmdump --listen-host 0.0.0.0 --listen-port 8080 --mode regular --flow-detail 4</a:t>
            </a:r>
            <a:br/>
            <a:r>
              <a:rPr sz="1100">
                <a:latin typeface="Consolas"/>
              </a:rPr>
              <a:t>openssl x509 -in ~/.mitmproxy/mitmproxy-ca-cert.pem -inform PEM -out ~/.mitmproxy/mitmproxy-ca-cert.crt</a:t>
            </a:r>
            <a:br/>
            <a:r>
              <a:rPr sz="1100">
                <a:latin typeface="Consolas"/>
              </a:rPr>
              <a:t>sudo mkdir /usr/share/ca-certificates/extra</a:t>
            </a:r>
            <a:br/>
            <a:r>
              <a:rPr sz="1100">
                <a:latin typeface="Consolas"/>
              </a:rPr>
              <a:t>sudo cp ~/.mitmproxy/mitmproxy-ca-cert.crt /usr/share/ca-certificates/extra/mitmproxy-ca-cert.crt</a:t>
            </a:r>
            <a:br/>
            <a:r>
              <a:rPr sz="1100">
                <a:latin typeface="Consolas"/>
              </a:rPr>
              <a:t>sudo dpkg-reconfigure ca-certificates</a:t>
            </a:r>
            <a:br/>
            <a:r>
              <a:rPr sz="1100">
                <a:latin typeface="Consolas"/>
              </a:rPr>
              <a:t>sudo update-ca-certificates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4: Customization and Fine-Tuning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Default deployment vs lightweight custom instructions</a:t>
            </a:r>
          </a:p>
          <a:p>
            <a:pPr/>
            <a:r>
              <a:t>Deep customization with custom models (note deprecation)</a:t>
            </a:r>
          </a:p>
          <a:p>
            <a:pPr/>
            <a:r>
              <a:t>Knowledge Base for enterprise-grounded answers</a:t>
            </a:r>
          </a:p>
          <a:p>
            <a:pPr/>
            <a:r>
              <a:t>Community-contributed instructions and prompts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Module 4: Customization and Fine-Tuning</a:t>
            </a:r>
          </a:p>
        </p:txBody>
      </p:sp>
      <p:pic>
        <p:nvPicPr>
          <p:cNvPr id="3" name="Picture 2" descr="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7" y="1188720"/>
            <a:ext cx="10725120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Github Copilot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Your end-to-end guide to installation, features, chat, customization, enterprise networking, and hands-on labs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5: Core Coding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Comment-to-function generation (Python example)</a:t>
            </a:r>
          </a:p>
          <a:p>
            <a:pPr/>
            <a:r>
              <a:t>Pattern completion in constructors and boilerplate</a:t>
            </a:r>
          </a:p>
          <a:p>
            <a:pPr/>
            <a:r>
              <a:t>Next Edit Suggestions (NES) to chain edits</a:t>
            </a:r>
          </a:p>
          <a:p>
            <a:pPr/>
            <a:r>
              <a:t>Refactor, modify, review with inline experiences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Github-Copilot-Refactor</a:t>
            </a:r>
          </a:p>
        </p:txBody>
      </p:sp>
      <p:pic>
        <p:nvPicPr>
          <p:cNvPr id="3" name="Picture 2" descr="Github-Copilot-Refact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183" y="1188720"/>
            <a:ext cx="8339328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Github-Copilot-Code-Modify</a:t>
            </a:r>
          </a:p>
        </p:txBody>
      </p:sp>
      <p:pic>
        <p:nvPicPr>
          <p:cNvPr id="3" name="Picture 2" descr="Github-Copilot-Code-Modif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62200"/>
            <a:ext cx="11277295" cy="36651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Github-Copilot-Code-Review</a:t>
            </a:r>
          </a:p>
        </p:txBody>
      </p:sp>
      <p:pic>
        <p:nvPicPr>
          <p:cNvPr id="3" name="Picture 2" descr="Github-Copilot-Code-Re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827" y="1188720"/>
            <a:ext cx="4278041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6: Copilot Chat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Shortcuts for Chat View, Quick Chat, Inline Chat</a:t>
            </a:r>
          </a:p>
          <a:p>
            <a:pPr/>
            <a:r>
              <a:t>Real-time collaboration on current file/selection</a:t>
            </a:r>
          </a:p>
          <a:p>
            <a:pPr/>
            <a:r>
              <a:t>Prompt examples for explain, fix, tests, docs</a:t>
            </a:r>
          </a:p>
          <a:p>
            <a:pPr/>
            <a:r>
              <a:t>Use @ participants and # variables for context</a:t>
            </a:r>
          </a:p>
          <a:p>
            <a:pPr/>
            <a:r>
              <a:t>Built-in slash commands for frequent tasks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Configuration</a:t>
            </a:r>
          </a:p>
        </p:txBody>
      </p:sp>
      <p:pic>
        <p:nvPicPr>
          <p:cNvPr id="3" name="Picture 2" descr="Github-Copilot-Configu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047" y="1188720"/>
            <a:ext cx="8241601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Settings</a:t>
            </a:r>
          </a:p>
        </p:txBody>
      </p:sp>
      <p:pic>
        <p:nvPicPr>
          <p:cNvPr id="3" name="Picture 2" descr="Github-Copilot-Sett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978" y="1188720"/>
            <a:ext cx="7553739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Github-Copilot-Chat-History</a:t>
            </a:r>
          </a:p>
        </p:txBody>
      </p:sp>
      <p:pic>
        <p:nvPicPr>
          <p:cNvPr id="3" name="Picture 2" descr="Github-Copilot-Chat-Hist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43702"/>
            <a:ext cx="11277295" cy="410211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7: Advanced + Agent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Extensions add domain-specific tools into Chat</a:t>
            </a:r>
          </a:p>
          <a:p>
            <a:pPr/>
            <a:r>
              <a:t>Copilot Edit: up to 10 files, rate limited</a:t>
            </a:r>
          </a:p>
          <a:p>
            <a:pPr/>
            <a:r>
              <a:t>Agent mode: multi-step, less deterministic, preview</a:t>
            </a:r>
          </a:p>
          <a:p>
            <a:pPr/>
            <a:r>
              <a:t>MCP servers supercharge agentic operations</a:t>
            </a:r>
          </a:p>
          <a:p>
            <a:pPr/>
            <a:r>
              <a:t>Custom instructions and org-level governance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8: Copilot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Organize context for teams; share curated spaces</a:t>
            </a:r>
          </a:p>
          <a:p>
            <a:pPr/>
            <a:r>
              <a:t>Onboarding, system knowledge, style guides</a:t>
            </a:r>
          </a:p>
          <a:p>
            <a:pPr/>
            <a:r>
              <a:t>System instructions to ground responses</a:t>
            </a:r>
          </a:p>
          <a:p>
            <a:pPr/>
            <a:r>
              <a:t>Example space for code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Module 1: Overview and Key Concepts</a:t>
            </a:r>
          </a:p>
          <a:p>
            <a:pPr/>
            <a:r>
              <a:t>Module 2: Installation and Configuration</a:t>
            </a:r>
          </a:p>
          <a:p>
            <a:pPr/>
            <a:r>
              <a:t>Module 3: Networking, Security, and Data Flow</a:t>
            </a:r>
          </a:p>
          <a:p>
            <a:pPr/>
            <a:r>
              <a:t>Module 4: Customization and Fine-Tuning</a:t>
            </a:r>
          </a:p>
          <a:p>
            <a:pPr/>
            <a:r>
              <a:t>Module 5: Core Coding Features</a:t>
            </a:r>
          </a:p>
          <a:p>
            <a:pPr/>
            <a:r>
              <a:t>Module 6: Copilot Chat</a:t>
            </a:r>
          </a:p>
          <a:p>
            <a:pPr/>
            <a:r>
              <a:t>Module 7: Advanced Features and Agent Mode</a:t>
            </a:r>
          </a:p>
          <a:p>
            <a:pPr/>
            <a:r>
              <a:t>Module 8: Copilot Spaces</a:t>
            </a:r>
          </a:p>
          <a:p>
            <a:pPr/>
            <a:r>
              <a:t>Module 9: Use Cases</a:t>
            </a:r>
          </a:p>
          <a:p>
            <a:pPr/>
            <a:r>
              <a:t>Module 10: Hands-On Exercises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Github-Spaces</a:t>
            </a:r>
          </a:p>
        </p:txBody>
      </p:sp>
      <p:pic>
        <p:nvPicPr>
          <p:cNvPr id="3" name="Picture 2" descr="Github-Spa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410" y="1188720"/>
            <a:ext cx="6336875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Use Cases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Network Operations Planning</a:t>
            </a:r>
          </a:p>
          <a:p>
            <a:pPr/>
            <a:r>
              <a:t>Architecture Design to Azure Terraform Script</a:t>
            </a:r>
          </a:p>
          <a:p>
            <a:pPr/>
            <a:r>
              <a:t>Work with Azure MCP</a:t>
            </a:r>
          </a:p>
          <a:p>
            <a:pPr/>
            <a:r>
              <a:t>Work with M365 Graph API</a:t>
            </a:r>
          </a:p>
          <a:p>
            <a:pPr/>
            <a:r>
              <a:t>PowerShell Script Generation</a:t>
            </a:r>
          </a:p>
          <a:p>
            <a:pPr/>
            <a:r>
              <a:t>Context7 Integration for Up-to-date Code</a:t>
            </a:r>
          </a:p>
          <a:p>
            <a:pPr/>
            <a:r>
              <a:t>Use Coding Agent for Azure Terraform</a:t>
            </a:r>
          </a:p>
          <a:p>
            <a:pPr/>
            <a:r>
              <a:t>Create Enterprise Support Portal with Spark</a:t>
            </a:r>
          </a:p>
          <a:p>
            <a:pPr/>
            <a:r>
              <a:t>Migrate AWS Lambda to Azure Functions</a:t>
            </a:r>
          </a:p>
          <a:p>
            <a:pPr/>
            <a:r>
              <a:t>Modernize Java Applications with Copilot</a:t>
            </a:r>
          </a:p>
          <a:p>
            <a:pPr/>
            <a:r>
              <a:t>Spec-Driven Development with Copilot</a:t>
            </a:r>
          </a:p>
          <a:p>
            <a:pPr/>
            <a:r>
              <a:t>Design to Code (Figma MCP)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Network Operations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Goal: optimize Azure network resources and cost</a:t>
            </a:r>
          </a:p>
          <a:p>
            <a:pPr/>
            <a:r>
              <a:t>Context: custom chat mode for network planning</a:t>
            </a:r>
          </a:p>
          <a:p>
            <a:pPr/>
            <a:r>
              <a:t>Key asset: Network Planning image reference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Code: Network Operations Planning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7295" cy="5212080"/>
          </a:xfrm>
          <a:prstGeom prst="rect">
            <a:avLst/>
          </a:prstGeom>
          <a:noFill/>
        </p:spPr>
        <p:txBody>
          <a:bodyPr wrap="square" lIns="137160" rIns="137160">
            <a:normAutofit/>
          </a:bodyPr>
          <a:lstStyle/>
          <a:p>
            <a:r>
              <a:rPr sz="1100">
                <a:latin typeface="Consolas"/>
              </a:rPr>
              <a:t>Could you please review my existing Azure network resources and share recommendations to improve optimization and cost-efficiency in the overall network architecture?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Network Planning</a:t>
            </a:r>
          </a:p>
        </p:txBody>
      </p:sp>
      <p:pic>
        <p:nvPicPr>
          <p:cNvPr id="3" name="Picture 2" descr="Github-Copilot-Network-Plann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726" y="1188720"/>
            <a:ext cx="2406243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Architecture Design to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Goal: generate Terraform from architecture diagram</a:t>
            </a:r>
          </a:p>
          <a:p>
            <a:pPr/>
            <a:r>
              <a:t>Context: use custom chat mode</a:t>
            </a:r>
          </a:p>
          <a:p>
            <a:pPr/>
            <a:r>
              <a:t>Asset: Azure-Arch.png referenced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Code: Architecture Design to Terraform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7295" cy="5212080"/>
          </a:xfrm>
          <a:prstGeom prst="rect">
            <a:avLst/>
          </a:prstGeom>
          <a:noFill/>
        </p:spPr>
        <p:txBody>
          <a:bodyPr wrap="square" lIns="137160" rIns="137160">
            <a:normAutofit/>
          </a:bodyPr>
          <a:lstStyle/>
          <a:p>
            <a:r>
              <a:rPr sz="1100">
                <a:latin typeface="Consolas"/>
              </a:rPr>
              <a:t>Based on the architecture outlined in Azure-Arch.png, please generate a Terraform deployment script that provisions the corresponding resources.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Terraform</a:t>
            </a:r>
          </a:p>
        </p:txBody>
      </p:sp>
      <p:pic>
        <p:nvPicPr>
          <p:cNvPr id="3" name="Picture 2" descr="Github-Copilot-Terrafor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213" y="1188720"/>
            <a:ext cx="4215269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Work with Azure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Goal: visualize deployed resources</a:t>
            </a:r>
          </a:p>
          <a:p>
            <a:pPr/>
            <a:r>
              <a:t>Start azure-mcp server from mcp.json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Code: Work with Azure MCP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7295" cy="5212080"/>
          </a:xfrm>
          <a:prstGeom prst="rect">
            <a:avLst/>
          </a:prstGeom>
          <a:noFill/>
        </p:spPr>
        <p:txBody>
          <a:bodyPr wrap="square" lIns="137160" rIns="137160">
            <a:normAutofit/>
          </a:bodyPr>
          <a:lstStyle/>
          <a:p>
            <a:r>
              <a:rPr sz="1100">
                <a:latin typeface="Consolas"/>
              </a:rPr>
              <a:t>Please generate a Mermaid diagram that provides an overview of all my currently deployed resources.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1: Overview and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AI coding assistant across IDEs, GitHub.com, CLI, Desktop, Mobile</a:t>
            </a:r>
          </a:p>
          <a:p>
            <a:pPr/>
            <a:r>
              <a:t>Conversational coding, commit assistance, real-time web search</a:t>
            </a:r>
          </a:p>
          <a:p>
            <a:pPr/>
            <a:r>
              <a:t>Editor Preview: multi-file edits, next-step suggestions</a:t>
            </a:r>
          </a:p>
          <a:p>
            <a:pPr/>
            <a:r>
              <a:t>Copilot Extensions integrate third-party tools via Marketplace</a:t>
            </a:r>
          </a:p>
          <a:p>
            <a:pPr/>
            <a:r>
              <a:t>Coding Agent (Preview) automates issues and PRs, powered by MCP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Work with M365 Graph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Goal: list calendar meetings</a:t>
            </a:r>
          </a:p>
          <a:p>
            <a:pPr/>
            <a:r>
              <a:t>Start microsoft-graph MCP server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Code: Work with M365 Graph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7295" cy="5212080"/>
          </a:xfrm>
          <a:prstGeom prst="rect">
            <a:avLst/>
          </a:prstGeom>
          <a:noFill/>
        </p:spPr>
        <p:txBody>
          <a:bodyPr wrap="square" lIns="137160" rIns="137160">
            <a:normAutofit/>
          </a:bodyPr>
          <a:lstStyle/>
          <a:p>
            <a:r>
              <a:rPr sz="1100">
                <a:latin typeface="Consolas"/>
              </a:rPr>
              <a:t>Please list out my meetings for tomorrow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PowerShell Script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Goal: onboard new users from CSV (enterprise demo)</a:t>
            </a:r>
          </a:p>
          <a:p>
            <a:pPr/>
            <a:r>
              <a:t>Steps: create AD user, license, add to Teams group</a:t>
            </a:r>
          </a:p>
          <a:p>
            <a:pPr/>
            <a:r>
              <a:t>Include robust error handling and logging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Code: PowerShell Script Generation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7295" cy="5212080"/>
          </a:xfrm>
          <a:prstGeom prst="rect">
            <a:avLst/>
          </a:prstGeom>
          <a:noFill/>
        </p:spPr>
        <p:txBody>
          <a:bodyPr wrap="square" lIns="137160" rIns="137160">
            <a:normAutofit/>
          </a:bodyPr>
          <a:lstStyle/>
          <a:p>
            <a:r>
              <a:rPr sz="1100">
                <a:latin typeface="Consolas"/>
              </a:rPr>
              <a:t>PowerShell script to onboard new users from a CSV file named 'new_hires.csv'.</a:t>
            </a:r>
            <a:br/>
            <a:r>
              <a:rPr sz="1100">
                <a:latin typeface="Consolas"/>
              </a:rPr>
              <a:t>The script must perform the following actions for each user:</a:t>
            </a:r>
            <a:br/>
            <a:r>
              <a:rPr sz="1100">
                <a:latin typeface="Consolas"/>
              </a:rPr>
              <a:t>1. Import the CSV (FirstName, LastName, Department, Title).</a:t>
            </a:r>
            <a:br/>
            <a:r>
              <a:rPr sz="1100">
                <a:latin typeface="Consolas"/>
              </a:rPr>
              <a:t>2. Generate a secure, random initial password.</a:t>
            </a:r>
            <a:br/>
            <a:r>
              <a:rPr sz="1100">
                <a:latin typeface="Consolas"/>
              </a:rPr>
              <a:t>3. Create an AD user in OU matching Department.</a:t>
            </a:r>
            <a:br/>
            <a:r>
              <a:rPr sz="1100">
                <a:latin typeface="Consolas"/>
              </a:rPr>
              <a:t>4. Construct UPN 'firstname.lastname@yourcompany.com'.</a:t>
            </a:r>
            <a:br/>
            <a:r>
              <a:rPr sz="1100">
                <a:latin typeface="Consolas"/>
              </a:rPr>
              <a:t>5. Assign a Microsoft 365 E5 license to the new user.</a:t>
            </a:r>
            <a:br/>
            <a:r>
              <a:rPr sz="1100">
                <a:latin typeface="Consolas"/>
              </a:rPr>
              <a:t>6. Add the user to the 'All-Staff' Microsoft Teams group.</a:t>
            </a:r>
            <a:br/>
            <a:r>
              <a:rPr sz="1100">
                <a:latin typeface="Consolas"/>
              </a:rPr>
              <a:t>7. Include robust error handling with try/catch blocks.</a:t>
            </a:r>
            <a:br/>
            <a:r>
              <a:rPr sz="1100">
                <a:latin typeface="Consolas"/>
              </a:rPr>
              <a:t>8. Log all actions to a transcript file.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Context7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Goal: real-time code suggestions/updates</a:t>
            </a:r>
          </a:p>
          <a:p>
            <a:pPr/>
            <a:r>
              <a:t>Context: keep codebase aligned with best practices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Code: Context7 Integration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11277295" cy="5212080"/>
          </a:xfrm>
          <a:prstGeom prst="rect">
            <a:avLst/>
          </a:prstGeom>
          <a:noFill/>
        </p:spPr>
        <p:txBody>
          <a:bodyPr wrap="square" lIns="137160" rIns="137160">
            <a:normAutofit/>
          </a:bodyPr>
          <a:lstStyle/>
          <a:p>
            <a:r>
              <a:rPr sz="1100">
                <a:latin typeface="Consolas"/>
              </a:rPr>
              <a:t>Create a Next.js middleware that checks for a valid JWT in cookies and redirects unauthenticated users to `/login`. use context7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Coding Agent for Azure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Goal: scripts and GitHub workflows from diagram</a:t>
            </a:r>
          </a:p>
          <a:p>
            <a:pPr/>
            <a:r>
              <a:t>Use Mermaid diagram to drive resource provisioning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Custom Chat</a:t>
            </a:r>
          </a:p>
        </p:txBody>
      </p:sp>
      <p:pic>
        <p:nvPicPr>
          <p:cNvPr id="3" name="Picture 2" descr="Github-Copilot-Custom-Cha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48" y="1188720"/>
            <a:ext cx="2502799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Coding Agent for Azure Terraform</a:t>
            </a:r>
          </a:p>
        </p:txBody>
      </p:sp>
      <p:pic>
        <p:nvPicPr>
          <p:cNvPr id="3" name="Picture 2" descr="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44" y="1188720"/>
            <a:ext cx="11014206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Enterprise Support with GitHub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Goal: no-code micro apps for support portal</a:t>
            </a:r>
          </a:p>
          <a:p>
            <a:pPr/>
            <a:r>
              <a:t>Demo link and sample app provided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1 -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Get code suggestions as you type</a:t>
            </a:r>
          </a:p>
          <a:p>
            <a:pPr/>
            <a:r>
              <a:t>Make large-scale changes across multiple files</a:t>
            </a:r>
          </a:p>
          <a:p>
            <a:pPr/>
            <a:r>
              <a:t>Ask questions about coding issues</a:t>
            </a:r>
          </a:p>
          <a:p>
            <a:pPr/>
            <a:r>
              <a:t>Refactor and improve your code structure</a:t>
            </a:r>
          </a:p>
          <a:p>
            <a:pPr/>
            <a:r>
              <a:t>Fix bugs and debug your code</a:t>
            </a:r>
          </a:p>
          <a:p>
            <a:pPr/>
            <a:r>
              <a:t>Set up foundational code for new projects or files</a:t>
            </a:r>
          </a:p>
          <a:p>
            <a:pPr/>
            <a:r>
              <a:t>Configure and generate tests</a:t>
            </a:r>
          </a:p>
          <a:p>
            <a:pPr/>
            <a:r>
              <a:t>Generate documentation for your code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Github-Spark</a:t>
            </a:r>
          </a:p>
        </p:txBody>
      </p:sp>
      <p:pic>
        <p:nvPicPr>
          <p:cNvPr id="3" name="Picture 2" descr="Github-Spar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33" y="1188720"/>
            <a:ext cx="9433628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Enterprise Support with GitHub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Demo: Use Spark to Create Enterprise Support Website</a:t>
            </a:r>
          </a:p>
          <a:p>
            <a:pPr/>
            <a:r>
              <a:t>App: Enterprise Support (public link)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Migrate Lambda to Azure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Use GitHub Copilot for Azure extension</a:t>
            </a:r>
          </a:p>
          <a:p>
            <a:pPr/>
            <a:r>
              <a:t>Add custom chat mode; migrate functions</a:t>
            </a:r>
          </a:p>
          <a:p>
            <a:pPr/>
            <a:r>
              <a:t>Reference sample repo: serverless-face-blur-service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Github-Copilot-Lambda-Migration</a:t>
            </a:r>
          </a:p>
        </p:txBody>
      </p:sp>
      <p:pic>
        <p:nvPicPr>
          <p:cNvPr id="3" name="Picture 2" descr="Github-Copilot-Lambda-Mig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643" y="1188720"/>
            <a:ext cx="4186409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Modernize Java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Use Copilot to refactor and optimize Java</a:t>
            </a:r>
          </a:p>
          <a:p>
            <a:pPr/>
            <a:r>
              <a:t>Reference: Java Migration Copilot Samples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Github-Copilot-Java-Modernization</a:t>
            </a:r>
          </a:p>
        </p:txBody>
      </p:sp>
      <p:pic>
        <p:nvPicPr>
          <p:cNvPr id="3" name="Picture 2" descr="Github-Copilot-Java-Modern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086" y="1188720"/>
            <a:ext cx="6535523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Spec-Driven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Files: requirements.md, design.md, tasks.md</a:t>
            </a:r>
          </a:p>
          <a:p>
            <a:pPr/>
            <a:r>
              <a:t>Process: define, design, task, implement</a:t>
            </a:r>
          </a:p>
          <a:p>
            <a:pPr/>
            <a:r>
              <a:t>Sample: Claim-Pilot application walkthrough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Claim Pilot</a:t>
            </a:r>
          </a:p>
        </p:txBody>
      </p:sp>
      <p:pic>
        <p:nvPicPr>
          <p:cNvPr id="3" name="Picture 2" descr="Claim-Pi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956" y="1188720"/>
            <a:ext cx="6545783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Design to Code (Figma MCP)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Generate React app from Figma components</a:t>
            </a:r>
          </a:p>
          <a:p>
            <a:pPr/>
            <a:r>
              <a:t>Use Dev Mode MCP server and prompts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Figma</a:t>
            </a:r>
          </a:p>
        </p:txBody>
      </p:sp>
      <p:pic>
        <p:nvPicPr>
          <p:cNvPr id="3" name="Picture 2" descr="Github-Copilot-Figm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003" y="1188720"/>
            <a:ext cx="3111689" cy="5212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1 -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Regular expressions; boundary condition validation</a:t>
            </a:r>
          </a:p>
          <a:p>
            <a:pPr/>
            <a:r>
              <a:t>Hard-to-remember keywords, e.g., HTML/CSS</a:t>
            </a:r>
          </a:p>
          <a:p>
            <a:pPr/>
            <a:r>
              <a:t>Algorithms or unfamiliar languages</a:t>
            </a:r>
          </a:p>
          <a:p>
            <a:pPr/>
            <a:r>
              <a:t>Complete object fields by common sense</a:t>
            </a:r>
          </a:p>
          <a:p>
            <a:pPr/>
            <a:r>
              <a:t>Understand complex code; generate documentation</a:t>
            </a:r>
          </a:p>
          <a:p>
            <a:pPr/>
            <a:r>
              <a:t>Generate unit tests</a:t>
            </a:r>
          </a:p>
          <a:p>
            <a:pPr/>
            <a:r>
              <a:t>Summarize PR changes; Agent mode edits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10: Hands-On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Exercise 1: Azure CLI rapid provisioning</a:t>
            </a:r>
          </a:p>
          <a:p>
            <a:pPr/>
            <a:r>
              <a:t>Exercise 2: PowerShell automation runbooks</a:t>
            </a:r>
          </a:p>
          <a:p>
            <a:pPr/>
            <a:r>
              <a:t>Exercise 3: Terraform for core web app</a:t>
            </a:r>
          </a:p>
          <a:p>
            <a:pPr/>
            <a:r>
              <a:t>Exercise 4: Refactor Bicep with best practices</a:t>
            </a:r>
          </a:p>
          <a:p>
            <a:pPr/>
            <a:r>
              <a:t>Exercise 5: Mermaid architecture diagrams</a:t>
            </a:r>
          </a:p>
          <a:p>
            <a:pPr/>
            <a:r>
              <a:t>Exercise 6: SQL schema and procedure generation</a:t>
            </a:r>
          </a:p>
          <a:p>
            <a:pPr/>
            <a:r>
              <a:t>Exercise 7: Multi-stage Dockerfile authoring</a:t>
            </a:r>
          </a:p>
          <a:p>
            <a:pPr/>
            <a:r>
              <a:t>Exercise 8: Kubernetes manifests for AKS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Exercise 1: Azure CLI Provisioning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Objective: create RG, storage, container quickly</a:t>
            </a:r>
          </a:p>
          <a:p>
            <a:pPr/>
            <a:r>
              <a:t>Tools: gh copilot, @azure chat, az CLI</a:t>
            </a:r>
          </a:p>
          <a:p>
            <a:pPr/>
            <a:r>
              <a:t>Steps: suggest RG; generate storage; create blob</a:t>
            </a:r>
          </a:p>
          <a:p>
            <a:pPr/>
            <a:r>
              <a:t>Outcome: resources visible in Azure portal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Exercise 2: PowerShell Runbooks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Objective: stop tagged VMs on schedule</a:t>
            </a:r>
          </a:p>
          <a:p>
            <a:pPr/>
            <a:r>
              <a:t>Auth: managed identity; robust logging</a:t>
            </a:r>
          </a:p>
          <a:p>
            <a:pPr/>
            <a:r>
              <a:t>Steps: params, connect, query tagged VMs, stop</a:t>
            </a:r>
          </a:p>
          <a:p>
            <a:pPr/>
            <a:r>
              <a:t>Outcome: automated cost savings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Exercise 3: Terraform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Objective: App Service, Web App, SQL DB</a:t>
            </a:r>
          </a:p>
          <a:p>
            <a:pPr/>
            <a:r>
              <a:t>Refinements: firewall rule, variables, outputs</a:t>
            </a:r>
          </a:p>
          <a:p>
            <a:pPr/>
            <a:r>
              <a:t>Outcome: validated Terraform plan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Exercise 4: Refactor Bicep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Objective: modularize and align with best practices</a:t>
            </a:r>
          </a:p>
          <a:p>
            <a:pPr/>
            <a:r>
              <a:t>Steps: generate monolith, explain, refactor modules</a:t>
            </a:r>
          </a:p>
          <a:p>
            <a:pPr/>
            <a:r>
              <a:t>Outcome: simplified main, reusable modules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Exercise 5: Mermaid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Objective: visualize cloud-native architecture</a:t>
            </a:r>
          </a:p>
          <a:p>
            <a:pPr/>
            <a:r>
              <a:t>Steps: prompt, embed code, preview in VS Code</a:t>
            </a:r>
          </a:p>
          <a:p>
            <a:pPr/>
            <a:r>
              <a:t>Outcome: clear diagrams in documentation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Exercise 6: SQL Schemas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Objective: create Orders table, stored procedure</a:t>
            </a:r>
          </a:p>
          <a:p>
            <a:pPr/>
            <a:r>
              <a:t>Context: provide Customers schema for accuracy</a:t>
            </a:r>
          </a:p>
          <a:p>
            <a:pPr/>
            <a:r>
              <a:t>Outcome: correct DDL and DML artifacts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Exercise 7: Dockerfile Authoring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Objective: multi-stage, small secure image</a:t>
            </a:r>
          </a:p>
          <a:p>
            <a:pPr/>
            <a:r>
              <a:t>Steps: builder stage; slim runtime; .dockerignore</a:t>
            </a:r>
          </a:p>
          <a:p>
            <a:pPr/>
            <a:r>
              <a:t>Outcome: production-ready container image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Exercise 8: Kubernetes Manifests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Objective: deploy Flask app on AKS</a:t>
            </a:r>
          </a:p>
          <a:p>
            <a:pPr/>
            <a:r>
              <a:t>Resources: Deployment (3 replicas), Service (LB)</a:t>
            </a:r>
          </a:p>
          <a:p>
            <a:pPr/>
            <a:r>
              <a:t>Outcome: public app on port 80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Conclusion /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Explore Copilot Extensions and custom modes</a:t>
            </a:r>
          </a:p>
          <a:p>
            <a:pPr/>
            <a:r>
              <a:t>Apply enterprise networking best practices</a:t>
            </a:r>
          </a:p>
          <a:p>
            <a:pPr/>
            <a:r>
              <a:t>Reuse prompts and spaces for team workflows</a:t>
            </a:r>
          </a:p>
          <a:p>
            <a:pPr/>
            <a:r>
              <a:t>Continue with hands-on labs and demos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1 - Supported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OpenAI: o3, o3-mini, o4-mini (Preview), GPT-5 (Preview)</a:t>
            </a:r>
          </a:p>
          <a:p>
            <a:pPr/>
            <a:r>
              <a:t>Anthropic Claude: Sonnet 3.5/3.7/4, Opus 4</a:t>
            </a:r>
          </a:p>
          <a:p>
            <a:pPr/>
            <a:r>
              <a:t>Google Gemini: 2.0 Flash, 2.5 Pro (Preview)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 lIns="137160" rIns="137160">
            <a:normAutofit/>
          </a:bodyPr>
          <a:lstStyle/>
          <a:p>
            <a:r>
              <a:t>Module 2: Installation and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 lIns="137160" rIns="137160">
            <a:normAutofit/>
          </a:bodyPr>
          <a:lstStyle/>
          <a:p>
            <a:pPr/>
            <a:r>
              <a:t>Install GitHub Copilot extension in your IDE</a:t>
            </a:r>
          </a:p>
          <a:p>
            <a:pPr/>
            <a:r>
              <a:t>Sign in to GitHub and enable Copilot features</a:t>
            </a:r>
          </a:p>
          <a:p>
            <a:pPr/>
            <a:r>
              <a:t>Verify network connectivity or configure proxy if required</a:t>
            </a:r>
          </a:p>
          <a:p>
            <a:pPr/>
            <a:r>
              <a:t>Optional: Install mitmproxy for traffic inspection lab</a:t>
            </a:r>
          </a:p>
          <a:p>
            <a:pPr/>
            <a:r>
              <a:t>Link: GitHub Copilot Features settings page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Copilot Policy</a:t>
            </a:r>
          </a:p>
        </p:txBody>
      </p:sp>
      <p:pic>
        <p:nvPicPr>
          <p:cNvPr id="3" name="Picture 2" descr="Github-Copilot-Polic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274" y="1188720"/>
            <a:ext cx="8723146" cy="5212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