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9C2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18CA0-0134-4385-B743-55CBCC81172F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8A03B-A342-49F3-9FCC-076BFF61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5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8A03B-A342-49F3-9FCC-076BFF6198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87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81817-04DA-3BE4-86ED-00252813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234" y="3113842"/>
            <a:ext cx="8072761" cy="630315"/>
          </a:xfrm>
        </p:spPr>
        <p:txBody>
          <a:bodyPr>
            <a:noAutofit/>
          </a:bodyPr>
          <a:lstStyle>
            <a:lvl1pPr algn="ctr">
              <a:defRPr sz="4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2567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81817-04DA-3BE4-86ED-00252813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165"/>
            <a:ext cx="10515600" cy="630315"/>
          </a:xfrm>
        </p:spPr>
        <p:txBody>
          <a:bodyPr>
            <a:normAutofit/>
          </a:bodyPr>
          <a:lstStyle>
            <a:lvl1pPr>
              <a:defRPr sz="30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9FFC366-48BC-AA85-FA9C-FF13ECFE141A}"/>
              </a:ext>
            </a:extLst>
          </p:cNvPr>
          <p:cNvCxnSpPr/>
          <p:nvPr userDrawn="1"/>
        </p:nvCxnSpPr>
        <p:spPr>
          <a:xfrm>
            <a:off x="0" y="763480"/>
            <a:ext cx="5708342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58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1516BB-AC27-9CA8-2530-8A158824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979" y="2766218"/>
            <a:ext cx="7204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436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86718-36E7-C593-12DC-1E988AD1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LightGBM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22053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98EC0-1B24-5E5B-AEE9-4C558D10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LightGBM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75B198-A15F-3F45-590E-581E20AA354A}"/>
              </a:ext>
            </a:extLst>
          </p:cNvPr>
          <p:cNvSpPr txBox="1"/>
          <p:nvPr/>
        </p:nvSpPr>
        <p:spPr>
          <a:xfrm>
            <a:off x="0" y="871835"/>
            <a:ext cx="12192000" cy="478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LightGBM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：（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Light Gradient Boosting Machine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）是一款基于决策树算法的分布式梯度提升框架。满足工业界缩短模型计算时间的需求，可处理较大的数据集。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LightGBM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的设计思路主要是两点：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减小数据对内存的使用，保证单个机器在不牺牲速度的情况下，尽可能地用上更多的数据；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减小通信的代价，提升多机并行时的效率，实现在计算上的线性加速。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特性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优化速度与内存使用。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稀疏优化。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优化准确率。使用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leaf-wise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生长方式，可以处理分类变量。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优化网络通讯。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支持三种模式并行。</a:t>
            </a:r>
          </a:p>
        </p:txBody>
      </p:sp>
    </p:spTree>
    <p:extLst>
      <p:ext uri="{BB962C8B-B14F-4D97-AF65-F5344CB8AC3E}">
        <p14:creationId xmlns:p14="http://schemas.microsoft.com/office/powerpoint/2010/main" val="21168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CF180-127A-22DB-A674-9DAC7033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LightGBM</a:t>
            </a:r>
            <a:r>
              <a:rPr lang="zh-CN" altLang="en-US" dirty="0"/>
              <a:t>的训练过程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FF7A219-D9CB-EC5C-D646-161A951DE0F1}"/>
              </a:ext>
            </a:extLst>
          </p:cNvPr>
          <p:cNvGrpSpPr/>
          <p:nvPr/>
        </p:nvGrpSpPr>
        <p:grpSpPr>
          <a:xfrm>
            <a:off x="443520" y="2526558"/>
            <a:ext cx="8458200" cy="2164484"/>
            <a:chOff x="285748" y="2277307"/>
            <a:chExt cx="8458200" cy="216448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D0EE54D-6EEA-2AE1-7E02-F316A9DFCB0A}"/>
                </a:ext>
              </a:extLst>
            </p:cNvPr>
            <p:cNvSpPr/>
            <p:nvPr/>
          </p:nvSpPr>
          <p:spPr>
            <a:xfrm>
              <a:off x="295276" y="2286000"/>
              <a:ext cx="1676400" cy="63031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初始化</a:t>
              </a:r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2CA58A08-E9C7-EC3D-02A9-E8258F693486}"/>
                </a:ext>
              </a:extLst>
            </p:cNvPr>
            <p:cNvSpPr/>
            <p:nvPr/>
          </p:nvSpPr>
          <p:spPr>
            <a:xfrm>
              <a:off x="2276475" y="2382082"/>
              <a:ext cx="666750" cy="438150"/>
            </a:xfrm>
            <a:prstGeom prst="rightArrow">
              <a:avLst/>
            </a:prstGeom>
            <a:solidFill>
              <a:srgbClr val="FDF1E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C1AF23E-9AFB-36A3-F203-33FEC4E76FB3}"/>
                </a:ext>
              </a:extLst>
            </p:cNvPr>
            <p:cNvSpPr/>
            <p:nvPr/>
          </p:nvSpPr>
          <p:spPr>
            <a:xfrm>
              <a:off x="3248024" y="2277307"/>
              <a:ext cx="2600326" cy="6303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构建初始决策树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80115FF0-4787-9F30-B6CE-083D2D03B2F3}"/>
                </a:ext>
              </a:extLst>
            </p:cNvPr>
            <p:cNvSpPr/>
            <p:nvPr/>
          </p:nvSpPr>
          <p:spPr>
            <a:xfrm>
              <a:off x="6153149" y="2382082"/>
              <a:ext cx="666750" cy="438150"/>
            </a:xfrm>
            <a:prstGeom prst="rightArrow">
              <a:avLst/>
            </a:prstGeom>
            <a:solidFill>
              <a:srgbClr val="FDF1E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57535AA-C86D-374C-930C-85FBBF7C28AF}"/>
                </a:ext>
              </a:extLst>
            </p:cNvPr>
            <p:cNvSpPr/>
            <p:nvPr/>
          </p:nvSpPr>
          <p:spPr>
            <a:xfrm>
              <a:off x="7067548" y="2286000"/>
              <a:ext cx="1676400" cy="63031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迭代增强</a:t>
              </a: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4A412B5F-0D24-A75B-0621-46B79CFCFE19}"/>
                </a:ext>
              </a:extLst>
            </p:cNvPr>
            <p:cNvSpPr/>
            <p:nvPr/>
          </p:nvSpPr>
          <p:spPr>
            <a:xfrm rot="10800000">
              <a:off x="5991223" y="3907558"/>
              <a:ext cx="666750" cy="438150"/>
            </a:xfrm>
            <a:prstGeom prst="rightArrow">
              <a:avLst/>
            </a:prstGeom>
            <a:solidFill>
              <a:srgbClr val="FDF1E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8ACDE26-D780-DC65-2517-5FB1D8B13970}"/>
                </a:ext>
              </a:extLst>
            </p:cNvPr>
            <p:cNvSpPr/>
            <p:nvPr/>
          </p:nvSpPr>
          <p:spPr>
            <a:xfrm>
              <a:off x="6962773" y="3773376"/>
              <a:ext cx="1771650" cy="6303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提前停止</a:t>
              </a:r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BA49B73C-AD71-833B-9D1D-7140150CAB52}"/>
                </a:ext>
              </a:extLst>
            </p:cNvPr>
            <p:cNvSpPr/>
            <p:nvPr/>
          </p:nvSpPr>
          <p:spPr>
            <a:xfrm rot="5400000">
              <a:off x="7667623" y="3153928"/>
              <a:ext cx="666750" cy="438150"/>
            </a:xfrm>
            <a:prstGeom prst="rightArrow">
              <a:avLst/>
            </a:prstGeom>
            <a:solidFill>
              <a:srgbClr val="FDF1E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D61C865-5513-7C22-864B-F91E2B6A07F3}"/>
                </a:ext>
              </a:extLst>
            </p:cNvPr>
            <p:cNvSpPr/>
            <p:nvPr/>
          </p:nvSpPr>
          <p:spPr>
            <a:xfrm>
              <a:off x="3248024" y="3801766"/>
              <a:ext cx="2743197" cy="63031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模型评估</a:t>
              </a: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7476EFB7-54E5-548D-C17F-7023EB6B03E8}"/>
                </a:ext>
              </a:extLst>
            </p:cNvPr>
            <p:cNvSpPr/>
            <p:nvPr/>
          </p:nvSpPr>
          <p:spPr>
            <a:xfrm rot="10800000">
              <a:off x="2295524" y="3907559"/>
              <a:ext cx="666750" cy="438150"/>
            </a:xfrm>
            <a:prstGeom prst="rightArrow">
              <a:avLst/>
            </a:prstGeom>
            <a:solidFill>
              <a:srgbClr val="FDF1E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2195F90-1FEE-2867-2EE4-D904C9DA5E76}"/>
                </a:ext>
              </a:extLst>
            </p:cNvPr>
            <p:cNvSpPr/>
            <p:nvPr/>
          </p:nvSpPr>
          <p:spPr>
            <a:xfrm>
              <a:off x="285748" y="3811476"/>
              <a:ext cx="1771650" cy="6303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模型输出</a:t>
              </a:r>
            </a:p>
          </p:txBody>
        </p:sp>
      </p:grp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1A546E8F-9DCA-3A01-CAF4-5E30084FAAC3}"/>
              </a:ext>
            </a:extLst>
          </p:cNvPr>
          <p:cNvSpPr/>
          <p:nvPr/>
        </p:nvSpPr>
        <p:spPr>
          <a:xfrm rot="5400000">
            <a:off x="1303069" y="1203663"/>
            <a:ext cx="215056" cy="2257425"/>
          </a:xfrm>
          <a:prstGeom prst="rightBrace">
            <a:avLst>
              <a:gd name="adj1" fmla="val 50640"/>
              <a:gd name="adj2" fmla="val 50000"/>
            </a:avLst>
          </a:prstGeom>
          <a:ln w="28575">
            <a:solidFill>
              <a:srgbClr val="FAD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B98C3B-F13B-7F2B-6AC2-E925530660E3}"/>
              </a:ext>
            </a:extLst>
          </p:cNvPr>
          <p:cNvSpPr txBox="1"/>
          <p:nvPr/>
        </p:nvSpPr>
        <p:spPr>
          <a:xfrm>
            <a:off x="-118167" y="1078939"/>
            <a:ext cx="30575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ea typeface="楷体" panose="02010609060101010101" pitchFamily="49" charset="-122"/>
              </a:rPr>
              <a:t>初始化模型参数：</a:t>
            </a:r>
            <a:endParaRPr lang="en-US" altLang="zh-CN" dirty="0"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ea typeface="楷体" panose="02010609060101010101" pitchFamily="49" charset="-122"/>
              </a:rPr>
              <a:t>学习率</a:t>
            </a:r>
            <a:endParaRPr lang="en-US" altLang="zh-CN" dirty="0"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ea typeface="楷体" panose="02010609060101010101" pitchFamily="49" charset="-122"/>
              </a:rPr>
              <a:t>树的数量、</a:t>
            </a:r>
            <a:endParaRPr lang="en-US" altLang="zh-CN" dirty="0"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ea typeface="楷体" panose="02010609060101010101" pitchFamily="49" charset="-122"/>
              </a:rPr>
              <a:t>每棵树的最大叶子节点数等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588301C-346A-F347-D9B1-B7D285892800}"/>
              </a:ext>
            </a:extLst>
          </p:cNvPr>
          <p:cNvGrpSpPr/>
          <p:nvPr/>
        </p:nvGrpSpPr>
        <p:grpSpPr>
          <a:xfrm>
            <a:off x="3141175" y="1024518"/>
            <a:ext cx="3413527" cy="1415386"/>
            <a:chOff x="4444595" y="812817"/>
            <a:chExt cx="3413527" cy="1415386"/>
          </a:xfrm>
        </p:grpSpPr>
        <p:sp>
          <p:nvSpPr>
            <p:cNvPr id="23" name="右大括号 22">
              <a:extLst>
                <a:ext uri="{FF2B5EF4-FFF2-40B4-BE49-F238E27FC236}">
                  <a16:creationId xmlns:a16="http://schemas.microsoft.com/office/drawing/2014/main" id="{FEA594BB-4392-B297-F9D1-ECA95D92C257}"/>
                </a:ext>
              </a:extLst>
            </p:cNvPr>
            <p:cNvSpPr/>
            <p:nvPr/>
          </p:nvSpPr>
          <p:spPr>
            <a:xfrm rot="5400000">
              <a:off x="5869409" y="991962"/>
              <a:ext cx="215056" cy="2257425"/>
            </a:xfrm>
            <a:prstGeom prst="rightBrace">
              <a:avLst>
                <a:gd name="adj1" fmla="val 50640"/>
                <a:gd name="adj2" fmla="val 50000"/>
              </a:avLst>
            </a:prstGeom>
            <a:ln w="28575">
              <a:solidFill>
                <a:srgbClr val="FAD9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C46A2CA-8183-D595-280B-FB2B745C2356}"/>
                </a:ext>
              </a:extLst>
            </p:cNvPr>
            <p:cNvSpPr txBox="1"/>
            <p:nvPr/>
          </p:nvSpPr>
          <p:spPr>
            <a:xfrm>
              <a:off x="4444595" y="812817"/>
              <a:ext cx="341352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ea typeface="楷体" panose="02010609060101010101" pitchFamily="49" charset="-122"/>
                </a:rPr>
                <a:t>从一个简单的模型开始，通常是一个单节点的树（即叶子节点），根据数据的平均值进行预测。这个初始模型称为 </a:t>
              </a:r>
              <a:r>
                <a:rPr lang="en-US" altLang="zh-CN" dirty="0">
                  <a:ea typeface="楷体" panose="02010609060101010101" pitchFamily="49" charset="-122"/>
                </a:rPr>
                <a:t>"</a:t>
              </a:r>
              <a:r>
                <a:rPr lang="zh-CN" altLang="en-US" dirty="0">
                  <a:ea typeface="楷体" panose="02010609060101010101" pitchFamily="49" charset="-122"/>
                </a:rPr>
                <a:t>零树</a:t>
              </a:r>
              <a:r>
                <a:rPr lang="en-US" altLang="zh-CN" dirty="0">
                  <a:ea typeface="楷体" panose="02010609060101010101" pitchFamily="49" charset="-122"/>
                </a:rPr>
                <a:t>"</a:t>
              </a:r>
              <a:r>
                <a:rPr lang="zh-CN" altLang="en-US" dirty="0">
                  <a:ea typeface="楷体" panose="02010609060101010101" pitchFamily="49" charset="-122"/>
                </a:rPr>
                <a:t>。</a:t>
              </a:r>
            </a:p>
          </p:txBody>
        </p:sp>
      </p:grp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E993D75B-41C4-A7BE-E6DE-3FE828AA6FBE}"/>
              </a:ext>
            </a:extLst>
          </p:cNvPr>
          <p:cNvSpPr/>
          <p:nvPr/>
        </p:nvSpPr>
        <p:spPr>
          <a:xfrm rot="5400000">
            <a:off x="8070291" y="1187781"/>
            <a:ext cx="215056" cy="2257425"/>
          </a:xfrm>
          <a:prstGeom prst="rightBrace">
            <a:avLst>
              <a:gd name="adj1" fmla="val 50640"/>
              <a:gd name="adj2" fmla="val 50000"/>
            </a:avLst>
          </a:prstGeom>
          <a:ln w="28575">
            <a:solidFill>
              <a:srgbClr val="FAD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05807F1-8BA7-AFEA-05DB-12980801A4BD}"/>
              </a:ext>
            </a:extLst>
          </p:cNvPr>
          <p:cNvSpPr txBox="1"/>
          <p:nvPr/>
        </p:nvSpPr>
        <p:spPr>
          <a:xfrm>
            <a:off x="6632230" y="-84164"/>
            <a:ext cx="5559770" cy="240065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750" dirty="0">
                <a:ea typeface="楷体" panose="02010609060101010101" pitchFamily="49" charset="-122"/>
              </a:rPr>
              <a:t>使用梯度提升算法进行迭代增强，每轮迭代执行以下步骤：</a:t>
            </a:r>
            <a:endParaRPr lang="en-US" altLang="zh-CN" sz="1750" dirty="0">
              <a:ea typeface="楷体" panose="02010609060101010101" pitchFamily="49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750" dirty="0">
                <a:ea typeface="楷体" panose="02010609060101010101" pitchFamily="49" charset="-122"/>
              </a:rPr>
              <a:t>计算梯度：根据当前模型在训练数据上的表现计算损失函数的梯度。</a:t>
            </a:r>
            <a:endParaRPr lang="en-US" altLang="zh-CN" sz="1750" dirty="0">
              <a:ea typeface="楷体" panose="02010609060101010101" pitchFamily="49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750" dirty="0">
                <a:ea typeface="楷体" panose="02010609060101010101" pitchFamily="49" charset="-122"/>
              </a:rPr>
              <a:t>构建新树：根据梯度信息，构建一棵新的决策树，这棵树通常是一棵回归树。</a:t>
            </a:r>
            <a:endParaRPr lang="en-US" altLang="zh-CN" sz="1750" dirty="0">
              <a:ea typeface="楷体" panose="02010609060101010101" pitchFamily="49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750" dirty="0">
                <a:ea typeface="楷体" panose="02010609060101010101" pitchFamily="49" charset="-122"/>
              </a:rPr>
              <a:t>更新模型：将新建的树添加到当前模型中，通过将新树的预测结果与之前的模型结果相加，来修正模型的预测。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742B321-D8CA-0D3C-7F8D-1997A9CBAD53}"/>
              </a:ext>
            </a:extLst>
          </p:cNvPr>
          <p:cNvGrpSpPr/>
          <p:nvPr/>
        </p:nvGrpSpPr>
        <p:grpSpPr>
          <a:xfrm>
            <a:off x="6824079" y="4764170"/>
            <a:ext cx="4964906" cy="1531606"/>
            <a:chOff x="6824079" y="4764170"/>
            <a:chExt cx="4964906" cy="1531606"/>
          </a:xfrm>
        </p:grpSpPr>
        <p:sp>
          <p:nvSpPr>
            <p:cNvPr id="34" name="右大括号 33">
              <a:extLst>
                <a:ext uri="{FF2B5EF4-FFF2-40B4-BE49-F238E27FC236}">
                  <a16:creationId xmlns:a16="http://schemas.microsoft.com/office/drawing/2014/main" id="{BDBC6CB7-86BD-E796-0922-616837E66909}"/>
                </a:ext>
              </a:extLst>
            </p:cNvPr>
            <p:cNvSpPr/>
            <p:nvPr/>
          </p:nvSpPr>
          <p:spPr>
            <a:xfrm rot="16200000">
              <a:off x="8070293" y="3742985"/>
              <a:ext cx="215056" cy="2257425"/>
            </a:xfrm>
            <a:prstGeom prst="rightBrace">
              <a:avLst>
                <a:gd name="adj1" fmla="val 50640"/>
                <a:gd name="adj2" fmla="val 50000"/>
              </a:avLst>
            </a:prstGeom>
            <a:ln w="28575">
              <a:solidFill>
                <a:srgbClr val="FAD9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27AA55A-B44B-18CB-C6A6-1EAE2C129C5E}"/>
                </a:ext>
              </a:extLst>
            </p:cNvPr>
            <p:cNvSpPr txBox="1"/>
            <p:nvPr/>
          </p:nvSpPr>
          <p:spPr>
            <a:xfrm>
              <a:off x="6824079" y="5095447"/>
              <a:ext cx="496490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LightGBM</a:t>
              </a:r>
              <a:r>
                <a:rPr lang="zh-CN" altLang="en-US" dirty="0">
                  <a:ea typeface="楷体" panose="02010609060101010101" pitchFamily="49" charset="-122"/>
                </a:rPr>
                <a:t>可以使用提前停止技术来避免过拟合。在每一轮迭代中，它会计算验证集（或者训练集的一部分）上的损失，如果损失不再下降，则停止迭代，避免模型在训练集上过度拟合。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3393695-BEDC-56D0-7F6A-36D167A86481}"/>
              </a:ext>
            </a:extLst>
          </p:cNvPr>
          <p:cNvGrpSpPr/>
          <p:nvPr/>
        </p:nvGrpSpPr>
        <p:grpSpPr>
          <a:xfrm>
            <a:off x="3141175" y="4780051"/>
            <a:ext cx="3413527" cy="1499160"/>
            <a:chOff x="6645477" y="4764170"/>
            <a:chExt cx="3413527" cy="1499160"/>
          </a:xfrm>
        </p:grpSpPr>
        <p:sp>
          <p:nvSpPr>
            <p:cNvPr id="40" name="右大括号 39">
              <a:extLst>
                <a:ext uri="{FF2B5EF4-FFF2-40B4-BE49-F238E27FC236}">
                  <a16:creationId xmlns:a16="http://schemas.microsoft.com/office/drawing/2014/main" id="{1DECA1A8-8477-ED44-A721-7F6E81DA7D5C}"/>
                </a:ext>
              </a:extLst>
            </p:cNvPr>
            <p:cNvSpPr/>
            <p:nvPr/>
          </p:nvSpPr>
          <p:spPr>
            <a:xfrm rot="16200000">
              <a:off x="8070293" y="3742985"/>
              <a:ext cx="215056" cy="2257425"/>
            </a:xfrm>
            <a:prstGeom prst="rightBrace">
              <a:avLst>
                <a:gd name="adj1" fmla="val 50640"/>
                <a:gd name="adj2" fmla="val 50000"/>
              </a:avLst>
            </a:prstGeom>
            <a:ln w="28575">
              <a:solidFill>
                <a:srgbClr val="FAD9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D24FA35-EE33-BBE7-0A47-E8E37E2537F3}"/>
                </a:ext>
              </a:extLst>
            </p:cNvPr>
            <p:cNvSpPr txBox="1"/>
            <p:nvPr/>
          </p:nvSpPr>
          <p:spPr>
            <a:xfrm>
              <a:off x="6645477" y="5063001"/>
              <a:ext cx="341352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在训练过程中，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LightGBM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会周期性地评估模型在训练集和验证集上的性能，以便了解模型的学习进度和泛化能力</a:t>
              </a:r>
              <a:r>
                <a:rPr lang="zh-CN" altLang="en-US" dirty="0">
                  <a:ea typeface="楷体" panose="02010609060101010101" pitchFamily="49" charset="-122"/>
                </a:rPr>
                <a:t>。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F39D8F2-1B82-126F-B30A-A90ADBA3BDF7}"/>
              </a:ext>
            </a:extLst>
          </p:cNvPr>
          <p:cNvGrpSpPr/>
          <p:nvPr/>
        </p:nvGrpSpPr>
        <p:grpSpPr>
          <a:xfrm>
            <a:off x="0" y="4762840"/>
            <a:ext cx="2926715" cy="1525476"/>
            <a:chOff x="6764392" y="4764170"/>
            <a:chExt cx="2926715" cy="1525476"/>
          </a:xfrm>
        </p:grpSpPr>
        <p:sp>
          <p:nvSpPr>
            <p:cNvPr id="43" name="右大括号 42">
              <a:extLst>
                <a:ext uri="{FF2B5EF4-FFF2-40B4-BE49-F238E27FC236}">
                  <a16:creationId xmlns:a16="http://schemas.microsoft.com/office/drawing/2014/main" id="{5BB052FE-0081-F7EF-76C2-B129E084FAF7}"/>
                </a:ext>
              </a:extLst>
            </p:cNvPr>
            <p:cNvSpPr/>
            <p:nvPr/>
          </p:nvSpPr>
          <p:spPr>
            <a:xfrm rot="16200000">
              <a:off x="8070293" y="3742985"/>
              <a:ext cx="215056" cy="2257425"/>
            </a:xfrm>
            <a:prstGeom prst="rightBrace">
              <a:avLst>
                <a:gd name="adj1" fmla="val 50640"/>
                <a:gd name="adj2" fmla="val 50000"/>
              </a:avLst>
            </a:prstGeom>
            <a:ln w="28575">
              <a:solidFill>
                <a:srgbClr val="FAD9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10F1A5F-E9F6-D57D-575D-F9B508F0CDE0}"/>
                </a:ext>
              </a:extLst>
            </p:cNvPr>
            <p:cNvSpPr txBox="1"/>
            <p:nvPr/>
          </p:nvSpPr>
          <p:spPr>
            <a:xfrm>
              <a:off x="6764392" y="5089317"/>
              <a:ext cx="292671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当达到停止条件（例如达到最大迭代次数或验证集损失不再改善）时，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LightGBM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输出训练得到的最终模型</a:t>
              </a:r>
              <a:r>
                <a:rPr lang="zh-CN" altLang="en-US" dirty="0">
                  <a:ea typeface="楷体" panose="02010609060101010101" pitchFamily="49" charset="-122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07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C6733-3430-E5D2-DB98-10BD4CF4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LightGBM</a:t>
            </a:r>
            <a:r>
              <a:rPr lang="zh-CN" altLang="en-US" dirty="0"/>
              <a:t>与</a:t>
            </a:r>
            <a:r>
              <a:rPr lang="en-US" altLang="zh-CN" dirty="0"/>
              <a:t>XGBoost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6F2457-61D7-E41F-F77A-3BD456361FF8}"/>
              </a:ext>
            </a:extLst>
          </p:cNvPr>
          <p:cNvSpPr txBox="1"/>
          <p:nvPr/>
        </p:nvSpPr>
        <p:spPr>
          <a:xfrm>
            <a:off x="0" y="763480"/>
            <a:ext cx="5774531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LightGBM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基于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Histogram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的决策树算法；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Leaf-wise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的叶子生长策略；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Cache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命中率优化；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直接支持类别特征（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categorical Feature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）；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适用于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10000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以上的数据集。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69D531-A841-42F9-202B-119F8283EDED}"/>
              </a:ext>
            </a:extLst>
          </p:cNvPr>
          <p:cNvSpPr txBox="1"/>
          <p:nvPr/>
        </p:nvSpPr>
        <p:spPr>
          <a:xfrm>
            <a:off x="5774531" y="763480"/>
            <a:ext cx="5774531" cy="1765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XGBoost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预排序；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Level-wise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的层级生长策略；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特征对梯度的访问是一种随机访问；</a:t>
            </a:r>
          </a:p>
        </p:txBody>
      </p:sp>
    </p:spTree>
    <p:extLst>
      <p:ext uri="{BB962C8B-B14F-4D97-AF65-F5344CB8AC3E}">
        <p14:creationId xmlns:p14="http://schemas.microsoft.com/office/powerpoint/2010/main" val="286075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187EF-21FB-A766-C1EA-3E62DF0F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LightGBM</a:t>
            </a:r>
            <a:r>
              <a:rPr lang="zh-CN" altLang="en-US" dirty="0"/>
              <a:t>示例代码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5B313F-6654-1683-6A06-273A21A3E79B}"/>
              </a:ext>
            </a:extLst>
          </p:cNvPr>
          <p:cNvSpPr txBox="1"/>
          <p:nvPr/>
        </p:nvSpPr>
        <p:spPr>
          <a:xfrm>
            <a:off x="83344" y="889843"/>
            <a:ext cx="87368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import lightgbm as lgb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#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定义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LightGBM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的数据集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train_data = lgb.Dataset(X_train, label=y_train)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test_data = lgb.Dataset(X_test, label=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y_test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, reference=train_data)</a:t>
            </a: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#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设置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LightGBM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的参数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params = {'objective': 'binary','metric': 'binary_logloss','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boosting_type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': '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gbdt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', '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num_leaves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': 31,'learning_rate': 0.05, 'feature_fraction': 0.9}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#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使用回调参数进行训练并实现提前停止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num_round = 100  #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迭代次数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early_stopping_callback = lgb.early_stopping(stopping_rounds=10)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bst = lgb.train(params, train_data, num_boost_round=num_round, valid_sets=[test_data], callbacks = [early_stopping_callback])</a:t>
            </a: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#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在测试集上进行预测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y_pred = bst.predict (X_test, num_iteration=bst.best_iteration)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#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将预测结果转为二分类的结果（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y_pred_binary = [1 if pred &gt; 0.5 else 0 for pred in y_pred]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86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5FC0F-AA12-F8FC-460C-DDAAFC12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LightGBM</a:t>
            </a:r>
            <a:r>
              <a:rPr lang="zh-CN" altLang="en-US" dirty="0"/>
              <a:t>的参数解读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E95AD3-B172-595D-006F-E4A822065888}"/>
              </a:ext>
            </a:extLst>
          </p:cNvPr>
          <p:cNvSpPr txBox="1"/>
          <p:nvPr/>
        </p:nvSpPr>
        <p:spPr>
          <a:xfrm>
            <a:off x="0" y="763480"/>
            <a:ext cx="12192000" cy="5863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核心参数：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boosting_type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：提升类型，可以是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gbdt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（传统梯度提升决策树）、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dart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Dropouts meet Multiple Additive Regression Trees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）、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goss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Gradient-based One-Side Sampling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）、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rf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（随机森林）等。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num_leaves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：每棵树上的叶子节点数，控制模型复杂度和学习能力。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learning_rate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：学习率，控制每棵树贡献的强度。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n_estimators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：基础学习器的数量，即迭代次数。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正则化参数：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reg_alpha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L1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正则化项的权重。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reg_lambda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L2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正则化项的权重。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数据处理参数：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max_depth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：每棵树的最大深度，控制树的生长。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min_child_samples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：每个叶子节点的最小样本数，避免过拟合。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subsample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：用于训练每棵树的样本采样比例。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其他参数：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objective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：目标函数，用于定义模型的损失函数。</a:t>
            </a:r>
          </a:p>
        </p:txBody>
      </p:sp>
    </p:spTree>
    <p:extLst>
      <p:ext uri="{BB962C8B-B14F-4D97-AF65-F5344CB8AC3E}">
        <p14:creationId xmlns:p14="http://schemas.microsoft.com/office/powerpoint/2010/main" val="129741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6BB29-1E2B-FFA1-3EA9-21E9EA0F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LightGBM</a:t>
            </a:r>
            <a:r>
              <a:rPr lang="zh-CN" altLang="en-US" dirty="0"/>
              <a:t>的参数解读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3DF416-8B04-5472-95BA-5FA098D21AD5}"/>
              </a:ext>
            </a:extLst>
          </p:cNvPr>
          <p:cNvSpPr txBox="1"/>
          <p:nvPr/>
        </p:nvSpPr>
        <p:spPr>
          <a:xfrm>
            <a:off x="0" y="763480"/>
            <a:ext cx="12192000" cy="1210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metric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：评估指标，用于衡量模型性能的标准。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colsample_bytree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：每棵树训练时特征的采样比例。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early_stopping_rounds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：早停法的轮数，用于自动选择最佳迭代次数。</a:t>
            </a:r>
          </a:p>
        </p:txBody>
      </p:sp>
    </p:spTree>
    <p:extLst>
      <p:ext uri="{BB962C8B-B14F-4D97-AF65-F5344CB8AC3E}">
        <p14:creationId xmlns:p14="http://schemas.microsoft.com/office/powerpoint/2010/main" val="23006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927</Words>
  <Application>Microsoft Office PowerPoint</Application>
  <PresentationFormat>宽屏</PresentationFormat>
  <Paragraphs>79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楷体</vt:lpstr>
      <vt:lpstr>Arial</vt:lpstr>
      <vt:lpstr>Times New Roman</vt:lpstr>
      <vt:lpstr>Wingdings</vt:lpstr>
      <vt:lpstr>Office 主题​​</vt:lpstr>
      <vt:lpstr>LightGBM介绍</vt:lpstr>
      <vt:lpstr>LightGBM</vt:lpstr>
      <vt:lpstr>LightGBM的训练过程</vt:lpstr>
      <vt:lpstr>LightGBM与XGBoost</vt:lpstr>
      <vt:lpstr>LightGBM示例代码</vt:lpstr>
      <vt:lpstr>LightGBM的参数解读</vt:lpstr>
      <vt:lpstr>LightGBM的参数解读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艺如 黄</dc:creator>
  <cp:lastModifiedBy>艺如 黄</cp:lastModifiedBy>
  <cp:revision>3</cp:revision>
  <dcterms:created xsi:type="dcterms:W3CDTF">2024-07-01T07:43:40Z</dcterms:created>
  <dcterms:modified xsi:type="dcterms:W3CDTF">2024-07-01T08:58:30Z</dcterms:modified>
</cp:coreProperties>
</file>