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3"/>
    <p:sldId id="282" r:id="rId4"/>
    <p:sldId id="301" r:id="rId5"/>
    <p:sldId id="297" r:id="rId6"/>
    <p:sldId id="298" r:id="rId7"/>
    <p:sldId id="286" r:id="rId8"/>
    <p:sldId id="306" r:id="rId9"/>
    <p:sldId id="288" r:id="rId10"/>
  </p:sldIdLst>
  <p:sldSz cx="9144000" cy="5143500" type="screen16x9"/>
  <p:notesSz cx="6797675" cy="992632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AD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 autoAdjust="0"/>
    <p:restoredTop sz="94701" autoAdjust="0"/>
  </p:normalViewPr>
  <p:slideViewPr>
    <p:cSldViewPr>
      <p:cViewPr varScale="1">
        <p:scale>
          <a:sx n="130" d="100"/>
          <a:sy n="130" d="100"/>
        </p:scale>
        <p:origin x="837" y="103"/>
      </p:cViewPr>
      <p:guideLst>
        <p:guide orient="horz" pos="1650"/>
        <p:guide pos="2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344" y="-96"/>
      </p:cViewPr>
      <p:guideLst>
        <p:guide orient="horz" pos="3185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8497-196B-415E-957E-0F415BE432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7A3-A6E9-460C-B8AE-AE67AD1E0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89" y="1318702"/>
            <a:ext cx="7344171" cy="6232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867895"/>
            <a:ext cx="2016448" cy="792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r>
              <a:rPr lang="en-US" altLang="zh-CN" dirty="0"/>
              <a:t>2017/4/1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318702"/>
            <a:ext cx="107504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08363" y="1079959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748495"/>
            <a:ext cx="4343399" cy="39869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608363" y="2417033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08362" y="308557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2608362" y="3754106"/>
            <a:ext cx="4343399" cy="40846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2067694"/>
            <a:ext cx="7272807" cy="6232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59832" y="3147814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59831" y="351375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059830" y="387379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3059830" y="423383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416824" cy="504056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2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年度固件研发部工作总结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588224" y="3507854"/>
            <a:ext cx="2016448" cy="792088"/>
          </a:xfrm>
        </p:spPr>
        <p:txBody>
          <a:bodyPr/>
          <a:lstStyle/>
          <a:p>
            <a:r>
              <a:rPr lang="zh-CN" altLang="en-US" dirty="0"/>
              <a:t>固件研发部黄云龙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5364088" y="3903898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9512" y="123478"/>
            <a:ext cx="7560840" cy="470804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0" name="MH_Others_1"/>
          <p:cNvSpPr/>
          <p:nvPr>
            <p:custDataLst>
              <p:tags r:id="rId1"/>
            </p:custDataLst>
          </p:nvPr>
        </p:nvSpPr>
        <p:spPr>
          <a:xfrm>
            <a:off x="2016150" y="1160435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MH_Others_2"/>
          <p:cNvSpPr/>
          <p:nvPr>
            <p:custDataLst>
              <p:tags r:id="rId2"/>
            </p:custDataLst>
          </p:nvPr>
        </p:nvSpPr>
        <p:spPr>
          <a:xfrm>
            <a:off x="2016149" y="1960030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082826" y="112136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254276" y="1121369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082826" y="1920967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254276" y="189167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711477" y="1121367"/>
            <a:ext cx="4343399" cy="408462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年度重点工作完成情况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711477" y="1920964"/>
            <a:ext cx="4343399" cy="398697"/>
          </a:xfrm>
        </p:spPr>
        <p:txBody>
          <a:bodyPr/>
          <a:lstStyle/>
          <a:p>
            <a:r>
              <a:rPr lang="zh-CN" altLang="en-US" dirty="0"/>
              <a:t>考核指标达成情况</a:t>
            </a:r>
            <a:endParaRPr lang="zh-CN" altLang="en-US" dirty="0"/>
          </a:p>
        </p:txBody>
      </p:sp>
      <p:sp>
        <p:nvSpPr>
          <p:cNvPr id="32" name="MH_Others_2"/>
          <p:cNvSpPr/>
          <p:nvPr>
            <p:custDataLst>
              <p:tags r:id="rId8"/>
            </p:custDataLst>
          </p:nvPr>
        </p:nvSpPr>
        <p:spPr>
          <a:xfrm>
            <a:off x="2016149" y="2809151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082826" y="2769945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254276" y="2750414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11477" y="2769943"/>
            <a:ext cx="4343399" cy="408462"/>
          </a:xfrm>
        </p:spPr>
        <p:txBody>
          <a:bodyPr/>
          <a:lstStyle/>
          <a:p>
            <a:r>
              <a:rPr lang="zh-CN" altLang="en-US" dirty="0"/>
              <a:t>主要问题及解决方案</a:t>
            </a:r>
            <a:endParaRPr lang="zh-CN" altLang="en-US" dirty="0"/>
          </a:p>
        </p:txBody>
      </p:sp>
      <p:sp>
        <p:nvSpPr>
          <p:cNvPr id="36" name="MH_Others_2"/>
          <p:cNvSpPr/>
          <p:nvPr>
            <p:custDataLst>
              <p:tags r:id="rId11"/>
            </p:custDataLst>
          </p:nvPr>
        </p:nvSpPr>
        <p:spPr>
          <a:xfrm>
            <a:off x="2019298" y="36190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085975" y="357986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257425" y="3560331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占位符 4"/>
          <p:cNvSpPr txBox="1"/>
          <p:nvPr/>
        </p:nvSpPr>
        <p:spPr>
          <a:xfrm>
            <a:off x="2714626" y="357986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下一年度重点工作规划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年度重点工作完成情况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070" y="699770"/>
            <a:ext cx="5942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汇编</a:t>
            </a:r>
            <a:r>
              <a:rPr lang="zh-CN" altLang="en-US" sz="1600" dirty="0">
                <a:sym typeface="+mn-ea"/>
              </a:rPr>
              <a:t>课程</a:t>
            </a:r>
            <a:endParaRPr lang="en-US" altLang="zh-CN" sz="1600" dirty="0">
              <a:sym typeface="+mn-ea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使用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CPUID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指令获取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CPU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的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Family Code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、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Model Number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、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SteppingID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等信息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读取Memorry的一段内容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通过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IO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访问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CMOS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，获取时间日期信息并实时刷新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IO访问方式读取PCI的配置空间，据据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bus,device,function,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读取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PCI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设备的VID/DID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读取主板上所有的Logical Device,并显示相关寄存器的值，显示Active的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LogicalDevice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705" y="1837690"/>
            <a:ext cx="47034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BIOS</a:t>
            </a:r>
            <a:r>
              <a:rPr lang="zh-CN" altLang="en-US" sz="1600" dirty="0">
                <a:sym typeface="+mn-ea"/>
              </a:rPr>
              <a:t>基础</a:t>
            </a:r>
            <a:r>
              <a:rPr lang="en-US" altLang="zh-CN" sz="1600" dirty="0">
                <a:sym typeface="+mn-ea"/>
              </a:rPr>
              <a:t>课程</a:t>
            </a:r>
            <a:endParaRPr lang="en-US" altLang="zh-CN" sz="1600" dirty="0"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PEI阶段创建PPI创建和调用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DXE 阶段DxeDriver的创建，注册调用Protocol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BDS阶段使用 Elink挂载函数使用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Hob 功能的使用 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Event的使用 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ACPI的状态和ASL语言使用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DXE_SMM_DRIVER和SMI中断使用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Setup选项的建立和使用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SMbios信息读取显示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Bios 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R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ecovery使用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3867785"/>
            <a:ext cx="5373370" cy="1091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>
              <a:buClrTx/>
              <a:buSzTx/>
              <a:buFontTx/>
            </a:pPr>
            <a:r>
              <a:rPr lang="en-US" altLang="zh-CN" sz="1600" dirty="0">
                <a:sym typeface="+mn-ea"/>
              </a:rPr>
              <a:t>X740-G40/X780-G40</a:t>
            </a:r>
            <a:endParaRPr lang="en-US" altLang="zh-CN" sz="1600" dirty="0"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Rome通用和白包版本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V12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发布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Milan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通用和白包版本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V16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发布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部门考核指标达成情况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7360" y="1163320"/>
          <a:ext cx="8281035" cy="2844165"/>
        </p:xfrm>
        <a:graphic>
          <a:graphicData uri="http://schemas.openxmlformats.org/drawingml/2006/table">
            <a:tbl>
              <a:tblPr/>
              <a:tblGrid>
                <a:gridCol w="1395095"/>
                <a:gridCol w="2154555"/>
                <a:gridCol w="1809750"/>
                <a:gridCol w="1558925"/>
                <a:gridCol w="1362710"/>
              </a:tblGrid>
              <a:tr h="4832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指标解释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评价方式及目标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学习维度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学习底层汇编语言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各阶段的主要功能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标准规范的阅读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参加相关扩展知识培训课程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学习课后作业完成情况，课后自学情况，代码学习，专业相关综合知识汲取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完成培训课程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参加技术分享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工作维度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.产品功能开发和bug解决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2.规范研发过程，规范功能测试流程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3.按计划按时完成分配任务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代码优化提升质量，底层代码分析和技术分享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.团队协作，资源共享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6.有效沟通，增强各部门沟通效率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部门主管技术组长根据重点问题解决，工作项目完成情况，团队贡献，个人对团队发展评分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Roma Milan BIOS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考核维度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1.学习课后作业完成情况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2.中期笔试和机试考核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3.转正答辩考核情况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ClrTx/>
                        <a:buSzTx/>
                        <a:buFontTx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4.团队成长和可持续发展潜力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根据完成情况和考核成绩评价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完成培训课程及课后作业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完成中期笔试上机考核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完成转正答辩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主要问题及解决方案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2095" y="2355850"/>
            <a:ext cx="826770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 smtClean="0">
                <a:ea typeface="微软雅黑" panose="020B0503020204020204" pitchFamily="34" charset="-122"/>
                <a:cs typeface="+mn-lt"/>
                <a:sym typeface="+mn-ea"/>
              </a:rPr>
              <a:t>H3C Setup Layout整理</a:t>
            </a:r>
            <a:endParaRPr lang="en-US" altLang="zh-CN" sz="1600" dirty="0" smtClean="0">
              <a:ea typeface="微软雅黑" panose="020B0503020204020204" pitchFamily="34" charset="-122"/>
              <a:cs typeface="+mn-lt"/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整理</a:t>
            </a: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H3C 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Setup Layout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选项的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Security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，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Boot,Save&amp;Exit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页面，并对比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 Hygon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平台分析区别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095" y="3291840"/>
            <a:ext cx="5373370" cy="1122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>
              <a:buClrTx/>
              <a:buSzTx/>
              <a:buFont typeface="Wingdings" panose="05000000000000000000" pitchFamily="2" charset="2"/>
            </a:pPr>
            <a:r>
              <a:rPr lang="en-US" altLang="zh-CN" sz="1600" dirty="0" smtClean="0">
                <a:ea typeface="微软雅黑" panose="020B0503020204020204" pitchFamily="34" charset="-122"/>
                <a:cs typeface="+mn-lt"/>
                <a:sym typeface="+mn-ea"/>
              </a:rPr>
              <a:t>X740-G40/X780-G40</a:t>
            </a:r>
            <a:endParaRPr lang="en-US" altLang="zh-CN" sz="1600" dirty="0" smtClean="0">
              <a:ea typeface="微软雅黑" panose="020B0503020204020204" pitchFamily="34" charset="-122"/>
              <a:cs typeface="+mn-lt"/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Rome通用和白包版本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V12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发布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Milan通用和白包版本V16发布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342900" lvl="1" indent="-342900" algn="l">
              <a:buClrTx/>
              <a:buSzTx/>
              <a:buFont typeface="Wingdings" panose="05000000000000000000" pitchFamily="2" charset="2"/>
              <a:buChar char="l"/>
            </a:pPr>
            <a:endParaRPr lang="zh-CN" altLang="en-US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843280"/>
            <a:ext cx="792797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>
              <a:buClrTx/>
              <a:buSzTx/>
              <a:buFont typeface="Wingdings" panose="05000000000000000000" pitchFamily="2" charset="2"/>
            </a:pPr>
            <a:r>
              <a:rPr lang="en-US" altLang="zh-CN" sz="1600" dirty="0" smtClean="0">
                <a:solidFill>
                  <a:schemeClr val="tx1"/>
                </a:solidFill>
                <a:ea typeface="微软雅黑" panose="020B0503020204020204" pitchFamily="34" charset="-122"/>
                <a:cs typeface="+mn-lt"/>
                <a:sym typeface="+mn-ea"/>
              </a:rPr>
              <a:t>Porting</a:t>
            </a:r>
            <a:endParaRPr lang="en-US" altLang="zh-CN" sz="1600" dirty="0" smtClean="0">
              <a:solidFill>
                <a:schemeClr val="tx1"/>
              </a:solidFill>
              <a:ea typeface="微软雅黑" panose="020B0503020204020204" pitchFamily="34" charset="-122"/>
              <a:cs typeface="+mn-lt"/>
              <a:sym typeface="+mn-ea"/>
            </a:endParaRPr>
          </a:p>
          <a:p>
            <a:pPr marL="0" lvl="2" indent="-285750" algn="l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基于Dgyana_l15CRB完成镜泊湖的PowerOn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基于MilanCRB_L016完成镜泊湖的PowerOn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1" indent="-285750" algn="l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根据Setup选项 ，CPU每个Die的oneof 选项value对应CPU每个Die的DXIO分(x4x4x4x4 ,x4x4x8,x8x4x4 ,x8x8 ,x16)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，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   SATA 和PCIE选取，然后通过GetVariable，使用DxioEnableTable()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使能需要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的配置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-285750" algn="l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下一年度重点工作规划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3850" y="843915"/>
            <a:ext cx="6863715" cy="2476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600" dirty="0" smtClean="0">
                <a:solidFill>
                  <a:schemeClr val="tx1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年终总结和规划</a:t>
            </a:r>
            <a:endParaRPr lang="zh-CN" sz="1600" dirty="0" smtClean="0">
              <a:solidFill>
                <a:schemeClr val="tx1"/>
              </a:solidFill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学习汇编，打牢基础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多看规范，多追代码，了解原理和实现方式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多向师傅和同事请教遇到的问题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脚踏实地，勤奋好学，提升能力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按时完成分配任务，优化功能，努力创新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多参与项目问题解决，争取独立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分析解决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bug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+mn-ea"/>
              </a:rPr>
              <a:t>，提高参与度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  <a:p>
            <a:pPr marL="0" lvl="2" indent="-28575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感想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9160" y="843915"/>
            <a:ext cx="715645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000" b="0">
                <a:ea typeface="宋体" panose="02010600030101010101" pitchFamily="2" charset="-122"/>
              </a:rPr>
              <a:t>光阴似箭，入职已经接近半年，今年七月一日我离开学校来到公司，真正走进社会，经常有人说第一份工作是很重要的，或许刚开始接触BIOS这个行业我很陌生，甚至在我来到公司前对我工作的内容都不了解，经过一段时间的培训，我开始了解这个公司和我工作的内容，我感觉来对了地方。做为一名新员工我深刻认识到自己工作经验的不足，我会不断学习提升自己，以下是这半年总结和回顾。七月一日在建党100周年这个特殊的日子，我来到了公司，入职当天，部门的领导就给我们新入职的员工分配导师。开始的两周主要了解公司的一个基本制度和了解工作的内容，七月十九日参加公司举办为期两周的集训活动，认识了很多分公司的小伙伴，同时更加了解了企业文化和相关制度，八月开始正式学习BIOS相关的知识，由于缺乏经验，开始的培训学习关于汇编的相关编程，对与底层驱动，都需要对汇编有所了解，公司安排部门的同事授课，一方面拉近同事之间的关系，同事更好的交流自己的想法，所面对的bug都会给与帮助，我也按时完成了课后的练习作业，完成使用汇编读取cpuid的信息、任意地址的内容、CMOS的时间日期、PCI的配置信息、SIO的配置寄存器读写,SPD信息等，并将所有的单功能进行汇总，可以实现简单交互功能选择。</a:t>
            </a:r>
            <a:endParaRPr lang="zh-CN" sz="1000" b="0">
              <a:ea typeface="宋体" panose="02010600030101010101" pitchFamily="2" charset="-122"/>
            </a:endParaRPr>
          </a:p>
          <a:p>
            <a:pPr indent="266700"/>
            <a:r>
              <a:rPr lang="en-US" altLang="zh-CN" sz="1000" b="0">
                <a:ea typeface="宋体" panose="02010600030101010101" pitchFamily="2" charset="-122"/>
              </a:rPr>
              <a:t>         </a:t>
            </a:r>
            <a:r>
              <a:rPr lang="zh-CN" sz="1000" b="0">
                <a:ea typeface="宋体" panose="02010600030101010101" pitchFamily="2" charset="-122"/>
              </a:rPr>
              <a:t>接下来的两个月开始培训BIOS的各个阶段的功能和认识多种规范，配合相对应的练习题，在同事的帮助下完成了课后作业，熟悉了BIOS的基础知识，对其产生了浓厚的兴趣。到使用AptioV工具，从创建工程Pkg，到编写PEIMmodule学会使用Peiservice的使用,编写DXEmodule使用EFI_BOOT_SERVICES和EFI_RUTIME_SERVICES的一些功能，主要包括Hob和Event的创建使用，到编写BDS阶段的Setup选项建立和使用，并在Setup显示SMBIOS的Type0,Type1信息，同时了解了ACPI一些状态和转换，和其使用的语言ACPI Source language，到了解SMM Mode和注册注册触发SMI中断，到Recovery的学习，最后完成Dgyana_l15和MilanCRB_L016G的Porting。</a:t>
            </a:r>
            <a:endParaRPr lang="zh-CN" sz="1000" b="0">
              <a:ea typeface="宋体" panose="02010600030101010101" pitchFamily="2" charset="-122"/>
            </a:endParaRPr>
          </a:p>
          <a:p>
            <a:pPr indent="266700"/>
            <a:r>
              <a:rPr lang="zh-CN" sz="1000" b="0">
                <a:ea typeface="宋体" panose="02010600030101010101" pitchFamily="2" charset="-122"/>
              </a:rPr>
              <a:t>一路走来，遇到的问题很多，很多不懂的问题都是找同事进行帮忙，他们都不会推托，尽力传授自己的知识，特别要感谢我的导师进哥和池哥的耐心讲解，传授经验，收获颇丰，并完成部门内部的笔试考核和上机测试考核。这半年我成长了，同时也暴露出不少问题，代码编写能力较差，对于代码各种实现的底层原理都没有了解，学习不够主动，需要在以后的工作生活中做出改进，我相信勤能补拙，只要脚踏实地，一步一步前进，我总会有进步。</a:t>
            </a:r>
            <a:r>
              <a:rPr lang="en-US" sz="1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3.xml><?xml version="1.0" encoding="utf-8"?>
<p:tagLst xmlns:p="http://schemas.openxmlformats.org/presentationml/2006/main">
  <p:tag name="KSO_WM_UNIT_TABLE_BEAUTIFY" val="smartTable{7c614b56-da94-4886-ae26-0c5f85138ec4}"/>
</p:tagLst>
</file>

<file path=ppt/tags/tag14.xml><?xml version="1.0" encoding="utf-8"?>
<p:tagLst xmlns:p="http://schemas.openxmlformats.org/presentationml/2006/main">
  <p:tag name="MH_CONTENTSID" val="269"/>
  <p:tag name="MH_SECTIONID" val="270,271,"/>
</p:tagLst>
</file>

<file path=ppt/tags/tag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2494</Words>
  <Application>WPS 演示</Application>
  <PresentationFormat>全屏显示(16:9)</PresentationFormat>
  <Paragraphs>158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华文细黑</vt:lpstr>
      <vt:lpstr>Times New Roman</vt:lpstr>
      <vt:lpstr>Calibri</vt:lpstr>
      <vt:lpstr>Arial Unicode MS</vt:lpstr>
      <vt:lpstr>演示文稿2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For丨丶Tomorrow</cp:lastModifiedBy>
  <cp:revision>109</cp:revision>
  <cp:lastPrinted>2021-12-22T02:50:00Z</cp:lastPrinted>
  <dcterms:created xsi:type="dcterms:W3CDTF">2011-03-28T03:13:00Z</dcterms:created>
  <dcterms:modified xsi:type="dcterms:W3CDTF">2022-01-06T09:57:03Z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6DEA9CF09A7742B2B04588256AC1DF3E</vt:lpwstr>
  </property>
  <property fmtid="{D5CDD505-2E9C-101B-9397-08002B2CF9AE}" pid="3" name="KSOProductBuildVer">
    <vt:lpwstr>2052-11.1.0.11194</vt:lpwstr>
  </property>
</Properties>
</file>