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667811" r:id="rId2"/>
  </p:sldIdLst>
  <p:sldSz cx="9144000" cy="5143500" type="screen16x9"/>
  <p:notesSz cx="6797675" cy="9926638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orient="horz" pos="2981">
          <p15:clr>
            <a:srgbClr val="A4A3A4"/>
          </p15:clr>
        </p15:guide>
        <p15:guide id="7" orient="horz" pos="4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E4E4E4"/>
    <a:srgbClr val="AD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01" autoAdjust="0"/>
  </p:normalViewPr>
  <p:slideViewPr>
    <p:cSldViewPr>
      <p:cViewPr varScale="1">
        <p:scale>
          <a:sx n="84" d="100"/>
          <a:sy n="84" d="100"/>
        </p:scale>
        <p:origin x="76" y="136"/>
      </p:cViewPr>
      <p:guideLst>
        <p:guide orient="horz" pos="1620"/>
        <p:guide pos="2851"/>
        <p:guide pos="204"/>
        <p:guide pos="5556"/>
        <p:guide orient="horz" pos="395"/>
        <p:guide orient="horz" pos="2981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344" y="-96"/>
      </p:cViewPr>
      <p:guideLst>
        <p:guide orient="horz" pos="3104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2021/11/13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2021/11/13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89" y="1318702"/>
            <a:ext cx="7344171" cy="6232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867895"/>
            <a:ext cx="2016448" cy="792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r>
              <a:rPr lang="en-US" altLang="zh-CN" dirty="0"/>
              <a:t>2017/4/1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318702"/>
            <a:ext cx="107504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08363" y="1079959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748495"/>
            <a:ext cx="4343399" cy="39869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608363" y="2417033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08362" y="308557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2608362" y="3754106"/>
            <a:ext cx="4343399" cy="40846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2067694"/>
            <a:ext cx="7272807" cy="6232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59832" y="3147814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59831" y="351375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059830" y="387379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3059830" y="423383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416824" cy="504056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9"/>
          <p:cNvSpPr txBox="1"/>
          <p:nvPr/>
        </p:nvSpPr>
        <p:spPr>
          <a:xfrm>
            <a:off x="6012180" y="2471420"/>
            <a:ext cx="1242695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液冷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7" name="文本框 29"/>
          <p:cNvSpPr txBox="1"/>
          <p:nvPr/>
        </p:nvSpPr>
        <p:spPr>
          <a:xfrm>
            <a:off x="7532152" y="2686251"/>
            <a:ext cx="1237010" cy="12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集群系统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产品结构树</a:t>
            </a:r>
          </a:p>
        </p:txBody>
      </p:sp>
      <p:sp>
        <p:nvSpPr>
          <p:cNvPr id="8" name="文本框 6"/>
          <p:cNvSpPr txBox="1"/>
          <p:nvPr/>
        </p:nvSpPr>
        <p:spPr>
          <a:xfrm>
            <a:off x="1374966" y="1304410"/>
            <a:ext cx="832139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计算系统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2539996" y="1298033"/>
            <a:ext cx="828251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网络系统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3762519" y="1306523"/>
            <a:ext cx="799943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存储系统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4963761" y="1298033"/>
            <a:ext cx="799943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供电系统</a:t>
            </a:r>
          </a:p>
        </p:txBody>
      </p:sp>
      <p:sp>
        <p:nvSpPr>
          <p:cNvPr id="12" name="文本框 10"/>
          <p:cNvSpPr txBox="1"/>
          <p:nvPr/>
        </p:nvSpPr>
        <p:spPr>
          <a:xfrm>
            <a:off x="6248293" y="1301493"/>
            <a:ext cx="799943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散热系统</a:t>
            </a:r>
          </a:p>
        </p:txBody>
      </p:sp>
      <p:sp>
        <p:nvSpPr>
          <p:cNvPr id="13" name="文本框 11"/>
          <p:cNvSpPr txBox="1"/>
          <p:nvPr/>
        </p:nvSpPr>
        <p:spPr>
          <a:xfrm>
            <a:off x="7742012" y="1301493"/>
            <a:ext cx="799943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软件系统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397206" y="1306524"/>
            <a:ext cx="553637" cy="298256"/>
          </a:xfrm>
          <a:prstGeom prst="rect">
            <a:avLst/>
          </a:prstGeom>
          <a:solidFill>
            <a:srgbClr val="325B7F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机柜</a:t>
            </a:r>
          </a:p>
        </p:txBody>
      </p:sp>
      <p:sp>
        <p:nvSpPr>
          <p:cNvPr id="15" name="矩形 14"/>
          <p:cNvSpPr/>
          <p:nvPr/>
        </p:nvSpPr>
        <p:spPr>
          <a:xfrm>
            <a:off x="374839" y="1740408"/>
            <a:ext cx="1980013" cy="3279614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/>
          <p:cNvSpPr txBox="1"/>
          <p:nvPr/>
        </p:nvSpPr>
        <p:spPr>
          <a:xfrm>
            <a:off x="446839" y="1815070"/>
            <a:ext cx="664250" cy="41062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处理器</a:t>
            </a:r>
            <a:endParaRPr lang="en-US" altLang="zh-CN" sz="9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CPU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）</a:t>
            </a:r>
          </a:p>
        </p:txBody>
      </p:sp>
      <p:sp>
        <p:nvSpPr>
          <p:cNvPr id="17" name="文本框 15"/>
          <p:cNvSpPr txBox="1"/>
          <p:nvPr/>
        </p:nvSpPr>
        <p:spPr>
          <a:xfrm>
            <a:off x="1811150" y="1816381"/>
            <a:ext cx="504003" cy="25717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内存</a:t>
            </a:r>
          </a:p>
        </p:txBody>
      </p:sp>
      <p:sp>
        <p:nvSpPr>
          <p:cNvPr id="18" name="文本框 16"/>
          <p:cNvSpPr txBox="1"/>
          <p:nvPr/>
        </p:nvSpPr>
        <p:spPr>
          <a:xfrm>
            <a:off x="467336" y="2248246"/>
            <a:ext cx="1760267" cy="21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主板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518840" y="2471163"/>
            <a:ext cx="880633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时钟芯片</a:t>
            </a:r>
          </a:p>
        </p:txBody>
      </p:sp>
      <p:sp>
        <p:nvSpPr>
          <p:cNvPr id="20" name="文本框 18"/>
          <p:cNvSpPr txBox="1"/>
          <p:nvPr/>
        </p:nvSpPr>
        <p:spPr>
          <a:xfrm>
            <a:off x="518841" y="3017472"/>
            <a:ext cx="1580883" cy="246773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zh-CN" dirty="0"/>
              <a:t>DC</a:t>
            </a:r>
            <a:r>
              <a:rPr lang="zh-CN" altLang="en-US" dirty="0"/>
              <a:t>电源芯片及功率器件</a:t>
            </a:r>
          </a:p>
        </p:txBody>
      </p:sp>
      <p:sp>
        <p:nvSpPr>
          <p:cNvPr id="21" name="文本框 19"/>
          <p:cNvSpPr txBox="1"/>
          <p:nvPr/>
        </p:nvSpPr>
        <p:spPr>
          <a:xfrm>
            <a:off x="518841" y="2745300"/>
            <a:ext cx="880633" cy="246773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逻辑控制芯片</a:t>
            </a:r>
          </a:p>
        </p:txBody>
      </p:sp>
      <p:sp>
        <p:nvSpPr>
          <p:cNvPr id="22" name="文本框 20"/>
          <p:cNvSpPr txBox="1"/>
          <p:nvPr/>
        </p:nvSpPr>
        <p:spPr>
          <a:xfrm>
            <a:off x="1435474" y="2476512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IO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连接器</a:t>
            </a:r>
          </a:p>
        </p:txBody>
      </p:sp>
      <p:sp>
        <p:nvSpPr>
          <p:cNvPr id="23" name="文本框 21"/>
          <p:cNvSpPr txBox="1"/>
          <p:nvPr/>
        </p:nvSpPr>
        <p:spPr>
          <a:xfrm>
            <a:off x="518841" y="3291609"/>
            <a:ext cx="1580883" cy="258532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高速连接器</a:t>
            </a:r>
          </a:p>
        </p:txBody>
      </p:sp>
      <p:sp>
        <p:nvSpPr>
          <p:cNvPr id="24" name="文本框 22"/>
          <p:cNvSpPr txBox="1"/>
          <p:nvPr/>
        </p:nvSpPr>
        <p:spPr>
          <a:xfrm>
            <a:off x="1435474" y="2745299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阻容器件</a:t>
            </a:r>
          </a:p>
        </p:txBody>
      </p:sp>
      <p:sp>
        <p:nvSpPr>
          <p:cNvPr id="25" name="矩形 24"/>
          <p:cNvSpPr/>
          <p:nvPr/>
        </p:nvSpPr>
        <p:spPr>
          <a:xfrm>
            <a:off x="2426852" y="1740409"/>
            <a:ext cx="1620010" cy="2487526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4"/>
          <p:cNvSpPr txBox="1"/>
          <p:nvPr/>
        </p:nvSpPr>
        <p:spPr>
          <a:xfrm>
            <a:off x="3175174" y="2733614"/>
            <a:ext cx="815841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高速网线</a:t>
            </a:r>
          </a:p>
        </p:txBody>
      </p:sp>
      <p:sp>
        <p:nvSpPr>
          <p:cNvPr id="27" name="文本框 25"/>
          <p:cNvSpPr txBox="1"/>
          <p:nvPr/>
        </p:nvSpPr>
        <p:spPr>
          <a:xfrm>
            <a:off x="2489871" y="2730238"/>
            <a:ext cx="649086" cy="244426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zh-CN" altLang="en-US" dirty="0"/>
              <a:t>光模块</a:t>
            </a:r>
          </a:p>
        </p:txBody>
      </p:sp>
      <p:sp>
        <p:nvSpPr>
          <p:cNvPr id="28" name="文本框 26"/>
          <p:cNvSpPr txBox="1"/>
          <p:nvPr/>
        </p:nvSpPr>
        <p:spPr>
          <a:xfrm>
            <a:off x="2497554" y="1828103"/>
            <a:ext cx="1493461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以太网卡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118863" y="1736950"/>
            <a:ext cx="1800012" cy="1943629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8"/>
          <p:cNvSpPr txBox="1"/>
          <p:nvPr/>
        </p:nvSpPr>
        <p:spPr>
          <a:xfrm>
            <a:off x="4199470" y="1801239"/>
            <a:ext cx="705302" cy="410625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机械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/</a:t>
            </a:r>
          </a:p>
          <a:p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固态硬盘</a:t>
            </a:r>
            <a:endParaRPr lang="en-US" altLang="zh-CN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文本框 29"/>
          <p:cNvSpPr txBox="1"/>
          <p:nvPr/>
        </p:nvSpPr>
        <p:spPr>
          <a:xfrm>
            <a:off x="4198806" y="2362248"/>
            <a:ext cx="1656011" cy="86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HBA/RAID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卡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文本框 30"/>
          <p:cNvSpPr txBox="1"/>
          <p:nvPr/>
        </p:nvSpPr>
        <p:spPr>
          <a:xfrm>
            <a:off x="4237932" y="2674830"/>
            <a:ext cx="880633" cy="244426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sz="900" dirty="0"/>
              <a:t>存储接口芯片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37933" y="2948966"/>
            <a:ext cx="880633" cy="246773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逻辑控制芯片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54566" y="2680179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IO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连接器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154566" y="2948965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阻容器件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178614" y="1788390"/>
            <a:ext cx="467951" cy="410582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高速线缆</a:t>
            </a:r>
          </a:p>
        </p:txBody>
      </p:sp>
      <p:sp>
        <p:nvSpPr>
          <p:cNvPr id="37" name="矩形 36"/>
          <p:cNvSpPr/>
          <p:nvPr/>
        </p:nvSpPr>
        <p:spPr>
          <a:xfrm>
            <a:off x="7487472" y="1733491"/>
            <a:ext cx="1311421" cy="2275243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5"/>
          <p:cNvCxnSpPr/>
          <p:nvPr/>
        </p:nvCxnSpPr>
        <p:spPr>
          <a:xfrm flipV="1">
            <a:off x="698841" y="1160766"/>
            <a:ext cx="7443142" cy="259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6"/>
          <p:cNvCxnSpPr/>
          <p:nvPr/>
        </p:nvCxnSpPr>
        <p:spPr>
          <a:xfrm flipV="1">
            <a:off x="698841" y="1163224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7"/>
          <p:cNvCxnSpPr/>
          <p:nvPr/>
        </p:nvCxnSpPr>
        <p:spPr>
          <a:xfrm>
            <a:off x="4161832" y="956632"/>
            <a:ext cx="2" cy="276134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77"/>
          <p:cNvCxnSpPr>
            <a:stCxn id="11" idx="2"/>
            <a:endCxn id="19" idx="0"/>
          </p:cNvCxnSpPr>
          <p:nvPr/>
        </p:nvCxnSpPr>
        <p:spPr>
          <a:xfrm rot="5400000">
            <a:off x="1509069" y="1458443"/>
            <a:ext cx="137744" cy="426190"/>
          </a:xfrm>
          <a:prstGeom prst="bentConnector3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81"/>
          <p:cNvCxnSpPr>
            <a:stCxn id="14" idx="2"/>
            <a:endCxn id="33" idx="0"/>
          </p:cNvCxnSpPr>
          <p:nvPr/>
        </p:nvCxnSpPr>
        <p:spPr>
          <a:xfrm rot="16200000" flipH="1">
            <a:off x="4524595" y="1242675"/>
            <a:ext cx="132171" cy="856377"/>
          </a:xfrm>
          <a:prstGeom prst="bentConnector3">
            <a:avLst>
              <a:gd name="adj1" fmla="val 50000"/>
            </a:avLst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50"/>
          <p:cNvSpPr txBox="1"/>
          <p:nvPr/>
        </p:nvSpPr>
        <p:spPr>
          <a:xfrm>
            <a:off x="7574885" y="1792418"/>
            <a:ext cx="567099" cy="410582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操作</a:t>
            </a:r>
            <a:endParaRPr lang="en-US" altLang="zh-CN" sz="9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系统</a:t>
            </a:r>
          </a:p>
        </p:txBody>
      </p:sp>
      <p:sp>
        <p:nvSpPr>
          <p:cNvPr id="46" name="文本框 51"/>
          <p:cNvSpPr txBox="1"/>
          <p:nvPr/>
        </p:nvSpPr>
        <p:spPr>
          <a:xfrm>
            <a:off x="8178399" y="1792418"/>
            <a:ext cx="548494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编译器</a:t>
            </a:r>
          </a:p>
        </p:txBody>
      </p:sp>
      <p:sp>
        <p:nvSpPr>
          <p:cNvPr id="47" name="文本框 52"/>
          <p:cNvSpPr txBox="1"/>
          <p:nvPr/>
        </p:nvSpPr>
        <p:spPr>
          <a:xfrm>
            <a:off x="7574885" y="2350071"/>
            <a:ext cx="567099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函数库</a:t>
            </a:r>
          </a:p>
        </p:txBody>
      </p:sp>
      <p:sp>
        <p:nvSpPr>
          <p:cNvPr id="48" name="文本框 53"/>
          <p:cNvSpPr txBox="1"/>
          <p:nvPr/>
        </p:nvSpPr>
        <p:spPr>
          <a:xfrm>
            <a:off x="8178399" y="2350071"/>
            <a:ext cx="548494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中间件</a:t>
            </a:r>
          </a:p>
        </p:txBody>
      </p:sp>
      <p:sp>
        <p:nvSpPr>
          <p:cNvPr id="49" name="文本框 54"/>
          <p:cNvSpPr txBox="1"/>
          <p:nvPr/>
        </p:nvSpPr>
        <p:spPr>
          <a:xfrm>
            <a:off x="7595331" y="3029198"/>
            <a:ext cx="1152007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资源管理调度</a:t>
            </a:r>
          </a:p>
        </p:txBody>
      </p:sp>
      <p:sp>
        <p:nvSpPr>
          <p:cNvPr id="50" name="文本框 55"/>
          <p:cNvSpPr txBox="1"/>
          <p:nvPr/>
        </p:nvSpPr>
        <p:spPr>
          <a:xfrm>
            <a:off x="7598469" y="3357599"/>
            <a:ext cx="1148869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运维管理软件</a:t>
            </a:r>
          </a:p>
        </p:txBody>
      </p:sp>
      <p:sp>
        <p:nvSpPr>
          <p:cNvPr id="51" name="矩形 50"/>
          <p:cNvSpPr/>
          <p:nvPr/>
        </p:nvSpPr>
        <p:spPr>
          <a:xfrm>
            <a:off x="5996602" y="1738680"/>
            <a:ext cx="1311421" cy="1611134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7"/>
          <p:cNvSpPr txBox="1"/>
          <p:nvPr/>
        </p:nvSpPr>
        <p:spPr>
          <a:xfrm>
            <a:off x="6084015" y="1797606"/>
            <a:ext cx="567099" cy="244426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/>
              <a:t>风扇</a:t>
            </a:r>
            <a:endParaRPr lang="en-US" altLang="zh-CN" dirty="0"/>
          </a:p>
        </p:txBody>
      </p:sp>
      <p:sp>
        <p:nvSpPr>
          <p:cNvPr id="53" name="文本框 58"/>
          <p:cNvSpPr txBox="1"/>
          <p:nvPr/>
        </p:nvSpPr>
        <p:spPr>
          <a:xfrm>
            <a:off x="6687529" y="1797606"/>
            <a:ext cx="548494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导风罩</a:t>
            </a:r>
          </a:p>
        </p:txBody>
      </p:sp>
      <p:sp>
        <p:nvSpPr>
          <p:cNvPr id="54" name="文本框 59"/>
          <p:cNvSpPr txBox="1"/>
          <p:nvPr/>
        </p:nvSpPr>
        <p:spPr>
          <a:xfrm>
            <a:off x="6084015" y="2098373"/>
            <a:ext cx="567099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散热片</a:t>
            </a:r>
          </a:p>
        </p:txBody>
      </p:sp>
      <p:sp>
        <p:nvSpPr>
          <p:cNvPr id="55" name="文本框 60"/>
          <p:cNvSpPr txBox="1"/>
          <p:nvPr/>
        </p:nvSpPr>
        <p:spPr>
          <a:xfrm>
            <a:off x="6072505" y="2673985"/>
            <a:ext cx="1151255" cy="25717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冷板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液体冷媒</a:t>
            </a:r>
          </a:p>
        </p:txBody>
      </p:sp>
      <p:sp>
        <p:nvSpPr>
          <p:cNvPr id="56" name="文本框 61"/>
          <p:cNvSpPr txBox="1"/>
          <p:nvPr/>
        </p:nvSpPr>
        <p:spPr>
          <a:xfrm>
            <a:off x="6080206" y="2974943"/>
            <a:ext cx="1152007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热交换系统</a:t>
            </a:r>
          </a:p>
        </p:txBody>
      </p:sp>
      <p:sp>
        <p:nvSpPr>
          <p:cNvPr id="57" name="文本框 62"/>
          <p:cNvSpPr txBox="1"/>
          <p:nvPr/>
        </p:nvSpPr>
        <p:spPr>
          <a:xfrm>
            <a:off x="1126785" y="1812868"/>
            <a:ext cx="664250" cy="41062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加速器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(GPU)</a:t>
            </a:r>
            <a:endParaRPr lang="zh-CN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文本框 65"/>
          <p:cNvSpPr txBox="1"/>
          <p:nvPr/>
        </p:nvSpPr>
        <p:spPr>
          <a:xfrm>
            <a:off x="7602367" y="3630023"/>
            <a:ext cx="1142681" cy="244426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并行文件系统</a:t>
            </a:r>
          </a:p>
        </p:txBody>
      </p:sp>
      <p:sp>
        <p:nvSpPr>
          <p:cNvPr id="61" name="文本框 66"/>
          <p:cNvSpPr txBox="1"/>
          <p:nvPr/>
        </p:nvSpPr>
        <p:spPr>
          <a:xfrm>
            <a:off x="2511567" y="3071165"/>
            <a:ext cx="1043520" cy="244400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zh-CN" sz="900" dirty="0" err="1">
                <a:solidFill>
                  <a:schemeClr val="bg1"/>
                </a:solidFill>
                <a:latin typeface="+mn-ea"/>
              </a:rPr>
              <a:t>Infiniband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网卡</a:t>
            </a:r>
          </a:p>
        </p:txBody>
      </p:sp>
      <p:cxnSp>
        <p:nvCxnSpPr>
          <p:cNvPr id="66" name="直接连接符 63"/>
          <p:cNvCxnSpPr/>
          <p:nvPr/>
        </p:nvCxnSpPr>
        <p:spPr>
          <a:xfrm flipV="1">
            <a:off x="1791036" y="1163224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4"/>
          <p:cNvCxnSpPr/>
          <p:nvPr/>
        </p:nvCxnSpPr>
        <p:spPr>
          <a:xfrm flipV="1">
            <a:off x="2955111" y="1163864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5"/>
          <p:cNvCxnSpPr/>
          <p:nvPr/>
        </p:nvCxnSpPr>
        <p:spPr>
          <a:xfrm flipV="1">
            <a:off x="4161833" y="1163864"/>
            <a:ext cx="0" cy="14054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6"/>
          <p:cNvCxnSpPr/>
          <p:nvPr/>
        </p:nvCxnSpPr>
        <p:spPr>
          <a:xfrm flipV="1">
            <a:off x="5378871" y="1157488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7"/>
          <p:cNvCxnSpPr/>
          <p:nvPr/>
        </p:nvCxnSpPr>
        <p:spPr>
          <a:xfrm flipV="1">
            <a:off x="6648265" y="1157488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68"/>
          <p:cNvCxnSpPr/>
          <p:nvPr/>
        </p:nvCxnSpPr>
        <p:spPr>
          <a:xfrm flipV="1">
            <a:off x="8141983" y="1163864"/>
            <a:ext cx="0" cy="140545"/>
          </a:xfrm>
          <a:prstGeom prst="line">
            <a:avLst/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5"/>
          <p:cNvSpPr txBox="1"/>
          <p:nvPr/>
        </p:nvSpPr>
        <p:spPr>
          <a:xfrm>
            <a:off x="2987824" y="627534"/>
            <a:ext cx="2348013" cy="350865"/>
          </a:xfrm>
          <a:prstGeom prst="rect">
            <a:avLst/>
          </a:prstGeom>
          <a:solidFill>
            <a:srgbClr val="325B7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服务器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zh-CN" altLang="en-US" sz="1400" dirty="0">
                <a:solidFill>
                  <a:schemeClr val="bg1"/>
                </a:solidFill>
              </a:rPr>
              <a:t>存储</a:t>
            </a:r>
            <a:r>
              <a:rPr lang="en-US" altLang="zh-CN" sz="1400" dirty="0">
                <a:solidFill>
                  <a:schemeClr val="bg1"/>
                </a:solidFill>
              </a:rPr>
              <a:t>/</a:t>
            </a:r>
            <a:r>
              <a:rPr lang="zh-CN" altLang="en-US" sz="1400" dirty="0">
                <a:solidFill>
                  <a:schemeClr val="bg1"/>
                </a:solidFill>
              </a:rPr>
              <a:t>高性能计算机</a:t>
            </a:r>
          </a:p>
        </p:txBody>
      </p:sp>
      <p:sp>
        <p:nvSpPr>
          <p:cNvPr id="74" name="文本框 24"/>
          <p:cNvSpPr txBox="1"/>
          <p:nvPr/>
        </p:nvSpPr>
        <p:spPr>
          <a:xfrm>
            <a:off x="2548470" y="2075822"/>
            <a:ext cx="819778" cy="227563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+mn-ea"/>
              </a:rPr>
              <a:t>主流以太网</a:t>
            </a:r>
          </a:p>
        </p:txBody>
      </p:sp>
      <p:sp>
        <p:nvSpPr>
          <p:cNvPr id="75" name="文本框 24"/>
          <p:cNvSpPr txBox="1"/>
          <p:nvPr/>
        </p:nvSpPr>
        <p:spPr>
          <a:xfrm>
            <a:off x="2548470" y="2375439"/>
            <a:ext cx="819778" cy="227563"/>
          </a:xfrm>
          <a:prstGeom prst="rect">
            <a:avLst/>
          </a:prstGeom>
          <a:solidFill>
            <a:srgbClr val="3068A7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zh-CN" altLang="en-US" sz="800" dirty="0"/>
              <a:t>高速以太网</a:t>
            </a:r>
          </a:p>
        </p:txBody>
      </p:sp>
      <p:sp>
        <p:nvSpPr>
          <p:cNvPr id="76" name="文本框 68"/>
          <p:cNvSpPr txBox="1"/>
          <p:nvPr/>
        </p:nvSpPr>
        <p:spPr>
          <a:xfrm>
            <a:off x="3448237" y="2080942"/>
            <a:ext cx="302189" cy="525144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8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/>
              <a:t>消费级</a:t>
            </a:r>
          </a:p>
        </p:txBody>
      </p:sp>
      <p:sp>
        <p:nvSpPr>
          <p:cNvPr id="78" name="文本框 21"/>
          <p:cNvSpPr txBox="1"/>
          <p:nvPr/>
        </p:nvSpPr>
        <p:spPr>
          <a:xfrm>
            <a:off x="518841" y="3685769"/>
            <a:ext cx="1580883" cy="244426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/>
              <a:t>嵌入式管理芯片</a:t>
            </a:r>
          </a:p>
        </p:txBody>
      </p:sp>
      <p:sp>
        <p:nvSpPr>
          <p:cNvPr id="79" name="文本框 21"/>
          <p:cNvSpPr txBox="1"/>
          <p:nvPr/>
        </p:nvSpPr>
        <p:spPr>
          <a:xfrm>
            <a:off x="518840" y="3942695"/>
            <a:ext cx="1580883" cy="244426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/>
              <a:t>固件</a:t>
            </a:r>
            <a:r>
              <a:rPr lang="en-US" altLang="zh-CN" dirty="0"/>
              <a:t>(BIOS/BMC)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209387" y="3269471"/>
            <a:ext cx="1159494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硬盘背板</a:t>
            </a:r>
          </a:p>
        </p:txBody>
      </p:sp>
      <p:cxnSp>
        <p:nvCxnSpPr>
          <p:cNvPr id="84" name="连接符: 肘形 77"/>
          <p:cNvCxnSpPr>
            <a:stCxn id="9" idx="2"/>
            <a:endCxn id="25" idx="0"/>
          </p:cNvCxnSpPr>
          <p:nvPr/>
        </p:nvCxnSpPr>
        <p:spPr>
          <a:xfrm rot="16200000" flipH="1">
            <a:off x="3023429" y="1526981"/>
            <a:ext cx="144120" cy="282735"/>
          </a:xfrm>
          <a:prstGeom prst="bentConnector3">
            <a:avLst>
              <a:gd name="adj1" fmla="val 50000"/>
            </a:avLst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11567" y="3447183"/>
            <a:ext cx="1159494" cy="41062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Riser 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卡</a:t>
            </a:r>
            <a:endParaRPr lang="en-US" altLang="zh-CN" sz="9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用于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PCIE</a:t>
            </a: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插卡扩展</a:t>
            </a:r>
            <a:r>
              <a:rPr lang="en-US" altLang="zh-CN" sz="9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文本框 21"/>
          <p:cNvSpPr txBox="1"/>
          <p:nvPr/>
        </p:nvSpPr>
        <p:spPr>
          <a:xfrm>
            <a:off x="456462" y="4391679"/>
            <a:ext cx="1760267" cy="576825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9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zh-CN" altLang="en-US" dirty="0"/>
              <a:t>服务器机箱及结构件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机箱、后窗、前窗、电源仓、主板托盘、风扇模组、箱耳等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436097" y="4008735"/>
            <a:ext cx="1080120" cy="770275"/>
          </a:xfrm>
          <a:prstGeom prst="rect">
            <a:avLst/>
          </a:prstGeom>
          <a:noFill/>
          <a:ln w="12700">
            <a:solidFill>
              <a:srgbClr val="879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5486691" y="4075316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电源模块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486691" y="4414106"/>
            <a:ext cx="664250" cy="244400"/>
          </a:xfrm>
          <a:prstGeom prst="rect">
            <a:avLst/>
          </a:prstGeom>
          <a:solidFill>
            <a:srgbClr val="4A709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+mn-ea"/>
              </a:rPr>
              <a:t>电源背板</a:t>
            </a:r>
          </a:p>
        </p:txBody>
      </p:sp>
      <p:cxnSp>
        <p:nvCxnSpPr>
          <p:cNvPr id="92" name="连接符: 肘形 81"/>
          <p:cNvCxnSpPr>
            <a:stCxn id="11" idx="2"/>
            <a:endCxn id="89" idx="0"/>
          </p:cNvCxnSpPr>
          <p:nvPr/>
        </p:nvCxnSpPr>
        <p:spPr>
          <a:xfrm rot="16200000" flipH="1">
            <a:off x="4463722" y="2496300"/>
            <a:ext cx="2412446" cy="612424"/>
          </a:xfrm>
          <a:prstGeom prst="bentConnector3">
            <a:avLst>
              <a:gd name="adj1" fmla="val 1919"/>
            </a:avLst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77"/>
          <p:cNvCxnSpPr>
            <a:stCxn id="12" idx="2"/>
            <a:endCxn id="51" idx="0"/>
          </p:cNvCxnSpPr>
          <p:nvPr/>
        </p:nvCxnSpPr>
        <p:spPr>
          <a:xfrm rot="16200000" flipH="1">
            <a:off x="6580824" y="1667190"/>
            <a:ext cx="138931" cy="4048"/>
          </a:xfrm>
          <a:prstGeom prst="bentConnector3">
            <a:avLst>
              <a:gd name="adj1" fmla="val 50000"/>
            </a:avLst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77"/>
          <p:cNvCxnSpPr>
            <a:stCxn id="13" idx="2"/>
          </p:cNvCxnSpPr>
          <p:nvPr/>
        </p:nvCxnSpPr>
        <p:spPr>
          <a:xfrm rot="16200000" flipH="1">
            <a:off x="8063998" y="1677734"/>
            <a:ext cx="164645" cy="8673"/>
          </a:xfrm>
          <a:prstGeom prst="bentConnector3">
            <a:avLst>
              <a:gd name="adj1" fmla="val 50000"/>
            </a:avLst>
          </a:prstGeom>
          <a:ln>
            <a:solidFill>
              <a:srgbClr val="879C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9"/>
  <p:tag name="MH_SECTIONID" val="270,271,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1</TotalTime>
  <Words>163</Words>
  <Application>Microsoft Office PowerPoint</Application>
  <PresentationFormat>全屏显示(16:9)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演示文稿2</vt:lpstr>
      <vt:lpstr>PowerPoint 演示文稿</vt:lpstr>
    </vt:vector>
  </TitlesOfParts>
  <Company>sugon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郑 谦</cp:lastModifiedBy>
  <cp:revision>1862</cp:revision>
  <cp:lastPrinted>2021-11-15T02:27:00Z</cp:lastPrinted>
  <dcterms:created xsi:type="dcterms:W3CDTF">2011-03-28T03:13:00Z</dcterms:created>
  <dcterms:modified xsi:type="dcterms:W3CDTF">2021-12-01T01:32:02Z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2C552ECF52174F1A8E476F6813CE39D8</vt:lpwstr>
  </property>
</Properties>
</file>