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68" r:id="rId3"/>
    <p:sldId id="305" r:id="rId4"/>
    <p:sldId id="299" r:id="rId5"/>
    <p:sldId id="307" r:id="rId6"/>
    <p:sldId id="302" r:id="rId7"/>
    <p:sldId id="303" r:id="rId8"/>
    <p:sldId id="292" r:id="rId9"/>
    <p:sldId id="310" r:id="rId10"/>
    <p:sldId id="309" r:id="rId11"/>
    <p:sldId id="311" r:id="rId12"/>
    <p:sldId id="308" r:id="rId13"/>
    <p:sldId id="306" r:id="rId14"/>
    <p:sldId id="304" r:id="rId15"/>
    <p:sldId id="279" r:id="rId16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12" y="138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file:///C:\Users\34604\Desktop\&#27880;&#24847;&#20107;&#39033;.doc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png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png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昆山软件 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海光平台开机流程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PCIe</a:t>
            </a:r>
            <a:r>
              <a:rPr lang="en-US" altLang="zh-CN" dirty="0"/>
              <a:t> DXIO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5" y="780287"/>
            <a:ext cx="8650504" cy="39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 SL1</a:t>
            </a:r>
            <a:r>
              <a:rPr lang="zh-CN" altLang="en-US" sz="1400" dirty="0"/>
              <a:t>芯片有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die</a:t>
            </a:r>
            <a:r>
              <a:rPr lang="zh-CN" altLang="en-US" sz="1400" dirty="0"/>
              <a:t>，</a:t>
            </a:r>
            <a:r>
              <a:rPr lang="en-US" altLang="zh-CN" sz="1400" dirty="0"/>
              <a:t>die 0</a:t>
            </a:r>
            <a:r>
              <a:rPr lang="zh-CN" altLang="en-US" sz="1400" dirty="0"/>
              <a:t>和</a:t>
            </a:r>
            <a:r>
              <a:rPr lang="en-US" altLang="zh-CN" sz="1400" dirty="0"/>
              <a:t>die1</a:t>
            </a:r>
            <a:r>
              <a:rPr lang="zh-CN" altLang="en-US" sz="1400" dirty="0"/>
              <a:t>各有一个</a:t>
            </a:r>
            <a:r>
              <a:rPr lang="en-US" altLang="zh-CN" sz="1400" dirty="0"/>
              <a:t>XHCI</a:t>
            </a:r>
            <a:r>
              <a:rPr lang="zh-CN" altLang="en-US" sz="1400" dirty="0"/>
              <a:t>控制器，每个控制器支持</a:t>
            </a:r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USB 2.0 port</a:t>
            </a:r>
            <a:r>
              <a:rPr lang="zh-CN" altLang="en-US" sz="1400" dirty="0"/>
              <a:t>和</a:t>
            </a:r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USB 3.0 port</a:t>
            </a:r>
            <a:r>
              <a:rPr lang="zh-CN" altLang="en-US" sz="14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 SL1R2</a:t>
            </a:r>
            <a:r>
              <a:rPr lang="zh-CN" altLang="en-US" sz="1400" dirty="0"/>
              <a:t>芯片有</a:t>
            </a:r>
            <a:r>
              <a:rPr lang="en-US" altLang="zh-CN" sz="1400" dirty="0"/>
              <a:t>2</a:t>
            </a:r>
            <a:r>
              <a:rPr lang="zh-CN" altLang="en-US" sz="1400" dirty="0"/>
              <a:t>个</a:t>
            </a:r>
            <a:r>
              <a:rPr lang="en-US" altLang="zh-CN" sz="1400" dirty="0"/>
              <a:t>die</a:t>
            </a:r>
            <a:r>
              <a:rPr lang="zh-CN" altLang="en-US" sz="1400" dirty="0"/>
              <a:t>，</a:t>
            </a:r>
            <a:r>
              <a:rPr lang="en-US" altLang="zh-CN" sz="1400" dirty="0"/>
              <a:t>die 0</a:t>
            </a:r>
            <a:r>
              <a:rPr lang="zh-CN" altLang="en-US" sz="1400" dirty="0"/>
              <a:t>和</a:t>
            </a:r>
            <a:r>
              <a:rPr lang="en-US" altLang="zh-CN" sz="1400" dirty="0"/>
              <a:t>die1</a:t>
            </a:r>
            <a:r>
              <a:rPr lang="zh-CN" altLang="en-US" sz="1400" dirty="0"/>
              <a:t>各有一个</a:t>
            </a:r>
            <a:r>
              <a:rPr lang="en-US" altLang="zh-CN" sz="1400" dirty="0"/>
              <a:t>XHCI</a:t>
            </a:r>
            <a:r>
              <a:rPr lang="zh-CN" altLang="en-US" sz="1400" dirty="0"/>
              <a:t>控制器，每个控制器支持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USB 2.0 port</a:t>
            </a:r>
            <a:r>
              <a:rPr lang="zh-CN" altLang="en-US" sz="1400" dirty="0"/>
              <a:t>和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USB 3.0 port</a:t>
            </a:r>
            <a:r>
              <a:rPr lang="zh-CN" altLang="en-US" sz="14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 DM1</a:t>
            </a:r>
            <a:r>
              <a:rPr lang="zh-CN" altLang="en-US" sz="1400" dirty="0"/>
              <a:t>芯片有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die</a:t>
            </a:r>
            <a:r>
              <a:rPr lang="zh-CN" altLang="en-US" sz="1400" dirty="0"/>
              <a:t>，</a:t>
            </a:r>
            <a:r>
              <a:rPr lang="en-US" altLang="zh-CN" sz="1400" dirty="0"/>
              <a:t>die 0</a:t>
            </a:r>
            <a:r>
              <a:rPr lang="zh-CN" altLang="en-US" sz="1400" dirty="0"/>
              <a:t>有一个</a:t>
            </a:r>
            <a:r>
              <a:rPr lang="en-US" altLang="zh-CN" sz="1400" dirty="0"/>
              <a:t>XHCI</a:t>
            </a:r>
            <a:r>
              <a:rPr lang="zh-CN" altLang="en-US" sz="1400" dirty="0"/>
              <a:t>控制器，每个控制器支持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USB 2.0 port</a:t>
            </a:r>
            <a:r>
              <a:rPr lang="zh-CN" altLang="en-US" sz="1400" dirty="0"/>
              <a:t>和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en-US" altLang="zh-CN" sz="1400" dirty="0"/>
              <a:t>USB 3.0 port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323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F276A4-2B10-4070-92EA-50B8DF89ED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805630" y="1181001"/>
            <a:ext cx="3745299" cy="3751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5601" y="873224"/>
            <a:ext cx="7614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Unified Memory Controller – The DRAM controllers, one channel per UMC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3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SPD Switch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44345" y="1021038"/>
            <a:ext cx="4693591" cy="391959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74321" y="1021038"/>
            <a:ext cx="1370024" cy="957985"/>
            <a:chOff x="1737360" y="1086352"/>
            <a:chExt cx="1370024" cy="957985"/>
          </a:xfrm>
        </p:grpSpPr>
        <p:sp>
          <p:nvSpPr>
            <p:cNvPr id="5" name="矩形 4"/>
            <p:cNvSpPr/>
            <p:nvPr/>
          </p:nvSpPr>
          <p:spPr>
            <a:xfrm>
              <a:off x="1737360" y="1086352"/>
              <a:ext cx="1201783" cy="957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BMC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939143" y="1423851"/>
              <a:ext cx="16824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45602" y="4356463"/>
            <a:ext cx="33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Power On:                             BIOS</a:t>
            </a:r>
          </a:p>
          <a:p>
            <a:r>
              <a:rPr lang="en-US" altLang="zh-CN" dirty="0"/>
              <a:t>After BIOS Post Complete:   BMC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97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EB4B981-10A8-4C86-A21A-FA106ABF2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47707"/>
              </p:ext>
            </p:extLst>
          </p:nvPr>
        </p:nvGraphicFramePr>
        <p:xfrm>
          <a:off x="4114800" y="215741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828720" progId="Word.Document.12">
                  <p:link updateAutomatic="1"/>
                </p:oleObj>
              </mc:Choice>
              <mc:Fallback>
                <p:oleObj name="Document" showAsIcon="1" r:id="rId2" imgW="914400" imgH="82872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15741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Power On Flow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/>
              <a:t>SMU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zh-CN" dirty="0"/>
              <a:t>ABL</a:t>
            </a:r>
            <a:endParaRPr lang="zh-CN" altLang="en-US" dirty="0"/>
          </a:p>
        </p:txBody>
      </p:sp>
      <p:sp>
        <p:nvSpPr>
          <p:cNvPr id="78" name="内容占位符 7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altLang="zh-CN" dirty="0"/>
              <a:t>BIOS Boot Flow</a:t>
            </a:r>
            <a:endParaRPr lang="zh-CN" altLang="en-US" dirty="0"/>
          </a:p>
        </p:txBody>
      </p:sp>
      <p:sp>
        <p:nvSpPr>
          <p:cNvPr id="79" name="内容占位符 78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altLang="zh-CN" dirty="0"/>
              <a:t>PCIe/SATA/USB/UMC/SPD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1691325" y="39692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1325" y="34945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A3ED922-91CA-4100-94E6-9941A4804C66}"/>
              </a:ext>
            </a:extLst>
          </p:cNvPr>
          <p:cNvSpPr/>
          <p:nvPr/>
        </p:nvSpPr>
        <p:spPr>
          <a:xfrm rot="5400000">
            <a:off x="1691325" y="4477164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78">
            <a:extLst>
              <a:ext uri="{FF2B5EF4-FFF2-40B4-BE49-F238E27FC236}">
                <a16:creationId xmlns:a16="http://schemas.microsoft.com/office/drawing/2014/main" id="{C70A2A45-2365-4C12-9775-893A77210A3B}"/>
              </a:ext>
            </a:extLst>
          </p:cNvPr>
          <p:cNvSpPr txBox="1">
            <a:spLocks/>
          </p:cNvSpPr>
          <p:nvPr/>
        </p:nvSpPr>
        <p:spPr>
          <a:xfrm>
            <a:off x="1988879" y="428994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Power on 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Power On 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9011" y="1717766"/>
            <a:ext cx="7189063" cy="1188720"/>
            <a:chOff x="916576" y="1045029"/>
            <a:chExt cx="7189063" cy="1188720"/>
          </a:xfrm>
        </p:grpSpPr>
        <p:sp>
          <p:nvSpPr>
            <p:cNvPr id="10" name="矩形 9"/>
            <p:cNvSpPr/>
            <p:nvPr/>
          </p:nvSpPr>
          <p:spPr>
            <a:xfrm>
              <a:off x="1541417" y="1045029"/>
              <a:ext cx="1619794" cy="118872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80902" y="1443446"/>
              <a:ext cx="1110343" cy="3918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CPLD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378925" y="1443446"/>
              <a:ext cx="1110343" cy="3918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BMC/SIO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353594" y="1443446"/>
              <a:ext cx="1110343" cy="3918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BIOS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6" idx="3"/>
              <a:endCxn id="7" idx="1"/>
            </p:cNvCxnSpPr>
            <p:nvPr/>
          </p:nvCxnSpPr>
          <p:spPr>
            <a:xfrm>
              <a:off x="4489268" y="1639389"/>
              <a:ext cx="86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408442" y="1289557"/>
              <a:ext cx="113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Power On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916576" y="1628504"/>
              <a:ext cx="86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64881" y="1292713"/>
              <a:ext cx="937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Ac In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>
              <a:stCxn id="3" idx="3"/>
              <a:endCxn id="6" idx="1"/>
            </p:cNvCxnSpPr>
            <p:nvPr/>
          </p:nvCxnSpPr>
          <p:spPr>
            <a:xfrm>
              <a:off x="2891245" y="1639389"/>
              <a:ext cx="487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6995296" y="1443446"/>
              <a:ext cx="1110343" cy="3918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OS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endCxn id="12" idx="1"/>
            </p:cNvCxnSpPr>
            <p:nvPr/>
          </p:nvCxnSpPr>
          <p:spPr>
            <a:xfrm>
              <a:off x="6463937" y="1628504"/>
              <a:ext cx="531359" cy="1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24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343" y="788504"/>
            <a:ext cx="86246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Platform Security Processor </a:t>
            </a:r>
            <a:r>
              <a:rPr lang="en-US" altLang="en-US" dirty="0"/>
              <a:t>(PSP) </a:t>
            </a:r>
          </a:p>
          <a:p>
            <a:pPr lvl="1"/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</a:t>
            </a:r>
            <a:r>
              <a:rPr lang="en-US" altLang="en-US" dirty="0"/>
              <a:t>o initialize DRAM and basely function before the x86 cores are released.</a:t>
            </a:r>
          </a:p>
          <a:p>
            <a:pPr lvl="1"/>
            <a:endParaRPr lang="en-US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The PSP executes AGESA firmware images called “Bootloaders” to initialize the system.</a:t>
            </a:r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579688" y="2081213"/>
            <a:ext cx="3209925" cy="2733675"/>
            <a:chOff x="1625" y="1311"/>
            <a:chExt cx="2022" cy="1722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25" y="1311"/>
              <a:ext cx="2022" cy="1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" name="Group 205"/>
            <p:cNvGrpSpPr>
              <a:grpSpLocks/>
            </p:cNvGrpSpPr>
            <p:nvPr/>
          </p:nvGrpSpPr>
          <p:grpSpPr bwMode="auto">
            <a:xfrm>
              <a:off x="1625" y="1307"/>
              <a:ext cx="2031" cy="1735"/>
              <a:chOff x="1625" y="1307"/>
              <a:chExt cx="2031" cy="1735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" y="1307"/>
                <a:ext cx="2031" cy="1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" y="1307"/>
                <a:ext cx="2031" cy="1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7" name="Rectangle 7"/>
              <p:cNvSpPr>
                <a:spLocks noChangeArrowheads="1"/>
              </p:cNvSpPr>
              <p:nvPr/>
            </p:nvSpPr>
            <p:spPr bwMode="auto">
              <a:xfrm>
                <a:off x="1647" y="1323"/>
                <a:ext cx="1974" cy="1677"/>
              </a:xfrm>
              <a:prstGeom prst="rect">
                <a:avLst/>
              </a:prstGeom>
              <a:solidFill>
                <a:srgbClr val="375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Rectangle 8"/>
              <p:cNvSpPr>
                <a:spLocks noChangeArrowheads="1"/>
              </p:cNvSpPr>
              <p:nvPr/>
            </p:nvSpPr>
            <p:spPr bwMode="auto">
              <a:xfrm>
                <a:off x="1647" y="1323"/>
                <a:ext cx="1974" cy="1677"/>
              </a:xfrm>
              <a:prstGeom prst="rect">
                <a:avLst/>
              </a:prstGeom>
              <a:noFill/>
              <a:ln w="6350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9" name="Rectangle 9"/>
              <p:cNvSpPr>
                <a:spLocks noChangeArrowheads="1"/>
              </p:cNvSpPr>
              <p:nvPr/>
            </p:nvSpPr>
            <p:spPr bwMode="auto">
              <a:xfrm>
                <a:off x="2437" y="1352"/>
                <a:ext cx="32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Processor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" y="1518"/>
                <a:ext cx="869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" y="1518"/>
                <a:ext cx="869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" name="Rectangle 12"/>
              <p:cNvSpPr>
                <a:spLocks noChangeArrowheads="1"/>
              </p:cNvSpPr>
              <p:nvPr/>
            </p:nvSpPr>
            <p:spPr bwMode="auto">
              <a:xfrm>
                <a:off x="1737" y="1530"/>
                <a:ext cx="813" cy="56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1" name="Rectangle 13"/>
              <p:cNvSpPr>
                <a:spLocks noChangeArrowheads="1"/>
              </p:cNvSpPr>
              <p:nvPr/>
            </p:nvSpPr>
            <p:spPr bwMode="auto">
              <a:xfrm>
                <a:off x="1737" y="1530"/>
                <a:ext cx="813" cy="562"/>
              </a:xfrm>
              <a:prstGeom prst="rect">
                <a:avLst/>
              </a:prstGeom>
              <a:noFill/>
              <a:ln w="6350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" y="2361"/>
                <a:ext cx="869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" y="2361"/>
                <a:ext cx="869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2" name="Rectangle 16"/>
              <p:cNvSpPr>
                <a:spLocks noChangeArrowheads="1"/>
              </p:cNvSpPr>
              <p:nvPr/>
            </p:nvSpPr>
            <p:spPr bwMode="auto">
              <a:xfrm>
                <a:off x="1737" y="2376"/>
                <a:ext cx="813" cy="56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Rectangle 17"/>
              <p:cNvSpPr>
                <a:spLocks noChangeArrowheads="1"/>
              </p:cNvSpPr>
              <p:nvPr/>
            </p:nvSpPr>
            <p:spPr bwMode="auto">
              <a:xfrm>
                <a:off x="1737" y="2376"/>
                <a:ext cx="813" cy="562"/>
              </a:xfrm>
              <a:prstGeom prst="rect">
                <a:avLst/>
              </a:prstGeom>
              <a:noFill/>
              <a:ln w="6350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3" y="1518"/>
                <a:ext cx="869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3" y="1518"/>
                <a:ext cx="869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5" name="Rectangle 20"/>
              <p:cNvSpPr>
                <a:spLocks noChangeArrowheads="1"/>
              </p:cNvSpPr>
              <p:nvPr/>
            </p:nvSpPr>
            <p:spPr bwMode="auto">
              <a:xfrm>
                <a:off x="2737" y="1530"/>
                <a:ext cx="813" cy="56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Rectangle 21"/>
              <p:cNvSpPr>
                <a:spLocks noChangeArrowheads="1"/>
              </p:cNvSpPr>
              <p:nvPr/>
            </p:nvSpPr>
            <p:spPr bwMode="auto">
              <a:xfrm>
                <a:off x="2737" y="1530"/>
                <a:ext cx="813" cy="562"/>
              </a:xfrm>
              <a:prstGeom prst="rect">
                <a:avLst/>
              </a:prstGeom>
              <a:noFill/>
              <a:ln w="6350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46" name="Picture 2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3" y="2361"/>
                <a:ext cx="869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2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3" y="2361"/>
                <a:ext cx="869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7" name="Rectangle 24"/>
              <p:cNvSpPr>
                <a:spLocks noChangeArrowheads="1"/>
              </p:cNvSpPr>
              <p:nvPr/>
            </p:nvSpPr>
            <p:spPr bwMode="auto">
              <a:xfrm>
                <a:off x="2737" y="2376"/>
                <a:ext cx="813" cy="562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9" name="Rectangle 25"/>
              <p:cNvSpPr>
                <a:spLocks noChangeArrowheads="1"/>
              </p:cNvSpPr>
              <p:nvPr/>
            </p:nvSpPr>
            <p:spPr bwMode="auto">
              <a:xfrm>
                <a:off x="2737" y="2376"/>
                <a:ext cx="813" cy="562"/>
              </a:xfrm>
              <a:prstGeom prst="rect">
                <a:avLst/>
              </a:prstGeom>
              <a:noFill/>
              <a:ln w="6350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Line 26"/>
              <p:cNvSpPr>
                <a:spLocks noChangeShapeType="1"/>
              </p:cNvSpPr>
              <p:nvPr/>
            </p:nvSpPr>
            <p:spPr bwMode="auto">
              <a:xfrm>
                <a:off x="2144" y="2150"/>
                <a:ext cx="0" cy="168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1" name="Freeform 27"/>
              <p:cNvSpPr>
                <a:spLocks/>
              </p:cNvSpPr>
              <p:nvPr/>
            </p:nvSpPr>
            <p:spPr bwMode="auto">
              <a:xfrm>
                <a:off x="2110" y="2092"/>
                <a:ext cx="67" cy="67"/>
              </a:xfrm>
              <a:custGeom>
                <a:avLst/>
                <a:gdLst>
                  <a:gd name="T0" fmla="*/ 0 w 67"/>
                  <a:gd name="T1" fmla="*/ 67 h 67"/>
                  <a:gd name="T2" fmla="*/ 34 w 67"/>
                  <a:gd name="T3" fmla="*/ 0 h 67"/>
                  <a:gd name="T4" fmla="*/ 67 w 67"/>
                  <a:gd name="T5" fmla="*/ 67 h 67"/>
                  <a:gd name="T6" fmla="*/ 0 w 67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67">
                    <a:moveTo>
                      <a:pt x="0" y="67"/>
                    </a:moveTo>
                    <a:lnTo>
                      <a:pt x="34" y="0"/>
                    </a:lnTo>
                    <a:lnTo>
                      <a:pt x="67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Freeform 28"/>
              <p:cNvSpPr>
                <a:spLocks/>
              </p:cNvSpPr>
              <p:nvPr/>
            </p:nvSpPr>
            <p:spPr bwMode="auto">
              <a:xfrm>
                <a:off x="2110" y="2310"/>
                <a:ext cx="67" cy="66"/>
              </a:xfrm>
              <a:custGeom>
                <a:avLst/>
                <a:gdLst>
                  <a:gd name="T0" fmla="*/ 67 w 67"/>
                  <a:gd name="T1" fmla="*/ 0 h 66"/>
                  <a:gd name="T2" fmla="*/ 34 w 67"/>
                  <a:gd name="T3" fmla="*/ 66 h 66"/>
                  <a:gd name="T4" fmla="*/ 0 w 67"/>
                  <a:gd name="T5" fmla="*/ 0 h 66"/>
                  <a:gd name="T6" fmla="*/ 67 w 67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66">
                    <a:moveTo>
                      <a:pt x="67" y="0"/>
                    </a:moveTo>
                    <a:lnTo>
                      <a:pt x="34" y="66"/>
                    </a:lnTo>
                    <a:lnTo>
                      <a:pt x="0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4" name="Line 29"/>
              <p:cNvSpPr>
                <a:spLocks noChangeShapeType="1"/>
              </p:cNvSpPr>
              <p:nvPr/>
            </p:nvSpPr>
            <p:spPr bwMode="auto">
              <a:xfrm>
                <a:off x="2609" y="1811"/>
                <a:ext cx="70" cy="0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5" name="Freeform 30"/>
              <p:cNvSpPr>
                <a:spLocks/>
              </p:cNvSpPr>
              <p:nvPr/>
            </p:nvSpPr>
            <p:spPr bwMode="auto">
              <a:xfrm>
                <a:off x="2550" y="1778"/>
                <a:ext cx="67" cy="66"/>
              </a:xfrm>
              <a:custGeom>
                <a:avLst/>
                <a:gdLst>
                  <a:gd name="T0" fmla="*/ 67 w 67"/>
                  <a:gd name="T1" fmla="*/ 66 h 66"/>
                  <a:gd name="T2" fmla="*/ 0 w 67"/>
                  <a:gd name="T3" fmla="*/ 33 h 66"/>
                  <a:gd name="T4" fmla="*/ 67 w 67"/>
                  <a:gd name="T5" fmla="*/ 0 h 66"/>
                  <a:gd name="T6" fmla="*/ 67 w 67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66">
                    <a:moveTo>
                      <a:pt x="67" y="66"/>
                    </a:moveTo>
                    <a:lnTo>
                      <a:pt x="0" y="33"/>
                    </a:lnTo>
                    <a:lnTo>
                      <a:pt x="67" y="0"/>
                    </a:lnTo>
                    <a:lnTo>
                      <a:pt x="67" y="6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7" name="Freeform 31"/>
              <p:cNvSpPr>
                <a:spLocks/>
              </p:cNvSpPr>
              <p:nvPr/>
            </p:nvSpPr>
            <p:spPr bwMode="auto">
              <a:xfrm>
                <a:off x="2671" y="1778"/>
                <a:ext cx="66" cy="66"/>
              </a:xfrm>
              <a:custGeom>
                <a:avLst/>
                <a:gdLst>
                  <a:gd name="T0" fmla="*/ 0 w 66"/>
                  <a:gd name="T1" fmla="*/ 0 h 66"/>
                  <a:gd name="T2" fmla="*/ 66 w 66"/>
                  <a:gd name="T3" fmla="*/ 33 h 66"/>
                  <a:gd name="T4" fmla="*/ 0 w 66"/>
                  <a:gd name="T5" fmla="*/ 66 h 66"/>
                  <a:gd name="T6" fmla="*/ 0 w 66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6">
                    <a:moveTo>
                      <a:pt x="0" y="0"/>
                    </a:moveTo>
                    <a:lnTo>
                      <a:pt x="66" y="33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8" name="Line 32"/>
              <p:cNvSpPr>
                <a:spLocks noChangeShapeType="1"/>
              </p:cNvSpPr>
              <p:nvPr/>
            </p:nvSpPr>
            <p:spPr bwMode="auto">
              <a:xfrm>
                <a:off x="3144" y="2150"/>
                <a:ext cx="0" cy="168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Freeform 33"/>
              <p:cNvSpPr>
                <a:spLocks/>
              </p:cNvSpPr>
              <p:nvPr/>
            </p:nvSpPr>
            <p:spPr bwMode="auto">
              <a:xfrm>
                <a:off x="3111" y="2092"/>
                <a:ext cx="66" cy="67"/>
              </a:xfrm>
              <a:custGeom>
                <a:avLst/>
                <a:gdLst>
                  <a:gd name="T0" fmla="*/ 0 w 66"/>
                  <a:gd name="T1" fmla="*/ 67 h 67"/>
                  <a:gd name="T2" fmla="*/ 33 w 66"/>
                  <a:gd name="T3" fmla="*/ 0 h 67"/>
                  <a:gd name="T4" fmla="*/ 66 w 66"/>
                  <a:gd name="T5" fmla="*/ 67 h 67"/>
                  <a:gd name="T6" fmla="*/ 0 w 66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7">
                    <a:moveTo>
                      <a:pt x="0" y="67"/>
                    </a:moveTo>
                    <a:lnTo>
                      <a:pt x="33" y="0"/>
                    </a:lnTo>
                    <a:lnTo>
                      <a:pt x="66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1" name="Freeform 34"/>
              <p:cNvSpPr>
                <a:spLocks/>
              </p:cNvSpPr>
              <p:nvPr/>
            </p:nvSpPr>
            <p:spPr bwMode="auto">
              <a:xfrm>
                <a:off x="3111" y="2310"/>
                <a:ext cx="66" cy="66"/>
              </a:xfrm>
              <a:custGeom>
                <a:avLst/>
                <a:gdLst>
                  <a:gd name="T0" fmla="*/ 66 w 66"/>
                  <a:gd name="T1" fmla="*/ 0 h 66"/>
                  <a:gd name="T2" fmla="*/ 33 w 66"/>
                  <a:gd name="T3" fmla="*/ 66 h 66"/>
                  <a:gd name="T4" fmla="*/ 0 w 66"/>
                  <a:gd name="T5" fmla="*/ 0 h 66"/>
                  <a:gd name="T6" fmla="*/ 66 w 66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6">
                    <a:moveTo>
                      <a:pt x="66" y="0"/>
                    </a:moveTo>
                    <a:lnTo>
                      <a:pt x="33" y="66"/>
                    </a:lnTo>
                    <a:lnTo>
                      <a:pt x="0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2" name="Line 35"/>
              <p:cNvSpPr>
                <a:spLocks noChangeShapeType="1"/>
              </p:cNvSpPr>
              <p:nvPr/>
            </p:nvSpPr>
            <p:spPr bwMode="auto">
              <a:xfrm>
                <a:off x="2609" y="2657"/>
                <a:ext cx="70" cy="0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3" name="Freeform 36"/>
              <p:cNvSpPr>
                <a:spLocks/>
              </p:cNvSpPr>
              <p:nvPr/>
            </p:nvSpPr>
            <p:spPr bwMode="auto">
              <a:xfrm>
                <a:off x="2550" y="2624"/>
                <a:ext cx="67" cy="66"/>
              </a:xfrm>
              <a:custGeom>
                <a:avLst/>
                <a:gdLst>
                  <a:gd name="T0" fmla="*/ 67 w 67"/>
                  <a:gd name="T1" fmla="*/ 66 h 66"/>
                  <a:gd name="T2" fmla="*/ 0 w 67"/>
                  <a:gd name="T3" fmla="*/ 33 h 66"/>
                  <a:gd name="T4" fmla="*/ 67 w 67"/>
                  <a:gd name="T5" fmla="*/ 0 h 66"/>
                  <a:gd name="T6" fmla="*/ 67 w 67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66">
                    <a:moveTo>
                      <a:pt x="67" y="66"/>
                    </a:moveTo>
                    <a:lnTo>
                      <a:pt x="0" y="33"/>
                    </a:lnTo>
                    <a:lnTo>
                      <a:pt x="67" y="0"/>
                    </a:lnTo>
                    <a:lnTo>
                      <a:pt x="67" y="6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Freeform 37"/>
              <p:cNvSpPr>
                <a:spLocks/>
              </p:cNvSpPr>
              <p:nvPr/>
            </p:nvSpPr>
            <p:spPr bwMode="auto">
              <a:xfrm>
                <a:off x="2671" y="2624"/>
                <a:ext cx="66" cy="66"/>
              </a:xfrm>
              <a:custGeom>
                <a:avLst/>
                <a:gdLst>
                  <a:gd name="T0" fmla="*/ 0 w 66"/>
                  <a:gd name="T1" fmla="*/ 0 h 66"/>
                  <a:gd name="T2" fmla="*/ 66 w 66"/>
                  <a:gd name="T3" fmla="*/ 33 h 66"/>
                  <a:gd name="T4" fmla="*/ 0 w 66"/>
                  <a:gd name="T5" fmla="*/ 66 h 66"/>
                  <a:gd name="T6" fmla="*/ 0 w 66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6">
                    <a:moveTo>
                      <a:pt x="0" y="0"/>
                    </a:moveTo>
                    <a:lnTo>
                      <a:pt x="66" y="33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5" name="Line 38"/>
              <p:cNvSpPr>
                <a:spLocks noChangeShapeType="1"/>
              </p:cNvSpPr>
              <p:nvPr/>
            </p:nvSpPr>
            <p:spPr bwMode="auto">
              <a:xfrm>
                <a:off x="2200" y="2108"/>
                <a:ext cx="888" cy="252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7" name="Freeform 39"/>
              <p:cNvSpPr>
                <a:spLocks/>
              </p:cNvSpPr>
              <p:nvPr/>
            </p:nvSpPr>
            <p:spPr bwMode="auto">
              <a:xfrm>
                <a:off x="2144" y="2078"/>
                <a:ext cx="73" cy="64"/>
              </a:xfrm>
              <a:custGeom>
                <a:avLst/>
                <a:gdLst>
                  <a:gd name="T0" fmla="*/ 55 w 73"/>
                  <a:gd name="T1" fmla="*/ 64 h 64"/>
                  <a:gd name="T2" fmla="*/ 0 w 73"/>
                  <a:gd name="T3" fmla="*/ 14 h 64"/>
                  <a:gd name="T4" fmla="*/ 73 w 73"/>
                  <a:gd name="T5" fmla="*/ 0 h 64"/>
                  <a:gd name="T6" fmla="*/ 55 w 73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4">
                    <a:moveTo>
                      <a:pt x="55" y="64"/>
                    </a:moveTo>
                    <a:lnTo>
                      <a:pt x="0" y="14"/>
                    </a:lnTo>
                    <a:lnTo>
                      <a:pt x="73" y="0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Freeform 40"/>
              <p:cNvSpPr>
                <a:spLocks/>
              </p:cNvSpPr>
              <p:nvPr/>
            </p:nvSpPr>
            <p:spPr bwMode="auto">
              <a:xfrm>
                <a:off x="3071" y="2326"/>
                <a:ext cx="73" cy="64"/>
              </a:xfrm>
              <a:custGeom>
                <a:avLst/>
                <a:gdLst>
                  <a:gd name="T0" fmla="*/ 18 w 73"/>
                  <a:gd name="T1" fmla="*/ 0 h 64"/>
                  <a:gd name="T2" fmla="*/ 73 w 73"/>
                  <a:gd name="T3" fmla="*/ 50 h 64"/>
                  <a:gd name="T4" fmla="*/ 0 w 73"/>
                  <a:gd name="T5" fmla="*/ 64 h 64"/>
                  <a:gd name="T6" fmla="*/ 18 w 7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4">
                    <a:moveTo>
                      <a:pt x="18" y="0"/>
                    </a:moveTo>
                    <a:lnTo>
                      <a:pt x="73" y="50"/>
                    </a:lnTo>
                    <a:lnTo>
                      <a:pt x="0" y="6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9" name="Line 41"/>
              <p:cNvSpPr>
                <a:spLocks noChangeShapeType="1"/>
              </p:cNvSpPr>
              <p:nvPr/>
            </p:nvSpPr>
            <p:spPr bwMode="auto">
              <a:xfrm flipV="1">
                <a:off x="2200" y="2108"/>
                <a:ext cx="888" cy="252"/>
              </a:xfrm>
              <a:prstGeom prst="line">
                <a:avLst/>
              </a:prstGeom>
              <a:noFill/>
              <a:ln w="36513" cap="rnd">
                <a:solidFill>
                  <a:srgbClr val="F2F2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Freeform 42"/>
              <p:cNvSpPr>
                <a:spLocks/>
              </p:cNvSpPr>
              <p:nvPr/>
            </p:nvSpPr>
            <p:spPr bwMode="auto">
              <a:xfrm>
                <a:off x="2144" y="2326"/>
                <a:ext cx="73" cy="64"/>
              </a:xfrm>
              <a:custGeom>
                <a:avLst/>
                <a:gdLst>
                  <a:gd name="T0" fmla="*/ 73 w 73"/>
                  <a:gd name="T1" fmla="*/ 64 h 64"/>
                  <a:gd name="T2" fmla="*/ 0 w 73"/>
                  <a:gd name="T3" fmla="*/ 50 h 64"/>
                  <a:gd name="T4" fmla="*/ 55 w 73"/>
                  <a:gd name="T5" fmla="*/ 0 h 64"/>
                  <a:gd name="T6" fmla="*/ 73 w 73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4">
                    <a:moveTo>
                      <a:pt x="73" y="64"/>
                    </a:moveTo>
                    <a:lnTo>
                      <a:pt x="0" y="50"/>
                    </a:lnTo>
                    <a:lnTo>
                      <a:pt x="55" y="0"/>
                    </a:lnTo>
                    <a:lnTo>
                      <a:pt x="73" y="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2" name="Freeform 43"/>
              <p:cNvSpPr>
                <a:spLocks/>
              </p:cNvSpPr>
              <p:nvPr/>
            </p:nvSpPr>
            <p:spPr bwMode="auto">
              <a:xfrm>
                <a:off x="3071" y="2078"/>
                <a:ext cx="73" cy="64"/>
              </a:xfrm>
              <a:custGeom>
                <a:avLst/>
                <a:gdLst>
                  <a:gd name="T0" fmla="*/ 0 w 73"/>
                  <a:gd name="T1" fmla="*/ 0 h 64"/>
                  <a:gd name="T2" fmla="*/ 73 w 73"/>
                  <a:gd name="T3" fmla="*/ 14 h 64"/>
                  <a:gd name="T4" fmla="*/ 18 w 73"/>
                  <a:gd name="T5" fmla="*/ 64 h 64"/>
                  <a:gd name="T6" fmla="*/ 0 w 7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4">
                    <a:moveTo>
                      <a:pt x="0" y="0"/>
                    </a:moveTo>
                    <a:lnTo>
                      <a:pt x="73" y="14"/>
                    </a:lnTo>
                    <a:lnTo>
                      <a:pt x="18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68" name="Picture 4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1543"/>
                <a:ext cx="2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3" name="Rectangle 45"/>
              <p:cNvSpPr>
                <a:spLocks noChangeArrowheads="1"/>
              </p:cNvSpPr>
              <p:nvPr/>
            </p:nvSpPr>
            <p:spPr bwMode="auto">
              <a:xfrm>
                <a:off x="1779" y="1547"/>
                <a:ext cx="245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4" name="Rectangle 46"/>
              <p:cNvSpPr>
                <a:spLocks noChangeArrowheads="1"/>
              </p:cNvSpPr>
              <p:nvPr/>
            </p:nvSpPr>
            <p:spPr bwMode="auto">
              <a:xfrm>
                <a:off x="1861" y="1566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PSP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5" name="Rectangle 47"/>
              <p:cNvSpPr>
                <a:spLocks noChangeArrowheads="1"/>
              </p:cNvSpPr>
              <p:nvPr/>
            </p:nvSpPr>
            <p:spPr bwMode="auto">
              <a:xfrm>
                <a:off x="1832" y="1635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7" name="Rectangle 48"/>
              <p:cNvSpPr>
                <a:spLocks noChangeArrowheads="1"/>
              </p:cNvSpPr>
              <p:nvPr/>
            </p:nvSpPr>
            <p:spPr bwMode="auto">
              <a:xfrm>
                <a:off x="1850" y="1635"/>
                <a:ext cx="1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8" name="Rectangle 49"/>
              <p:cNvSpPr>
                <a:spLocks noChangeArrowheads="1"/>
              </p:cNvSpPr>
              <p:nvPr/>
            </p:nvSpPr>
            <p:spPr bwMode="auto">
              <a:xfrm>
                <a:off x="1929" y="1635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9" name="Rectangle 50"/>
              <p:cNvSpPr>
                <a:spLocks noChangeArrowheads="1"/>
              </p:cNvSpPr>
              <p:nvPr/>
            </p:nvSpPr>
            <p:spPr bwMode="auto">
              <a:xfrm>
                <a:off x="1958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75" name="Picture 5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175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0" name="Rectangle 52"/>
              <p:cNvSpPr>
                <a:spLocks noChangeArrowheads="1"/>
              </p:cNvSpPr>
              <p:nvPr/>
            </p:nvSpPr>
            <p:spPr bwMode="auto">
              <a:xfrm>
                <a:off x="1779" y="175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2" name="Rectangle 53"/>
              <p:cNvSpPr>
                <a:spLocks noChangeArrowheads="1"/>
              </p:cNvSpPr>
              <p:nvPr/>
            </p:nvSpPr>
            <p:spPr bwMode="auto">
              <a:xfrm>
                <a:off x="1812" y="175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3" name="Rectangle 54"/>
              <p:cNvSpPr>
                <a:spLocks noChangeArrowheads="1"/>
              </p:cNvSpPr>
              <p:nvPr/>
            </p:nvSpPr>
            <p:spPr bwMode="auto">
              <a:xfrm>
                <a:off x="1841" y="1757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4" name="Rectangle 55"/>
              <p:cNvSpPr>
                <a:spLocks noChangeArrowheads="1"/>
              </p:cNvSpPr>
              <p:nvPr/>
            </p:nvSpPr>
            <p:spPr bwMode="auto">
              <a:xfrm>
                <a:off x="1912" y="1757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80" name="Picture 5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1836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5" name="Rectangle 57"/>
              <p:cNvSpPr>
                <a:spLocks noChangeArrowheads="1"/>
              </p:cNvSpPr>
              <p:nvPr/>
            </p:nvSpPr>
            <p:spPr bwMode="auto">
              <a:xfrm>
                <a:off x="1779" y="1840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7" name="Rectangle 58"/>
              <p:cNvSpPr>
                <a:spLocks noChangeArrowheads="1"/>
              </p:cNvSpPr>
              <p:nvPr/>
            </p:nvSpPr>
            <p:spPr bwMode="auto">
              <a:xfrm>
                <a:off x="1812" y="1843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8" name="Rectangle 59"/>
              <p:cNvSpPr>
                <a:spLocks noChangeArrowheads="1"/>
              </p:cNvSpPr>
              <p:nvPr/>
            </p:nvSpPr>
            <p:spPr bwMode="auto">
              <a:xfrm>
                <a:off x="1841" y="1843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9" name="Rectangle 60"/>
              <p:cNvSpPr>
                <a:spLocks noChangeArrowheads="1"/>
              </p:cNvSpPr>
              <p:nvPr/>
            </p:nvSpPr>
            <p:spPr bwMode="auto">
              <a:xfrm>
                <a:off x="1912" y="1843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85" name="Picture 6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1922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4" name="Rectangle 62"/>
              <p:cNvSpPr>
                <a:spLocks noChangeArrowheads="1"/>
              </p:cNvSpPr>
              <p:nvPr/>
            </p:nvSpPr>
            <p:spPr bwMode="auto">
              <a:xfrm>
                <a:off x="1779" y="1926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Rectangle 63"/>
              <p:cNvSpPr>
                <a:spLocks noChangeArrowheads="1"/>
              </p:cNvSpPr>
              <p:nvPr/>
            </p:nvSpPr>
            <p:spPr bwMode="auto">
              <a:xfrm>
                <a:off x="1812" y="1928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64"/>
              <p:cNvSpPr>
                <a:spLocks noChangeArrowheads="1"/>
              </p:cNvSpPr>
              <p:nvPr/>
            </p:nvSpPr>
            <p:spPr bwMode="auto">
              <a:xfrm>
                <a:off x="1841" y="1928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65"/>
              <p:cNvSpPr>
                <a:spLocks noChangeArrowheads="1"/>
              </p:cNvSpPr>
              <p:nvPr/>
            </p:nvSpPr>
            <p:spPr bwMode="auto">
              <a:xfrm>
                <a:off x="1912" y="1928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90" name="Picture 6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008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" name="Rectangle 67"/>
              <p:cNvSpPr>
                <a:spLocks noChangeArrowheads="1"/>
              </p:cNvSpPr>
              <p:nvPr/>
            </p:nvSpPr>
            <p:spPr bwMode="auto">
              <a:xfrm>
                <a:off x="1779" y="2012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Rectangle 68"/>
              <p:cNvSpPr>
                <a:spLocks noChangeArrowheads="1"/>
              </p:cNvSpPr>
              <p:nvPr/>
            </p:nvSpPr>
            <p:spPr bwMode="auto">
              <a:xfrm>
                <a:off x="1812" y="2014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2" name="Rectangle 69"/>
              <p:cNvSpPr>
                <a:spLocks noChangeArrowheads="1"/>
              </p:cNvSpPr>
              <p:nvPr/>
            </p:nvSpPr>
            <p:spPr bwMode="auto">
              <a:xfrm>
                <a:off x="1841" y="2014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70"/>
              <p:cNvSpPr>
                <a:spLocks noChangeArrowheads="1"/>
              </p:cNvSpPr>
              <p:nvPr/>
            </p:nvSpPr>
            <p:spPr bwMode="auto">
              <a:xfrm>
                <a:off x="1912" y="2014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95" name="Picture 7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3" y="1543"/>
                <a:ext cx="2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" name="Rectangle 72"/>
              <p:cNvSpPr>
                <a:spLocks noChangeArrowheads="1"/>
              </p:cNvSpPr>
              <p:nvPr/>
            </p:nvSpPr>
            <p:spPr bwMode="auto">
              <a:xfrm>
                <a:off x="2105" y="1547"/>
                <a:ext cx="245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Rectangle 73"/>
              <p:cNvSpPr>
                <a:spLocks noChangeArrowheads="1"/>
              </p:cNvSpPr>
              <p:nvPr/>
            </p:nvSpPr>
            <p:spPr bwMode="auto">
              <a:xfrm>
                <a:off x="2174" y="1566"/>
                <a:ext cx="14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SMU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74"/>
              <p:cNvSpPr>
                <a:spLocks noChangeArrowheads="1"/>
              </p:cNvSpPr>
              <p:nvPr/>
            </p:nvSpPr>
            <p:spPr bwMode="auto">
              <a:xfrm>
                <a:off x="2158" y="1635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75"/>
              <p:cNvSpPr>
                <a:spLocks noChangeArrowheads="1"/>
              </p:cNvSpPr>
              <p:nvPr/>
            </p:nvSpPr>
            <p:spPr bwMode="auto">
              <a:xfrm>
                <a:off x="2176" y="1635"/>
                <a:ext cx="1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76"/>
              <p:cNvSpPr>
                <a:spLocks noChangeArrowheads="1"/>
              </p:cNvSpPr>
              <p:nvPr/>
            </p:nvSpPr>
            <p:spPr bwMode="auto">
              <a:xfrm>
                <a:off x="2254" y="1635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77"/>
              <p:cNvSpPr>
                <a:spLocks noChangeArrowheads="1"/>
              </p:cNvSpPr>
              <p:nvPr/>
            </p:nvSpPr>
            <p:spPr bwMode="auto">
              <a:xfrm>
                <a:off x="2284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02" name="Picture 7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" y="175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8" name="Rectangle 79"/>
              <p:cNvSpPr>
                <a:spLocks noChangeArrowheads="1"/>
              </p:cNvSpPr>
              <p:nvPr/>
            </p:nvSpPr>
            <p:spPr bwMode="auto">
              <a:xfrm>
                <a:off x="2082" y="175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Rectangle 80"/>
              <p:cNvSpPr>
                <a:spLocks noChangeArrowheads="1"/>
              </p:cNvSpPr>
              <p:nvPr/>
            </p:nvSpPr>
            <p:spPr bwMode="auto">
              <a:xfrm>
                <a:off x="2115" y="175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81"/>
              <p:cNvSpPr>
                <a:spLocks noChangeArrowheads="1"/>
              </p:cNvSpPr>
              <p:nvPr/>
            </p:nvSpPr>
            <p:spPr bwMode="auto">
              <a:xfrm>
                <a:off x="2145" y="1757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82"/>
              <p:cNvSpPr>
                <a:spLocks noChangeArrowheads="1"/>
              </p:cNvSpPr>
              <p:nvPr/>
            </p:nvSpPr>
            <p:spPr bwMode="auto">
              <a:xfrm>
                <a:off x="2216" y="1757"/>
                <a:ext cx="13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07" name="Picture 8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" y="1836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2" name="Rectangle 84"/>
              <p:cNvSpPr>
                <a:spLocks noChangeArrowheads="1"/>
              </p:cNvSpPr>
              <p:nvPr/>
            </p:nvSpPr>
            <p:spPr bwMode="auto">
              <a:xfrm>
                <a:off x="2082" y="1840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Rectangle 85"/>
              <p:cNvSpPr>
                <a:spLocks noChangeArrowheads="1"/>
              </p:cNvSpPr>
              <p:nvPr/>
            </p:nvSpPr>
            <p:spPr bwMode="auto">
              <a:xfrm>
                <a:off x="2115" y="1843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86"/>
              <p:cNvSpPr>
                <a:spLocks noChangeArrowheads="1"/>
              </p:cNvSpPr>
              <p:nvPr/>
            </p:nvSpPr>
            <p:spPr bwMode="auto">
              <a:xfrm>
                <a:off x="2145" y="1843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87"/>
              <p:cNvSpPr>
                <a:spLocks noChangeArrowheads="1"/>
              </p:cNvSpPr>
              <p:nvPr/>
            </p:nvSpPr>
            <p:spPr bwMode="auto">
              <a:xfrm>
                <a:off x="2216" y="1843"/>
                <a:ext cx="13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12" name="Picture 8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" y="1922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6" name="Rectangle 89"/>
              <p:cNvSpPr>
                <a:spLocks noChangeArrowheads="1"/>
              </p:cNvSpPr>
              <p:nvPr/>
            </p:nvSpPr>
            <p:spPr bwMode="auto">
              <a:xfrm>
                <a:off x="2082" y="1926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Rectangle 90"/>
              <p:cNvSpPr>
                <a:spLocks noChangeArrowheads="1"/>
              </p:cNvSpPr>
              <p:nvPr/>
            </p:nvSpPr>
            <p:spPr bwMode="auto">
              <a:xfrm>
                <a:off x="2115" y="1928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91"/>
              <p:cNvSpPr>
                <a:spLocks noChangeArrowheads="1"/>
              </p:cNvSpPr>
              <p:nvPr/>
            </p:nvSpPr>
            <p:spPr bwMode="auto">
              <a:xfrm>
                <a:off x="2145" y="1928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92"/>
              <p:cNvSpPr>
                <a:spLocks noChangeArrowheads="1"/>
              </p:cNvSpPr>
              <p:nvPr/>
            </p:nvSpPr>
            <p:spPr bwMode="auto">
              <a:xfrm>
                <a:off x="2216" y="1928"/>
                <a:ext cx="13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17" name="Picture 9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1" y="2008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0" name="Rectangle 94"/>
              <p:cNvSpPr>
                <a:spLocks noChangeArrowheads="1"/>
              </p:cNvSpPr>
              <p:nvPr/>
            </p:nvSpPr>
            <p:spPr bwMode="auto">
              <a:xfrm>
                <a:off x="2082" y="2012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Rectangle 95"/>
              <p:cNvSpPr>
                <a:spLocks noChangeArrowheads="1"/>
              </p:cNvSpPr>
              <p:nvPr/>
            </p:nvSpPr>
            <p:spPr bwMode="auto">
              <a:xfrm>
                <a:off x="2115" y="2014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96"/>
              <p:cNvSpPr>
                <a:spLocks noChangeArrowheads="1"/>
              </p:cNvSpPr>
              <p:nvPr/>
            </p:nvSpPr>
            <p:spPr bwMode="auto">
              <a:xfrm>
                <a:off x="2145" y="2014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97"/>
              <p:cNvSpPr>
                <a:spLocks noChangeArrowheads="1"/>
              </p:cNvSpPr>
              <p:nvPr/>
            </p:nvSpPr>
            <p:spPr bwMode="auto">
              <a:xfrm>
                <a:off x="2216" y="2014"/>
                <a:ext cx="13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22" name="Picture 9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819"/>
                <a:ext cx="9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4" name="Rectangle 99"/>
              <p:cNvSpPr>
                <a:spLocks noChangeArrowheads="1"/>
              </p:cNvSpPr>
              <p:nvPr/>
            </p:nvSpPr>
            <p:spPr bwMode="auto">
              <a:xfrm>
                <a:off x="2434" y="1821"/>
                <a:ext cx="95" cy="180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Rectangle 100"/>
              <p:cNvSpPr>
                <a:spLocks noChangeArrowheads="1"/>
              </p:cNvSpPr>
              <p:nvPr/>
            </p:nvSpPr>
            <p:spPr bwMode="auto">
              <a:xfrm>
                <a:off x="2501" y="1971"/>
                <a:ext cx="38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PMU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25" name="Picture 101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" y="1625"/>
                <a:ext cx="9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6" name="Rectangle 102"/>
              <p:cNvSpPr>
                <a:spLocks noChangeArrowheads="1"/>
              </p:cNvSpPr>
              <p:nvPr/>
            </p:nvSpPr>
            <p:spPr bwMode="auto">
              <a:xfrm>
                <a:off x="2434" y="1627"/>
                <a:ext cx="95" cy="181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Rectangle 103"/>
              <p:cNvSpPr>
                <a:spLocks noChangeArrowheads="1"/>
              </p:cNvSpPr>
              <p:nvPr/>
            </p:nvSpPr>
            <p:spPr bwMode="auto">
              <a:xfrm>
                <a:off x="2501" y="1777"/>
                <a:ext cx="38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PMU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28" name="Picture 10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1543"/>
                <a:ext cx="2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9" name="Rectangle 105"/>
              <p:cNvSpPr>
                <a:spLocks noChangeArrowheads="1"/>
              </p:cNvSpPr>
              <p:nvPr/>
            </p:nvSpPr>
            <p:spPr bwMode="auto">
              <a:xfrm>
                <a:off x="2769" y="1547"/>
                <a:ext cx="245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Rectangle 106"/>
              <p:cNvSpPr>
                <a:spLocks noChangeArrowheads="1"/>
              </p:cNvSpPr>
              <p:nvPr/>
            </p:nvSpPr>
            <p:spPr bwMode="auto">
              <a:xfrm>
                <a:off x="2850" y="1566"/>
                <a:ext cx="11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PSP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107"/>
              <p:cNvSpPr>
                <a:spLocks noChangeArrowheads="1"/>
              </p:cNvSpPr>
              <p:nvPr/>
            </p:nvSpPr>
            <p:spPr bwMode="auto">
              <a:xfrm>
                <a:off x="2822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2" name="Rectangle 108"/>
              <p:cNvSpPr>
                <a:spLocks noChangeArrowheads="1"/>
              </p:cNvSpPr>
              <p:nvPr/>
            </p:nvSpPr>
            <p:spPr bwMode="auto">
              <a:xfrm>
                <a:off x="2839" y="1635"/>
                <a:ext cx="10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109"/>
              <p:cNvSpPr>
                <a:spLocks noChangeArrowheads="1"/>
              </p:cNvSpPr>
              <p:nvPr/>
            </p:nvSpPr>
            <p:spPr bwMode="auto">
              <a:xfrm>
                <a:off x="2918" y="1635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110"/>
              <p:cNvSpPr>
                <a:spLocks noChangeArrowheads="1"/>
              </p:cNvSpPr>
              <p:nvPr/>
            </p:nvSpPr>
            <p:spPr bwMode="auto">
              <a:xfrm>
                <a:off x="2947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35" name="Picture 11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175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6" name="Rectangle 112"/>
              <p:cNvSpPr>
                <a:spLocks noChangeArrowheads="1"/>
              </p:cNvSpPr>
              <p:nvPr/>
            </p:nvSpPr>
            <p:spPr bwMode="auto">
              <a:xfrm>
                <a:off x="2769" y="175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Rectangle 113"/>
              <p:cNvSpPr>
                <a:spLocks noChangeArrowheads="1"/>
              </p:cNvSpPr>
              <p:nvPr/>
            </p:nvSpPr>
            <p:spPr bwMode="auto">
              <a:xfrm>
                <a:off x="2801" y="175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Rectangle 114"/>
              <p:cNvSpPr>
                <a:spLocks noChangeArrowheads="1"/>
              </p:cNvSpPr>
              <p:nvPr/>
            </p:nvSpPr>
            <p:spPr bwMode="auto">
              <a:xfrm>
                <a:off x="2831" y="1757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Rectangle 115"/>
              <p:cNvSpPr>
                <a:spLocks noChangeArrowheads="1"/>
              </p:cNvSpPr>
              <p:nvPr/>
            </p:nvSpPr>
            <p:spPr bwMode="auto">
              <a:xfrm>
                <a:off x="2902" y="1757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40" name="Picture 11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1836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1" name="Rectangle 117"/>
              <p:cNvSpPr>
                <a:spLocks noChangeArrowheads="1"/>
              </p:cNvSpPr>
              <p:nvPr/>
            </p:nvSpPr>
            <p:spPr bwMode="auto">
              <a:xfrm>
                <a:off x="2769" y="1840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Rectangle 118"/>
              <p:cNvSpPr>
                <a:spLocks noChangeArrowheads="1"/>
              </p:cNvSpPr>
              <p:nvPr/>
            </p:nvSpPr>
            <p:spPr bwMode="auto">
              <a:xfrm>
                <a:off x="2801" y="1843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3" name="Rectangle 119"/>
              <p:cNvSpPr>
                <a:spLocks noChangeArrowheads="1"/>
              </p:cNvSpPr>
              <p:nvPr/>
            </p:nvSpPr>
            <p:spPr bwMode="auto">
              <a:xfrm>
                <a:off x="2831" y="1843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120"/>
              <p:cNvSpPr>
                <a:spLocks noChangeArrowheads="1"/>
              </p:cNvSpPr>
              <p:nvPr/>
            </p:nvSpPr>
            <p:spPr bwMode="auto">
              <a:xfrm>
                <a:off x="2902" y="1843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45" name="Picture 12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1922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" name="Rectangle 122"/>
              <p:cNvSpPr>
                <a:spLocks noChangeArrowheads="1"/>
              </p:cNvSpPr>
              <p:nvPr/>
            </p:nvSpPr>
            <p:spPr bwMode="auto">
              <a:xfrm>
                <a:off x="2769" y="1926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Rectangle 123"/>
              <p:cNvSpPr>
                <a:spLocks noChangeArrowheads="1"/>
              </p:cNvSpPr>
              <p:nvPr/>
            </p:nvSpPr>
            <p:spPr bwMode="auto">
              <a:xfrm>
                <a:off x="2801" y="1928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124"/>
              <p:cNvSpPr>
                <a:spLocks noChangeArrowheads="1"/>
              </p:cNvSpPr>
              <p:nvPr/>
            </p:nvSpPr>
            <p:spPr bwMode="auto">
              <a:xfrm>
                <a:off x="2831" y="1928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125"/>
              <p:cNvSpPr>
                <a:spLocks noChangeArrowheads="1"/>
              </p:cNvSpPr>
              <p:nvPr/>
            </p:nvSpPr>
            <p:spPr bwMode="auto">
              <a:xfrm>
                <a:off x="2902" y="1928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50" name="Picture 12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" y="2008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1" name="Rectangle 127"/>
              <p:cNvSpPr>
                <a:spLocks noChangeArrowheads="1"/>
              </p:cNvSpPr>
              <p:nvPr/>
            </p:nvSpPr>
            <p:spPr bwMode="auto">
              <a:xfrm>
                <a:off x="2769" y="2012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Rectangle 128"/>
              <p:cNvSpPr>
                <a:spLocks noChangeArrowheads="1"/>
              </p:cNvSpPr>
              <p:nvPr/>
            </p:nvSpPr>
            <p:spPr bwMode="auto">
              <a:xfrm>
                <a:off x="2801" y="2014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129"/>
              <p:cNvSpPr>
                <a:spLocks noChangeArrowheads="1"/>
              </p:cNvSpPr>
              <p:nvPr/>
            </p:nvSpPr>
            <p:spPr bwMode="auto">
              <a:xfrm>
                <a:off x="2831" y="2014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130"/>
              <p:cNvSpPr>
                <a:spLocks noChangeArrowheads="1"/>
              </p:cNvSpPr>
              <p:nvPr/>
            </p:nvSpPr>
            <p:spPr bwMode="auto">
              <a:xfrm>
                <a:off x="2902" y="2014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55" name="Picture 13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" y="1543"/>
                <a:ext cx="2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6" name="Rectangle 132"/>
              <p:cNvSpPr>
                <a:spLocks noChangeArrowheads="1"/>
              </p:cNvSpPr>
              <p:nvPr/>
            </p:nvSpPr>
            <p:spPr bwMode="auto">
              <a:xfrm>
                <a:off x="3094" y="1547"/>
                <a:ext cx="246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Rectangle 133"/>
              <p:cNvSpPr>
                <a:spLocks noChangeArrowheads="1"/>
              </p:cNvSpPr>
              <p:nvPr/>
            </p:nvSpPr>
            <p:spPr bwMode="auto">
              <a:xfrm>
                <a:off x="3163" y="1566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SMU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134"/>
              <p:cNvSpPr>
                <a:spLocks noChangeArrowheads="1"/>
              </p:cNvSpPr>
              <p:nvPr/>
            </p:nvSpPr>
            <p:spPr bwMode="auto">
              <a:xfrm>
                <a:off x="3148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35"/>
              <p:cNvSpPr>
                <a:spLocks noChangeArrowheads="1"/>
              </p:cNvSpPr>
              <p:nvPr/>
            </p:nvSpPr>
            <p:spPr bwMode="auto">
              <a:xfrm>
                <a:off x="3165" y="1635"/>
                <a:ext cx="10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136"/>
              <p:cNvSpPr>
                <a:spLocks noChangeArrowheads="1"/>
              </p:cNvSpPr>
              <p:nvPr/>
            </p:nvSpPr>
            <p:spPr bwMode="auto">
              <a:xfrm>
                <a:off x="3244" y="1635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137"/>
              <p:cNvSpPr>
                <a:spLocks noChangeArrowheads="1"/>
              </p:cNvSpPr>
              <p:nvPr/>
            </p:nvSpPr>
            <p:spPr bwMode="auto">
              <a:xfrm>
                <a:off x="3273" y="1635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62" name="Picture 13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" y="175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3" name="Rectangle 139"/>
              <p:cNvSpPr>
                <a:spLocks noChangeArrowheads="1"/>
              </p:cNvSpPr>
              <p:nvPr/>
            </p:nvSpPr>
            <p:spPr bwMode="auto">
              <a:xfrm>
                <a:off x="3072" y="175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Rectangle 140"/>
              <p:cNvSpPr>
                <a:spLocks noChangeArrowheads="1"/>
              </p:cNvSpPr>
              <p:nvPr/>
            </p:nvSpPr>
            <p:spPr bwMode="auto">
              <a:xfrm>
                <a:off x="3104" y="1757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141"/>
              <p:cNvSpPr>
                <a:spLocks noChangeArrowheads="1"/>
              </p:cNvSpPr>
              <p:nvPr/>
            </p:nvSpPr>
            <p:spPr bwMode="auto">
              <a:xfrm>
                <a:off x="3134" y="1757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42"/>
              <p:cNvSpPr>
                <a:spLocks noChangeArrowheads="1"/>
              </p:cNvSpPr>
              <p:nvPr/>
            </p:nvSpPr>
            <p:spPr bwMode="auto">
              <a:xfrm>
                <a:off x="3205" y="1757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67" name="Picture 14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" y="1836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8" name="Rectangle 144"/>
              <p:cNvSpPr>
                <a:spLocks noChangeArrowheads="1"/>
              </p:cNvSpPr>
              <p:nvPr/>
            </p:nvSpPr>
            <p:spPr bwMode="auto">
              <a:xfrm>
                <a:off x="3072" y="1840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Rectangle 145"/>
              <p:cNvSpPr>
                <a:spLocks noChangeArrowheads="1"/>
              </p:cNvSpPr>
              <p:nvPr/>
            </p:nvSpPr>
            <p:spPr bwMode="auto">
              <a:xfrm>
                <a:off x="3104" y="1843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46"/>
              <p:cNvSpPr>
                <a:spLocks noChangeArrowheads="1"/>
              </p:cNvSpPr>
              <p:nvPr/>
            </p:nvSpPr>
            <p:spPr bwMode="auto">
              <a:xfrm>
                <a:off x="3134" y="1843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147"/>
              <p:cNvSpPr>
                <a:spLocks noChangeArrowheads="1"/>
              </p:cNvSpPr>
              <p:nvPr/>
            </p:nvSpPr>
            <p:spPr bwMode="auto">
              <a:xfrm>
                <a:off x="3205" y="1843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72" name="Picture 14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" y="1922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3" name="Rectangle 149"/>
              <p:cNvSpPr>
                <a:spLocks noChangeArrowheads="1"/>
              </p:cNvSpPr>
              <p:nvPr/>
            </p:nvSpPr>
            <p:spPr bwMode="auto">
              <a:xfrm>
                <a:off x="3072" y="1926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Rectangle 150"/>
              <p:cNvSpPr>
                <a:spLocks noChangeArrowheads="1"/>
              </p:cNvSpPr>
              <p:nvPr/>
            </p:nvSpPr>
            <p:spPr bwMode="auto">
              <a:xfrm>
                <a:off x="3104" y="1928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151"/>
              <p:cNvSpPr>
                <a:spLocks noChangeArrowheads="1"/>
              </p:cNvSpPr>
              <p:nvPr/>
            </p:nvSpPr>
            <p:spPr bwMode="auto">
              <a:xfrm>
                <a:off x="3134" y="1928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6" name="Rectangle 152"/>
              <p:cNvSpPr>
                <a:spLocks noChangeArrowheads="1"/>
              </p:cNvSpPr>
              <p:nvPr/>
            </p:nvSpPr>
            <p:spPr bwMode="auto">
              <a:xfrm>
                <a:off x="3205" y="1928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77" name="Picture 15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" y="2008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8" name="Rectangle 154"/>
              <p:cNvSpPr>
                <a:spLocks noChangeArrowheads="1"/>
              </p:cNvSpPr>
              <p:nvPr/>
            </p:nvSpPr>
            <p:spPr bwMode="auto">
              <a:xfrm>
                <a:off x="3072" y="2012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Rectangle 155"/>
              <p:cNvSpPr>
                <a:spLocks noChangeArrowheads="1"/>
              </p:cNvSpPr>
              <p:nvPr/>
            </p:nvSpPr>
            <p:spPr bwMode="auto">
              <a:xfrm>
                <a:off x="3104" y="2014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56"/>
              <p:cNvSpPr>
                <a:spLocks noChangeArrowheads="1"/>
              </p:cNvSpPr>
              <p:nvPr/>
            </p:nvSpPr>
            <p:spPr bwMode="auto">
              <a:xfrm>
                <a:off x="3134" y="2014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Rectangle 157"/>
              <p:cNvSpPr>
                <a:spLocks noChangeArrowheads="1"/>
              </p:cNvSpPr>
              <p:nvPr/>
            </p:nvSpPr>
            <p:spPr bwMode="auto">
              <a:xfrm>
                <a:off x="3205" y="2014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82" name="Picture 15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3" y="1819"/>
                <a:ext cx="9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3" name="Rectangle 159"/>
              <p:cNvSpPr>
                <a:spLocks noChangeArrowheads="1"/>
              </p:cNvSpPr>
              <p:nvPr/>
            </p:nvSpPr>
            <p:spPr bwMode="auto">
              <a:xfrm>
                <a:off x="3424" y="1821"/>
                <a:ext cx="94" cy="180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Rectangle 160"/>
              <p:cNvSpPr>
                <a:spLocks noChangeArrowheads="1"/>
              </p:cNvSpPr>
              <p:nvPr/>
            </p:nvSpPr>
            <p:spPr bwMode="auto">
              <a:xfrm>
                <a:off x="3490" y="1971"/>
                <a:ext cx="39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PMU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85" name="Picture 161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3" y="1625"/>
                <a:ext cx="9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6" name="Rectangle 162"/>
              <p:cNvSpPr>
                <a:spLocks noChangeArrowheads="1"/>
              </p:cNvSpPr>
              <p:nvPr/>
            </p:nvSpPr>
            <p:spPr bwMode="auto">
              <a:xfrm>
                <a:off x="3424" y="1627"/>
                <a:ext cx="94" cy="181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Rectangle 163"/>
              <p:cNvSpPr>
                <a:spLocks noChangeArrowheads="1"/>
              </p:cNvSpPr>
              <p:nvPr/>
            </p:nvSpPr>
            <p:spPr bwMode="auto">
              <a:xfrm>
                <a:off x="3490" y="1777"/>
                <a:ext cx="39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PMU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88" name="Picture 16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" y="2387"/>
                <a:ext cx="24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" name="Rectangle 165"/>
              <p:cNvSpPr>
                <a:spLocks noChangeArrowheads="1"/>
              </p:cNvSpPr>
              <p:nvPr/>
            </p:nvSpPr>
            <p:spPr bwMode="auto">
              <a:xfrm>
                <a:off x="1762" y="2391"/>
                <a:ext cx="245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Rectangle 166"/>
              <p:cNvSpPr>
                <a:spLocks noChangeArrowheads="1"/>
              </p:cNvSpPr>
              <p:nvPr/>
            </p:nvSpPr>
            <p:spPr bwMode="auto">
              <a:xfrm>
                <a:off x="1844" y="2410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PSP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167"/>
              <p:cNvSpPr>
                <a:spLocks noChangeArrowheads="1"/>
              </p:cNvSpPr>
              <p:nvPr/>
            </p:nvSpPr>
            <p:spPr bwMode="auto">
              <a:xfrm>
                <a:off x="1815" y="2479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168"/>
              <p:cNvSpPr>
                <a:spLocks noChangeArrowheads="1"/>
              </p:cNvSpPr>
              <p:nvPr/>
            </p:nvSpPr>
            <p:spPr bwMode="auto">
              <a:xfrm>
                <a:off x="1833" y="2479"/>
                <a:ext cx="1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169"/>
              <p:cNvSpPr>
                <a:spLocks noChangeArrowheads="1"/>
              </p:cNvSpPr>
              <p:nvPr/>
            </p:nvSpPr>
            <p:spPr bwMode="auto">
              <a:xfrm>
                <a:off x="1911" y="2479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 dirty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0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170"/>
              <p:cNvSpPr>
                <a:spLocks noChangeArrowheads="1"/>
              </p:cNvSpPr>
              <p:nvPr/>
            </p:nvSpPr>
            <p:spPr bwMode="auto">
              <a:xfrm>
                <a:off x="1940" y="2479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95" name="Picture 17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" y="2594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6" name="Rectangle 172"/>
              <p:cNvSpPr>
                <a:spLocks noChangeArrowheads="1"/>
              </p:cNvSpPr>
              <p:nvPr/>
            </p:nvSpPr>
            <p:spPr bwMode="auto">
              <a:xfrm>
                <a:off x="1762" y="2598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Rectangle 173"/>
              <p:cNvSpPr>
                <a:spLocks noChangeArrowheads="1"/>
              </p:cNvSpPr>
              <p:nvPr/>
            </p:nvSpPr>
            <p:spPr bwMode="auto">
              <a:xfrm>
                <a:off x="1794" y="2599"/>
                <a:ext cx="6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Rectangle 174"/>
              <p:cNvSpPr>
                <a:spLocks noChangeArrowheads="1"/>
              </p:cNvSpPr>
              <p:nvPr/>
            </p:nvSpPr>
            <p:spPr bwMode="auto">
              <a:xfrm>
                <a:off x="1824" y="2599"/>
                <a:ext cx="9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9" name="Rectangle 175"/>
              <p:cNvSpPr>
                <a:spLocks noChangeArrowheads="1"/>
              </p:cNvSpPr>
              <p:nvPr/>
            </p:nvSpPr>
            <p:spPr bwMode="auto">
              <a:xfrm>
                <a:off x="1895" y="2599"/>
                <a:ext cx="13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200" name="Picture 17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" y="268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1" name="Rectangle 177"/>
              <p:cNvSpPr>
                <a:spLocks noChangeArrowheads="1"/>
              </p:cNvSpPr>
              <p:nvPr/>
            </p:nvSpPr>
            <p:spPr bwMode="auto">
              <a:xfrm>
                <a:off x="1762" y="268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Rectangle 178"/>
              <p:cNvSpPr>
                <a:spLocks noChangeArrowheads="1"/>
              </p:cNvSpPr>
              <p:nvPr/>
            </p:nvSpPr>
            <p:spPr bwMode="auto">
              <a:xfrm>
                <a:off x="1794" y="2687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179"/>
              <p:cNvSpPr>
                <a:spLocks noChangeArrowheads="1"/>
              </p:cNvSpPr>
              <p:nvPr/>
            </p:nvSpPr>
            <p:spPr bwMode="auto">
              <a:xfrm>
                <a:off x="1824" y="2687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180"/>
              <p:cNvSpPr>
                <a:spLocks noChangeArrowheads="1"/>
              </p:cNvSpPr>
              <p:nvPr/>
            </p:nvSpPr>
            <p:spPr bwMode="auto">
              <a:xfrm>
                <a:off x="1895" y="2687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205" name="Picture 18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" y="2766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6" name="Rectangle 182"/>
              <p:cNvSpPr>
                <a:spLocks noChangeArrowheads="1"/>
              </p:cNvSpPr>
              <p:nvPr/>
            </p:nvSpPr>
            <p:spPr bwMode="auto">
              <a:xfrm>
                <a:off x="1762" y="2770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Rectangle 183"/>
              <p:cNvSpPr>
                <a:spLocks noChangeArrowheads="1"/>
              </p:cNvSpPr>
              <p:nvPr/>
            </p:nvSpPr>
            <p:spPr bwMode="auto">
              <a:xfrm>
                <a:off x="1794" y="2773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184"/>
              <p:cNvSpPr>
                <a:spLocks noChangeArrowheads="1"/>
              </p:cNvSpPr>
              <p:nvPr/>
            </p:nvSpPr>
            <p:spPr bwMode="auto">
              <a:xfrm>
                <a:off x="1824" y="2773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85"/>
              <p:cNvSpPr>
                <a:spLocks noChangeArrowheads="1"/>
              </p:cNvSpPr>
              <p:nvPr/>
            </p:nvSpPr>
            <p:spPr bwMode="auto">
              <a:xfrm>
                <a:off x="1895" y="2773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210" name="Picture 18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" y="2852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1" name="Rectangle 187"/>
              <p:cNvSpPr>
                <a:spLocks noChangeArrowheads="1"/>
              </p:cNvSpPr>
              <p:nvPr/>
            </p:nvSpPr>
            <p:spPr bwMode="auto">
              <a:xfrm>
                <a:off x="1762" y="2856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" name="Rectangle 188"/>
              <p:cNvSpPr>
                <a:spLocks noChangeArrowheads="1"/>
              </p:cNvSpPr>
              <p:nvPr/>
            </p:nvSpPr>
            <p:spPr bwMode="auto">
              <a:xfrm>
                <a:off x="1794" y="2859"/>
                <a:ext cx="6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189"/>
              <p:cNvSpPr>
                <a:spLocks noChangeArrowheads="1"/>
              </p:cNvSpPr>
              <p:nvPr/>
            </p:nvSpPr>
            <p:spPr bwMode="auto">
              <a:xfrm>
                <a:off x="1824" y="2859"/>
                <a:ext cx="9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190"/>
              <p:cNvSpPr>
                <a:spLocks noChangeArrowheads="1"/>
              </p:cNvSpPr>
              <p:nvPr/>
            </p:nvSpPr>
            <p:spPr bwMode="auto">
              <a:xfrm>
                <a:off x="1895" y="2859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215" name="Picture 19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5" y="2387"/>
                <a:ext cx="24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6" name="Rectangle 192"/>
              <p:cNvSpPr>
                <a:spLocks noChangeArrowheads="1"/>
              </p:cNvSpPr>
              <p:nvPr/>
            </p:nvSpPr>
            <p:spPr bwMode="auto">
              <a:xfrm>
                <a:off x="2088" y="2391"/>
                <a:ext cx="245" cy="172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" name="Rectangle 193"/>
              <p:cNvSpPr>
                <a:spLocks noChangeArrowheads="1"/>
              </p:cNvSpPr>
              <p:nvPr/>
            </p:nvSpPr>
            <p:spPr bwMode="auto">
              <a:xfrm>
                <a:off x="2156" y="2410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SMU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Rectangle 194"/>
              <p:cNvSpPr>
                <a:spLocks noChangeArrowheads="1"/>
              </p:cNvSpPr>
              <p:nvPr/>
            </p:nvSpPr>
            <p:spPr bwMode="auto">
              <a:xfrm>
                <a:off x="2141" y="2479"/>
                <a:ext cx="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Rectangle 195"/>
              <p:cNvSpPr>
                <a:spLocks noChangeArrowheads="1"/>
              </p:cNvSpPr>
              <p:nvPr/>
            </p:nvSpPr>
            <p:spPr bwMode="auto">
              <a:xfrm>
                <a:off x="2159" y="2479"/>
                <a:ext cx="1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MP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96"/>
              <p:cNvSpPr>
                <a:spLocks noChangeArrowheads="1"/>
              </p:cNvSpPr>
              <p:nvPr/>
            </p:nvSpPr>
            <p:spPr bwMode="auto">
              <a:xfrm>
                <a:off x="2237" y="247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97"/>
              <p:cNvSpPr>
                <a:spLocks noChangeArrowheads="1"/>
              </p:cNvSpPr>
              <p:nvPr/>
            </p:nvSpPr>
            <p:spPr bwMode="auto">
              <a:xfrm>
                <a:off x="2266" y="2479"/>
                <a:ext cx="4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63" name="Picture 19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2594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4" name="Rectangle 199"/>
              <p:cNvSpPr>
                <a:spLocks noChangeArrowheads="1"/>
              </p:cNvSpPr>
              <p:nvPr/>
            </p:nvSpPr>
            <p:spPr bwMode="auto">
              <a:xfrm>
                <a:off x="2065" y="2598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" name="Rectangle 200"/>
              <p:cNvSpPr>
                <a:spLocks noChangeArrowheads="1"/>
              </p:cNvSpPr>
              <p:nvPr/>
            </p:nvSpPr>
            <p:spPr bwMode="auto">
              <a:xfrm>
                <a:off x="2098" y="2599"/>
                <a:ext cx="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Rectangle 201"/>
              <p:cNvSpPr>
                <a:spLocks noChangeArrowheads="1"/>
              </p:cNvSpPr>
              <p:nvPr/>
            </p:nvSpPr>
            <p:spPr bwMode="auto">
              <a:xfrm>
                <a:off x="2127" y="2599"/>
                <a:ext cx="9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86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Rectangle 202"/>
              <p:cNvSpPr>
                <a:spLocks noChangeArrowheads="1"/>
              </p:cNvSpPr>
              <p:nvPr/>
            </p:nvSpPr>
            <p:spPr bwMode="auto">
              <a:xfrm>
                <a:off x="2199" y="2599"/>
                <a:ext cx="13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700" b="0" i="0" u="none" strike="noStrike" cap="none" normalizeH="0" baseline="0">
                    <a:ln>
                      <a:noFill/>
                    </a:ln>
                    <a:solidFill>
                      <a:srgbClr val="4F88BB"/>
                    </a:solidFill>
                    <a:effectLst/>
                    <a:latin typeface="Calibri" panose="020F0502020204030204" pitchFamily="34" charset="0"/>
                  </a:rPr>
                  <a:t>Core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169" name="Picture 20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2680"/>
                <a:ext cx="271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0" name="Rectangle 204"/>
              <p:cNvSpPr>
                <a:spLocks noChangeArrowheads="1"/>
              </p:cNvSpPr>
              <p:nvPr/>
            </p:nvSpPr>
            <p:spPr bwMode="auto">
              <a:xfrm>
                <a:off x="2065" y="2684"/>
                <a:ext cx="271" cy="69"/>
              </a:xfrm>
              <a:prstGeom prst="rect">
                <a:avLst/>
              </a:prstGeom>
              <a:noFill/>
              <a:ln w="6350" cap="sq">
                <a:solidFill>
                  <a:srgbClr val="4F88B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Rectangle 206"/>
            <p:cNvSpPr>
              <a:spLocks noChangeArrowheads="1"/>
            </p:cNvSpPr>
            <p:nvPr/>
          </p:nvSpPr>
          <p:spPr bwMode="auto">
            <a:xfrm>
              <a:off x="2098" y="2687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07"/>
            <p:cNvSpPr>
              <a:spLocks noChangeArrowheads="1"/>
            </p:cNvSpPr>
            <p:nvPr/>
          </p:nvSpPr>
          <p:spPr bwMode="auto">
            <a:xfrm>
              <a:off x="2127" y="2687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08"/>
            <p:cNvSpPr>
              <a:spLocks noChangeArrowheads="1"/>
            </p:cNvSpPr>
            <p:nvPr/>
          </p:nvSpPr>
          <p:spPr bwMode="auto">
            <a:xfrm>
              <a:off x="2199" y="2687"/>
              <a:ext cx="13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3" name="Picture 20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766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2065" y="2770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2098" y="2773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2127" y="2773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2199" y="2773"/>
              <a:ext cx="13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8" name="Picture 2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852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15"/>
            <p:cNvSpPr>
              <a:spLocks noChangeArrowheads="1"/>
            </p:cNvSpPr>
            <p:nvPr/>
          </p:nvSpPr>
          <p:spPr bwMode="auto">
            <a:xfrm>
              <a:off x="2065" y="2856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16"/>
            <p:cNvSpPr>
              <a:spLocks noChangeArrowheads="1"/>
            </p:cNvSpPr>
            <p:nvPr/>
          </p:nvSpPr>
          <p:spPr bwMode="auto">
            <a:xfrm>
              <a:off x="2098" y="285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7"/>
            <p:cNvSpPr>
              <a:spLocks noChangeArrowheads="1"/>
            </p:cNvSpPr>
            <p:nvPr/>
          </p:nvSpPr>
          <p:spPr bwMode="auto">
            <a:xfrm>
              <a:off x="2127" y="2859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8"/>
            <p:cNvSpPr>
              <a:spLocks noChangeArrowheads="1"/>
            </p:cNvSpPr>
            <p:nvPr/>
          </p:nvSpPr>
          <p:spPr bwMode="auto">
            <a:xfrm>
              <a:off x="2199" y="2859"/>
              <a:ext cx="13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43" name="Picture 21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" y="2663"/>
              <a:ext cx="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0"/>
            <p:cNvSpPr>
              <a:spLocks noChangeArrowheads="1"/>
            </p:cNvSpPr>
            <p:nvPr/>
          </p:nvSpPr>
          <p:spPr bwMode="auto">
            <a:xfrm>
              <a:off x="2417" y="2664"/>
              <a:ext cx="95" cy="181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21"/>
            <p:cNvSpPr>
              <a:spLocks noChangeArrowheads="1"/>
            </p:cNvSpPr>
            <p:nvPr/>
          </p:nvSpPr>
          <p:spPr bwMode="auto">
            <a:xfrm>
              <a:off x="2483" y="2815"/>
              <a:ext cx="39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PMU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46" name="Picture 22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" y="2469"/>
              <a:ext cx="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2417" y="2471"/>
              <a:ext cx="95" cy="180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4"/>
            <p:cNvSpPr>
              <a:spLocks noChangeArrowheads="1"/>
            </p:cNvSpPr>
            <p:nvPr/>
          </p:nvSpPr>
          <p:spPr bwMode="auto">
            <a:xfrm>
              <a:off x="2483" y="2621"/>
              <a:ext cx="39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PMU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49" name="Picture 22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387"/>
              <a:ext cx="24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>
              <a:off x="2769" y="2391"/>
              <a:ext cx="245" cy="172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>
              <a:off x="2850" y="2410"/>
              <a:ext cx="11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PSP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2822" y="2479"/>
              <a:ext cx="4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>
              <a:off x="2839" y="2479"/>
              <a:ext cx="1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MP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2918" y="247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>
              <a:off x="2947" y="2479"/>
              <a:ext cx="4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56" name="Picture 23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594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233"/>
            <p:cNvSpPr>
              <a:spLocks noChangeArrowheads="1"/>
            </p:cNvSpPr>
            <p:nvPr/>
          </p:nvSpPr>
          <p:spPr bwMode="auto">
            <a:xfrm>
              <a:off x="2769" y="2598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4"/>
            <p:cNvSpPr>
              <a:spLocks noChangeArrowheads="1"/>
            </p:cNvSpPr>
            <p:nvPr/>
          </p:nvSpPr>
          <p:spPr bwMode="auto">
            <a:xfrm>
              <a:off x="2801" y="2599"/>
              <a:ext cx="6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35"/>
            <p:cNvSpPr>
              <a:spLocks noChangeArrowheads="1"/>
            </p:cNvSpPr>
            <p:nvPr/>
          </p:nvSpPr>
          <p:spPr bwMode="auto">
            <a:xfrm>
              <a:off x="2831" y="2599"/>
              <a:ext cx="9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36"/>
            <p:cNvSpPr>
              <a:spLocks noChangeArrowheads="1"/>
            </p:cNvSpPr>
            <p:nvPr/>
          </p:nvSpPr>
          <p:spPr bwMode="auto">
            <a:xfrm>
              <a:off x="2902" y="2599"/>
              <a:ext cx="1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61" name="Picture 23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680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238"/>
            <p:cNvSpPr>
              <a:spLocks noChangeArrowheads="1"/>
            </p:cNvSpPr>
            <p:nvPr/>
          </p:nvSpPr>
          <p:spPr bwMode="auto">
            <a:xfrm>
              <a:off x="2769" y="2684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39"/>
            <p:cNvSpPr>
              <a:spLocks noChangeArrowheads="1"/>
            </p:cNvSpPr>
            <p:nvPr/>
          </p:nvSpPr>
          <p:spPr bwMode="auto">
            <a:xfrm>
              <a:off x="2801" y="2687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40"/>
            <p:cNvSpPr>
              <a:spLocks noChangeArrowheads="1"/>
            </p:cNvSpPr>
            <p:nvPr/>
          </p:nvSpPr>
          <p:spPr bwMode="auto">
            <a:xfrm>
              <a:off x="2831" y="2687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41"/>
            <p:cNvSpPr>
              <a:spLocks noChangeArrowheads="1"/>
            </p:cNvSpPr>
            <p:nvPr/>
          </p:nvSpPr>
          <p:spPr bwMode="auto">
            <a:xfrm>
              <a:off x="2902" y="2687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66" name="Picture 24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766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243"/>
            <p:cNvSpPr>
              <a:spLocks noChangeArrowheads="1"/>
            </p:cNvSpPr>
            <p:nvPr/>
          </p:nvSpPr>
          <p:spPr bwMode="auto">
            <a:xfrm>
              <a:off x="2769" y="2770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244"/>
            <p:cNvSpPr>
              <a:spLocks noChangeArrowheads="1"/>
            </p:cNvSpPr>
            <p:nvPr/>
          </p:nvSpPr>
          <p:spPr bwMode="auto">
            <a:xfrm>
              <a:off x="2801" y="2773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45"/>
            <p:cNvSpPr>
              <a:spLocks noChangeArrowheads="1"/>
            </p:cNvSpPr>
            <p:nvPr/>
          </p:nvSpPr>
          <p:spPr bwMode="auto">
            <a:xfrm>
              <a:off x="2831" y="2773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6"/>
            <p:cNvSpPr>
              <a:spLocks noChangeArrowheads="1"/>
            </p:cNvSpPr>
            <p:nvPr/>
          </p:nvSpPr>
          <p:spPr bwMode="auto">
            <a:xfrm>
              <a:off x="2902" y="2773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71" name="Picture 24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852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>
              <a:off x="2769" y="2856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>
              <a:off x="2801" y="285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>
              <a:off x="2831" y="2859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>
              <a:off x="2902" y="2859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76" name="Picture 25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" y="2387"/>
              <a:ext cx="24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253"/>
            <p:cNvSpPr>
              <a:spLocks noChangeArrowheads="1"/>
            </p:cNvSpPr>
            <p:nvPr/>
          </p:nvSpPr>
          <p:spPr bwMode="auto">
            <a:xfrm>
              <a:off x="3094" y="2391"/>
              <a:ext cx="246" cy="172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254"/>
            <p:cNvSpPr>
              <a:spLocks noChangeArrowheads="1"/>
            </p:cNvSpPr>
            <p:nvPr/>
          </p:nvSpPr>
          <p:spPr bwMode="auto">
            <a:xfrm>
              <a:off x="3163" y="2410"/>
              <a:ext cx="1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SMU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55"/>
            <p:cNvSpPr>
              <a:spLocks noChangeArrowheads="1"/>
            </p:cNvSpPr>
            <p:nvPr/>
          </p:nvSpPr>
          <p:spPr bwMode="auto">
            <a:xfrm>
              <a:off x="3148" y="2479"/>
              <a:ext cx="4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256"/>
            <p:cNvSpPr>
              <a:spLocks noChangeArrowheads="1"/>
            </p:cNvSpPr>
            <p:nvPr/>
          </p:nvSpPr>
          <p:spPr bwMode="auto">
            <a:xfrm>
              <a:off x="3165" y="2479"/>
              <a:ext cx="1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MP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57"/>
            <p:cNvSpPr>
              <a:spLocks noChangeArrowheads="1"/>
            </p:cNvSpPr>
            <p:nvPr/>
          </p:nvSpPr>
          <p:spPr bwMode="auto">
            <a:xfrm>
              <a:off x="3244" y="247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58"/>
            <p:cNvSpPr>
              <a:spLocks noChangeArrowheads="1"/>
            </p:cNvSpPr>
            <p:nvPr/>
          </p:nvSpPr>
          <p:spPr bwMode="auto">
            <a:xfrm>
              <a:off x="3273" y="2479"/>
              <a:ext cx="4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83" name="Picture 25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2594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260"/>
            <p:cNvSpPr>
              <a:spLocks noChangeArrowheads="1"/>
            </p:cNvSpPr>
            <p:nvPr/>
          </p:nvSpPr>
          <p:spPr bwMode="auto">
            <a:xfrm>
              <a:off x="3072" y="2598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61"/>
            <p:cNvSpPr>
              <a:spLocks noChangeArrowheads="1"/>
            </p:cNvSpPr>
            <p:nvPr/>
          </p:nvSpPr>
          <p:spPr bwMode="auto">
            <a:xfrm>
              <a:off x="3104" y="2599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262"/>
            <p:cNvSpPr>
              <a:spLocks noChangeArrowheads="1"/>
            </p:cNvSpPr>
            <p:nvPr/>
          </p:nvSpPr>
          <p:spPr bwMode="auto">
            <a:xfrm>
              <a:off x="3134" y="2599"/>
              <a:ext cx="9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63"/>
            <p:cNvSpPr>
              <a:spLocks noChangeArrowheads="1"/>
            </p:cNvSpPr>
            <p:nvPr/>
          </p:nvSpPr>
          <p:spPr bwMode="auto">
            <a:xfrm>
              <a:off x="3205" y="2599"/>
              <a:ext cx="1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88" name="Picture 26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2680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265"/>
            <p:cNvSpPr>
              <a:spLocks noChangeArrowheads="1"/>
            </p:cNvSpPr>
            <p:nvPr/>
          </p:nvSpPr>
          <p:spPr bwMode="auto">
            <a:xfrm>
              <a:off x="3072" y="2684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266"/>
            <p:cNvSpPr>
              <a:spLocks noChangeArrowheads="1"/>
            </p:cNvSpPr>
            <p:nvPr/>
          </p:nvSpPr>
          <p:spPr bwMode="auto">
            <a:xfrm>
              <a:off x="3104" y="2687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67"/>
            <p:cNvSpPr>
              <a:spLocks noChangeArrowheads="1"/>
            </p:cNvSpPr>
            <p:nvPr/>
          </p:nvSpPr>
          <p:spPr bwMode="auto">
            <a:xfrm>
              <a:off x="3134" y="2687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68"/>
            <p:cNvSpPr>
              <a:spLocks noChangeArrowheads="1"/>
            </p:cNvSpPr>
            <p:nvPr/>
          </p:nvSpPr>
          <p:spPr bwMode="auto">
            <a:xfrm>
              <a:off x="3205" y="2687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93" name="Picture 26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2766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270"/>
            <p:cNvSpPr>
              <a:spLocks noChangeArrowheads="1"/>
            </p:cNvSpPr>
            <p:nvPr/>
          </p:nvSpPr>
          <p:spPr bwMode="auto">
            <a:xfrm>
              <a:off x="3072" y="2770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6" name="Rectangle 271"/>
            <p:cNvSpPr>
              <a:spLocks noChangeArrowheads="1"/>
            </p:cNvSpPr>
            <p:nvPr/>
          </p:nvSpPr>
          <p:spPr bwMode="auto">
            <a:xfrm>
              <a:off x="3104" y="2773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7" name="Rectangle 272"/>
            <p:cNvSpPr>
              <a:spLocks noChangeArrowheads="1"/>
            </p:cNvSpPr>
            <p:nvPr/>
          </p:nvSpPr>
          <p:spPr bwMode="auto">
            <a:xfrm>
              <a:off x="3134" y="2773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8" name="Rectangle 273"/>
            <p:cNvSpPr>
              <a:spLocks noChangeArrowheads="1"/>
            </p:cNvSpPr>
            <p:nvPr/>
          </p:nvSpPr>
          <p:spPr bwMode="auto">
            <a:xfrm>
              <a:off x="3205" y="2773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98" name="Picture 27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2852"/>
              <a:ext cx="27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9" name="Rectangle 275"/>
            <p:cNvSpPr>
              <a:spLocks noChangeArrowheads="1"/>
            </p:cNvSpPr>
            <p:nvPr/>
          </p:nvSpPr>
          <p:spPr bwMode="auto">
            <a:xfrm>
              <a:off x="3072" y="2856"/>
              <a:ext cx="271" cy="69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0" name="Rectangle 276"/>
            <p:cNvSpPr>
              <a:spLocks noChangeArrowheads="1"/>
            </p:cNvSpPr>
            <p:nvPr/>
          </p:nvSpPr>
          <p:spPr bwMode="auto">
            <a:xfrm>
              <a:off x="3104" y="2859"/>
              <a:ext cx="6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1" name="Rectangle 277"/>
            <p:cNvSpPr>
              <a:spLocks noChangeArrowheads="1"/>
            </p:cNvSpPr>
            <p:nvPr/>
          </p:nvSpPr>
          <p:spPr bwMode="auto">
            <a:xfrm>
              <a:off x="3134" y="2859"/>
              <a:ext cx="9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86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2" name="Rectangle 278"/>
            <p:cNvSpPr>
              <a:spLocks noChangeArrowheads="1"/>
            </p:cNvSpPr>
            <p:nvPr/>
          </p:nvSpPr>
          <p:spPr bwMode="auto">
            <a:xfrm>
              <a:off x="3205" y="2859"/>
              <a:ext cx="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Core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03" name="Picture 27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" y="2663"/>
              <a:ext cx="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3" name="Rectangle 280"/>
            <p:cNvSpPr>
              <a:spLocks noChangeArrowheads="1"/>
            </p:cNvSpPr>
            <p:nvPr/>
          </p:nvSpPr>
          <p:spPr bwMode="auto">
            <a:xfrm>
              <a:off x="3424" y="2664"/>
              <a:ext cx="94" cy="181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4" name="Rectangle 281"/>
            <p:cNvSpPr>
              <a:spLocks noChangeArrowheads="1"/>
            </p:cNvSpPr>
            <p:nvPr/>
          </p:nvSpPr>
          <p:spPr bwMode="auto">
            <a:xfrm>
              <a:off x="3490" y="2815"/>
              <a:ext cx="39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PMU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06" name="Picture 28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" y="2469"/>
              <a:ext cx="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Rectangle 283"/>
            <p:cNvSpPr>
              <a:spLocks noChangeArrowheads="1"/>
            </p:cNvSpPr>
            <p:nvPr/>
          </p:nvSpPr>
          <p:spPr bwMode="auto">
            <a:xfrm>
              <a:off x="3424" y="2471"/>
              <a:ext cx="94" cy="180"/>
            </a:xfrm>
            <a:prstGeom prst="rect">
              <a:avLst/>
            </a:prstGeom>
            <a:noFill/>
            <a:ln w="6350" cap="sq">
              <a:solidFill>
                <a:srgbClr val="4F88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6" name="Rectangle 284"/>
            <p:cNvSpPr>
              <a:spLocks noChangeArrowheads="1"/>
            </p:cNvSpPr>
            <p:nvPr/>
          </p:nvSpPr>
          <p:spPr bwMode="auto">
            <a:xfrm>
              <a:off x="3490" y="2621"/>
              <a:ext cx="39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PMU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73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343" y="788504"/>
            <a:ext cx="86246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System Management Unit</a:t>
            </a:r>
            <a:r>
              <a:rPr lang="en-US" altLang="en-US" dirty="0"/>
              <a:t>(SMU) </a:t>
            </a:r>
          </a:p>
          <a:p>
            <a:pPr lvl="1"/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system management unit (SMU) is a subcomponent of the SOC that is responsible for a variety of system and power management tasks during boot and runtime.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SMU uses two blocks, System Management Controller (SMU) and Platform Security Processor (PSP), in order to assist with many of these tasks.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At the architectural level, the PSP is known as MP0 and the SMU is known as MP1.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SMU does not require software initialization. Upon successful boot-up the SMU is ready for operation.</a:t>
            </a:r>
            <a:endParaRPr lang="zh-CN" altLang="en-US" dirty="0"/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343" y="788504"/>
            <a:ext cx="86246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AGESA Bootloaders </a:t>
            </a:r>
            <a:r>
              <a:rPr lang="en-US" altLang="en-US" dirty="0"/>
              <a:t>(ABL)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" y="1461854"/>
            <a:ext cx="5011267" cy="27901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5265" y="919172"/>
            <a:ext cx="4630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/>
          </a:p>
          <a:p>
            <a:pPr marL="628696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Loaded PSP bootloader into PSP SRAM</a:t>
            </a:r>
          </a:p>
          <a:p>
            <a:pPr marL="628696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Retrieve </a:t>
            </a:r>
            <a:r>
              <a:rPr lang="en-US" altLang="zh-CN" sz="1600" b="1" dirty="0"/>
              <a:t>APCB</a:t>
            </a:r>
            <a:r>
              <a:rPr lang="en-US" altLang="zh-CN" sz="1600" dirty="0"/>
              <a:t> data</a:t>
            </a:r>
            <a:r>
              <a:rPr lang="en-US" altLang="zh-TW" sz="1600" dirty="0"/>
              <a:t>.</a:t>
            </a:r>
            <a:endParaRPr lang="en-US" altLang="zh-CN" sz="1600" dirty="0"/>
          </a:p>
          <a:p>
            <a:pPr marL="628696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Initialize “</a:t>
            </a:r>
            <a:r>
              <a:rPr lang="en-US" altLang="zh-CN" sz="1600" b="1" dirty="0"/>
              <a:t>Data Fabric</a:t>
            </a:r>
            <a:r>
              <a:rPr lang="en-US" altLang="zh-CN" sz="1600" dirty="0"/>
              <a:t>”</a:t>
            </a:r>
          </a:p>
          <a:p>
            <a:pPr marL="628696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Initialize “</a:t>
            </a:r>
            <a:r>
              <a:rPr lang="en-US" altLang="zh-CN" sz="1600" b="1" dirty="0"/>
              <a:t>Memory</a:t>
            </a:r>
            <a:r>
              <a:rPr lang="en-US" altLang="zh-CN" sz="1600" dirty="0"/>
              <a:t>”</a:t>
            </a:r>
          </a:p>
          <a:p>
            <a:pPr marL="628696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Create </a:t>
            </a:r>
            <a:r>
              <a:rPr lang="en-US" altLang="zh-CN" sz="1600" b="1" dirty="0"/>
              <a:t>APOB</a:t>
            </a:r>
          </a:p>
          <a:p>
            <a:pPr marL="628696" lvl="1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41233"/>
              </p:ext>
            </p:extLst>
          </p:nvPr>
        </p:nvGraphicFramePr>
        <p:xfrm>
          <a:off x="3602038" y="3633788"/>
          <a:ext cx="481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480960" imgH="322920" progId="Package">
                  <p:embed/>
                </p:oleObj>
              </mc:Choice>
              <mc:Fallback>
                <p:oleObj name="包装程序外壳对象" showAsIcon="1" r:id="rId3" imgW="480960" imgH="322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2038" y="3633788"/>
                        <a:ext cx="481012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26" y="2587466"/>
            <a:ext cx="3670662" cy="24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BIOS Boot Flow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8" y="961049"/>
            <a:ext cx="7635360" cy="371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Platform Initialization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36339" y="819992"/>
            <a:ext cx="8594725" cy="3899926"/>
          </a:xfrm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Platform Security Processor (</a:t>
            </a:r>
            <a:r>
              <a:rPr lang="en-US" sz="14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PSP</a:t>
            </a: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 is an security processor that executes firmware images called “</a:t>
            </a:r>
            <a:r>
              <a:rPr lang="en-US" sz="14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Bootloaders</a:t>
            </a: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” prior to the release of the “Main Cores”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Family 17h and future programs support AGESA Bootloaders (</a:t>
            </a:r>
            <a:r>
              <a:rPr lang="en-US" sz="14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ABL</a:t>
            </a: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ABLs are responsible for initializing the “Data Fabric” and “Memory” interface.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ABLs are delivered as binary images from HYGON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ABL receives platform BIOS input via an input data structure called “AGESA PSP Configuration Block” (</a:t>
            </a:r>
            <a:r>
              <a:rPr lang="en-US" sz="14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APCB</a:t>
            </a: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APCB is created by the platform BIOS at build time and stored in the ROM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results of ABL execution are provided via an output buffer called “AGESA PSP Output Block” (</a:t>
            </a:r>
            <a:r>
              <a:rPr lang="en-US" sz="14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APOB</a:t>
            </a:r>
            <a:r>
              <a:rPr lang="en-US" sz="14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139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2" y="564261"/>
            <a:ext cx="8028432" cy="44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614</Words>
  <Application>Microsoft Office PowerPoint</Application>
  <PresentationFormat>自定义</PresentationFormat>
  <Paragraphs>207</Paragraphs>
  <Slides>15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Wingdings</vt:lpstr>
      <vt:lpstr>Office 主题​​</vt:lpstr>
      <vt:lpstr>C:\Users\34604\Desktop\注意事项.docx</vt:lpstr>
      <vt:lpstr>程序包</vt:lpstr>
      <vt:lpstr>PowerPoint 演示文稿</vt:lpstr>
      <vt:lpstr>PowerPoint 演示文稿</vt:lpstr>
      <vt:lpstr>Power On Flow</vt:lpstr>
      <vt:lpstr>PSP</vt:lpstr>
      <vt:lpstr>SMU</vt:lpstr>
      <vt:lpstr>ABL</vt:lpstr>
      <vt:lpstr>BIOS Boot Flow</vt:lpstr>
      <vt:lpstr>Platform Initialization</vt:lpstr>
      <vt:lpstr>Block Diagram</vt:lpstr>
      <vt:lpstr>PCIe DXIO</vt:lpstr>
      <vt:lpstr>USB</vt:lpstr>
      <vt:lpstr>UMC</vt:lpstr>
      <vt:lpstr>SPD Switch</vt:lpstr>
      <vt:lpstr>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li bojie</cp:lastModifiedBy>
  <cp:revision>225</cp:revision>
  <dcterms:created xsi:type="dcterms:W3CDTF">2020-01-18T02:25:02Z</dcterms:created>
  <dcterms:modified xsi:type="dcterms:W3CDTF">2021-10-12T08:51:40Z</dcterms:modified>
</cp:coreProperties>
</file>