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06" r:id="rId4"/>
    <p:sldId id="307" r:id="rId5"/>
    <p:sldId id="263" r:id="rId6"/>
    <p:sldId id="288" r:id="rId8"/>
    <p:sldId id="287" r:id="rId9"/>
    <p:sldId id="289" r:id="rId10"/>
    <p:sldId id="269" r:id="rId11"/>
    <p:sldId id="270" r:id="rId12"/>
    <p:sldId id="265" r:id="rId13"/>
    <p:sldId id="308" r:id="rId14"/>
    <p:sldId id="273" r:id="rId15"/>
    <p:sldId id="274" r:id="rId16"/>
    <p:sldId id="264" r:id="rId17"/>
    <p:sldId id="275" r:id="rId18"/>
    <p:sldId id="276" r:id="rId19"/>
    <p:sldId id="277" r:id="rId20"/>
    <p:sldId id="278" r:id="rId21"/>
    <p:sldId id="279" r:id="rId22"/>
    <p:sldId id="280" r:id="rId23"/>
    <p:sldId id="282" r:id="rId24"/>
    <p:sldId id="283" r:id="rId25"/>
    <p:sldId id="260" r:id="rId26"/>
  </p:sldIdLst>
  <p:sldSz cx="12192000" cy="6858000"/>
  <p:notesSz cx="6797675" cy="9926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5AC"/>
    <a:srgbClr val="289C17"/>
    <a:srgbClr val="E99D0B"/>
    <a:srgbClr val="6B95C7"/>
    <a:srgbClr val="4F81BD"/>
    <a:srgbClr val="AD131B"/>
    <a:srgbClr val="CC0505"/>
    <a:srgbClr val="3174C5"/>
    <a:srgbClr val="1C4372"/>
    <a:srgbClr val="467A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5" autoAdjust="0"/>
    <p:restoredTop sz="94660"/>
  </p:normalViewPr>
  <p:slideViewPr>
    <p:cSldViewPr snapToGrid="0">
      <p:cViewPr varScale="1">
        <p:scale>
          <a:sx n="67" d="100"/>
          <a:sy n="67"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BF84292-DF3D-46C6-BBD5-50A2C01CEB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6755BE5-D5D7-4F2D-A0E8-92CC4E8112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en-US" altLang="zh-CN" b="1" dirty="0" smtClean="0">
                <a:solidFill>
                  <a:schemeClr val="tx1">
                    <a:lumMod val="75000"/>
                    <a:lumOff val="25000"/>
                  </a:schemeClr>
                </a:solidFill>
                <a:sym typeface="+mn-ea"/>
              </a:rPr>
              <a:t>The Front End Pipeline</a:t>
            </a:r>
            <a:endParaRPr lang="zh-CN" altLang="en-US"/>
          </a:p>
          <a:p>
            <a:r>
              <a:rPr lang="zh-CN" altLang="en-US"/>
              <a:t>前端管道按程序顺序提供指令给无序的执行核心。它可以执行以下多种功能</a:t>
            </a:r>
            <a:endParaRPr lang="zh-CN" altLang="en-US"/>
          </a:p>
          <a:p>
            <a:pPr marL="800100" lvl="1"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前端按程序顺序提供指令给无序的执行核心</a:t>
            </a:r>
            <a:endParaRPr lang="en-US" altLang="zh-CN"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准备好有可能被执行的指令</a:t>
            </a:r>
            <a:endParaRPr lang="en-US" altLang="zh-CN"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获取尚未被预取的指令</a:t>
            </a:r>
            <a:endParaRPr lang="en-US" altLang="zh-CN"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为复杂的指令和特殊用途的代码生成微代码</a:t>
            </a:r>
            <a:endParaRPr lang="en-US" altLang="zh-CN"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从执行跟踪高速缓存中交付已解码的指令</a:t>
            </a:r>
            <a:endParaRPr lang="en-US" altLang="zh-CN"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dirty="0" smtClean="0">
                <a:solidFill>
                  <a:schemeClr val="tx1">
                    <a:lumMod val="75000"/>
                    <a:lumOff val="25000"/>
                  </a:schemeClr>
                </a:solidFill>
                <a:sym typeface="+mn-ea"/>
              </a:rPr>
              <a:t>使用高度高级的算法来预测分支</a:t>
            </a:r>
            <a:endParaRPr lang="zh-CN" altLang="en-US"/>
          </a:p>
          <a:p>
            <a:r>
              <a:rPr lang="zh-CN" altLang="en-US"/>
              <a:t>该管道被设计用来解决高速、流水线微处理器中的常见问题。其中两个问题导致了延误的主要原因：</a:t>
            </a:r>
            <a:endParaRPr lang="zh-CN" altLang="en-US"/>
          </a:p>
          <a:p>
            <a:r>
              <a:rPr lang="zh-CN" altLang="en-US"/>
              <a:t>导致了延迟的主要来源：</a:t>
            </a:r>
            <a:r>
              <a:rPr lang="en-US" altLang="zh-CN"/>
              <a:t>1.</a:t>
            </a:r>
            <a:r>
              <a:rPr lang="zh-CN" altLang="en-US"/>
              <a:t>从目标浪费解码带宽获取的解码指令的时间</a:t>
            </a:r>
            <a:r>
              <a:rPr lang="en-US" altLang="zh-CN"/>
              <a:t>  2</a:t>
            </a:r>
            <a:r>
              <a:rPr lang="zh-CN" altLang="en-US"/>
              <a:t>由于位于高速缓存行中间的分支或分支目标而浪费了解码带宽</a:t>
            </a:r>
            <a:endParaRPr lang="zh-CN" altLang="en-US"/>
          </a:p>
          <a:p>
            <a:r>
              <a:rPr lang="zh-CN" altLang="en-US"/>
              <a:t>管道的跟踪缓存的操作解决了这些问题。翻译引擎（获取/解码逻辑的一部分）不断地获取和解码指令，并内置到被称为跟踪的微操作序列中。在任何时候，跟踪缓存中都会存储多个跟踪（表示预取的分支）。将在跟踪缓存中搜索活动分支之后的指令。如果该指令也是预取分支中的第一个指令，则从内存层次结构中的指令的获取和解码停止，预取的分支成为新的指令源（参见图2-2）。跟踪缓存和翻译引擎具有协同的分支预测硬件。使用分支目标缓冲区(btb)根据分支目标的线性地址进行预测，并尽快获取。</a:t>
            </a:r>
            <a:endParaRPr lang="zh-CN" altLang="en-US"/>
          </a:p>
          <a:p>
            <a:r>
              <a:rPr lang="en-US" altLang="zh-CN" b="1" dirty="0" smtClean="0">
                <a:solidFill>
                  <a:schemeClr val="tx1">
                    <a:lumMod val="75000"/>
                    <a:lumOff val="25000"/>
                  </a:schemeClr>
                </a:solidFill>
                <a:sym typeface="+mn-ea"/>
              </a:rPr>
              <a:t> Out-Of-Order Execution Core</a:t>
            </a:r>
            <a:endParaRPr lang="en-US" altLang="zh-CN" b="1" dirty="0" smtClean="0">
              <a:solidFill>
                <a:schemeClr val="tx1">
                  <a:lumMod val="75000"/>
                  <a:lumOff val="25000"/>
                </a:schemeClr>
              </a:solidFill>
              <a:sym typeface="+mn-ea"/>
            </a:endParaRPr>
          </a:p>
          <a:p>
            <a:r>
              <a:rPr lang="zh-CN" altLang="en-US"/>
              <a:t>无序执行核心执行无序指令的能力是实现并行性的一个关键因素。这个特性使处理器能够重新排序指令，以便如果一个微操作被延迟，其他的微操作就可以绕着它进行。该处理器使用了几个缓冲区来平滑微操作的流动。该核心旨在促进并行执行。它每个周期最多可以发送6个微操作（这超过了跟踪缓存和退役微操作带宽）。大多数管道可以开始在每个周期内执行一个新的微操作，因此每个管道一次可以运行几条指令。许多算术逻辑单元(ALU)指令每个周期可以从两个周期启动；许多浮点指令可以每两个周期启动一次。</a:t>
            </a:r>
            <a:endParaRPr lang="zh-CN" altLang="en-US"/>
          </a:p>
          <a:p>
            <a:pPr marL="0" lvl="1"/>
            <a:r>
              <a:rPr lang="en-US" altLang="zh-CN" b="1" dirty="0" smtClean="0">
                <a:solidFill>
                  <a:schemeClr val="tx1">
                    <a:lumMod val="75000"/>
                    <a:lumOff val="25000"/>
                  </a:schemeClr>
                </a:solidFill>
                <a:sym typeface="+mn-ea"/>
              </a:rPr>
              <a:t>Retirement Unit</a:t>
            </a:r>
            <a:endParaRPr lang="zh-CN" altLang="en-US"/>
          </a:p>
          <a:p>
            <a:r>
              <a:rPr lang="zh-CN" altLang="en-US"/>
              <a:t>退休单元从无序执行核心接收已执行的微操作的结果，并处理这些结果，使架构状态根据原始程序顺序进行更新。当一个微操作完成并写入其结果时，它就会退出。每个周期最多可退出三个微型操作。重排序缓冲区(ROB)是处理器中的一个单元，它可以缓冲已完成的微操作，按顺序更新架构状态，并管理异常的顺序。退休部分还跟踪分支，并将更新的分支目标信息发送到BTB。然后BTB清除不再需要的预取跟踪。</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英特尔核心微架构引入了以下特性，使单线程和多线程工作负载的高性能和高效性能：</a:t>
            </a:r>
            <a:endParaRPr lang="en-US" altLang="zh-CN">
              <a:sym typeface="+mn-ea"/>
            </a:endParaRPr>
          </a:p>
          <a:p>
            <a:r>
              <a:rPr lang="en-US" altLang="zh-CN">
                <a:sym typeface="+mn-ea"/>
              </a:rPr>
              <a:t>1.英特尔®宽动态执行</a:t>
            </a:r>
            <a:endParaRPr lang="en-US" altLang="zh-CN">
              <a:sym typeface="+mn-ea"/>
            </a:endParaRPr>
          </a:p>
          <a:p>
            <a:r>
              <a:rPr lang="en-US" altLang="zh-CN">
                <a:sym typeface="+mn-ea"/>
              </a:rPr>
              <a:t>使每个处理器核心能够以高带宽获取、调度、执行，以支持每个周期最多4个指令的退役。—14级高效管道-3个算术逻辑单元-每个周期解码5条指令。</a:t>
            </a:r>
            <a:endParaRPr lang="en-US" altLang="zh-CN">
              <a:sym typeface="+mn-ea"/>
            </a:endParaRPr>
          </a:p>
          <a:p>
            <a:r>
              <a:rPr lang="en-US" altLang="zh-CN">
                <a:sym typeface="+mn-ea"/>
              </a:rPr>
              <a:t>宏融合和微融合以提高前端吞吐量-每个周期调度最多6个微循环的峰值发布率-每个周期最多4个微循环的峰值退役带宽。高级分支预测-堆栈指针跟踪器</a:t>
            </a:r>
            <a:endParaRPr lang="en-US" altLang="zh-CN">
              <a:sym typeface="+mn-ea"/>
            </a:endParaRPr>
          </a:p>
          <a:p>
            <a:r>
              <a:rPr lang="en-US" altLang="zh-CN">
                <a:sym typeface="+mn-ea"/>
              </a:rPr>
              <a:t>以提高执行功能/程序输入和退出的效率</a:t>
            </a:r>
            <a:endParaRPr lang="en-US" altLang="zh-CN">
              <a:sym typeface="+mn-ea"/>
            </a:endParaRPr>
          </a:p>
          <a:p>
            <a:r>
              <a:rPr lang="en-US" altLang="zh-CN">
                <a:sym typeface="+mn-ea"/>
              </a:rPr>
              <a:t>2.Intel®高级智能缓存</a:t>
            </a:r>
            <a:endParaRPr lang="en-US" altLang="zh-CN">
              <a:sym typeface="+mn-ea"/>
            </a:endParaRPr>
          </a:p>
          <a:p>
            <a:r>
              <a:rPr lang="en-US" altLang="zh-CN">
                <a:sym typeface="+mn-ea"/>
              </a:rPr>
              <a:t>提供从二级缓存到核心更高的带宽，并为单线程和多线程应用程序提供最佳性能和灵活性。—大型二级缓存高达4MB和16路关联性优化多核和单线程执</a:t>
            </a:r>
            <a:endParaRPr lang="en-US" altLang="zh-CN">
              <a:sym typeface="+mn-ea"/>
            </a:endParaRPr>
          </a:p>
          <a:p>
            <a:r>
              <a:rPr lang="en-US" altLang="zh-CN">
                <a:sym typeface="+mn-ea"/>
              </a:rPr>
              <a:t>行环境-256位内部数据路径提高带宽从L2到一级数据缓存英特尔®</a:t>
            </a:r>
            <a:endParaRPr lang="en-US" altLang="zh-CN">
              <a:sym typeface="+mn-ea"/>
            </a:endParaRPr>
          </a:p>
          <a:p>
            <a:r>
              <a:rPr lang="en-US" altLang="zh-CN">
                <a:sym typeface="+mn-ea"/>
              </a:rPr>
              <a:t>3.智能内存访问</a:t>
            </a:r>
            <a:endParaRPr lang="en-US" altLang="zh-CN">
              <a:sym typeface="+mn-ea"/>
            </a:endParaRPr>
          </a:p>
          <a:p>
            <a:r>
              <a:rPr lang="en-US" altLang="zh-CN">
                <a:sym typeface="+mn-ea"/>
              </a:rPr>
              <a:t>从内存预数据响应数据访问模式和减少无序执行的缓存错过曝光。—硬件预取器以减少二级数据缓存丢失的有效延迟-硬件预取器以减少一级数据缓存丢失</a:t>
            </a:r>
            <a:endParaRPr lang="en-US" altLang="zh-CN">
              <a:sym typeface="+mn-ea"/>
            </a:endParaRPr>
          </a:p>
          <a:p>
            <a:r>
              <a:rPr lang="en-US" altLang="zh-CN">
                <a:sym typeface="+mn-ea"/>
              </a:rPr>
              <a:t>的有效延迟-内存消歧以提高投机执行执行引擎的效率</a:t>
            </a:r>
            <a:endParaRPr lang="en-US" altLang="zh-CN">
              <a:sym typeface="+mn-ea"/>
            </a:endParaRPr>
          </a:p>
          <a:p>
            <a:pPr marL="0" lvl="1"/>
            <a:r>
              <a:rPr lang="en-US" dirty="0" smtClean="0">
                <a:solidFill>
                  <a:schemeClr val="tx1">
                    <a:lumMod val="75000"/>
                    <a:lumOff val="25000"/>
                  </a:schemeClr>
                </a:solidFill>
                <a:sym typeface="+mn-ea"/>
              </a:rPr>
              <a:t>4.</a:t>
            </a:r>
            <a:r>
              <a:rPr dirty="0" smtClean="0">
                <a:solidFill>
                  <a:schemeClr val="tx1">
                    <a:lumMod val="75000"/>
                    <a:lumOff val="25000"/>
                  </a:schemeClr>
                </a:solidFill>
                <a:sym typeface="+mn-ea"/>
              </a:rPr>
              <a:t>先进的数字媒体提升</a:t>
            </a:r>
            <a:endParaRPr lang="en-US" altLang="zh-CN">
              <a:sym typeface="+mn-ea"/>
            </a:endParaRPr>
          </a:p>
          <a:p>
            <a:r>
              <a:rPr lang="en-US" altLang="zh-CN">
                <a:sym typeface="+mn-ea"/>
              </a:rPr>
              <a:t>高级数字媒体提升通过单周期吞吐量和浮点操作改进了大多数128位SIMD指令。—大多数128位SIMD指令的单周期吞吐量—每个周期最多8个浮点操作</a:t>
            </a:r>
            <a:endParaRPr lang="en-US" altLang="zh-CN">
              <a:sym typeface="+mn-ea"/>
            </a:endParaRPr>
          </a:p>
          <a:p>
            <a:r>
              <a:rPr lang="zh-CN" altLang="en-US">
                <a:sym typeface="+mn-ea"/>
              </a:rPr>
              <a:t>三</a:t>
            </a:r>
            <a:r>
              <a:rPr lang="en-US" altLang="zh-CN">
                <a:sym typeface="+mn-ea"/>
              </a:rPr>
              <a:t>个</a:t>
            </a:r>
            <a:r>
              <a:rPr lang="zh-CN" altLang="en-US">
                <a:sym typeface="+mn-ea"/>
              </a:rPr>
              <a:t>发布</a:t>
            </a:r>
            <a:r>
              <a:rPr lang="en-US" altLang="zh-CN">
                <a:sym typeface="+mn-ea"/>
              </a:rPr>
              <a:t>端口可用于调度SIMD指令的执行</a:t>
            </a:r>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英特尔核心微架构的前端提供了几个增强，以满足英特尔宽动态执行引擎：</a:t>
            </a:r>
            <a:endParaRPr lang="en-US" altLang="zh-CN">
              <a:sym typeface="+mn-ea"/>
            </a:endParaRPr>
          </a:p>
          <a:p>
            <a:r>
              <a:rPr lang="en-US" altLang="zh-CN">
                <a:sym typeface="+mn-ea"/>
              </a:rPr>
              <a:t>1</a:t>
            </a:r>
            <a:r>
              <a:rPr lang="en-US" altLang="zh-CN">
                <a:sym typeface="+mn-ea"/>
              </a:rPr>
              <a:t>•</a:t>
            </a:r>
            <a:r>
              <a:rPr lang="en-US" altLang="zh-CN">
                <a:sym typeface="+mn-ea"/>
              </a:rPr>
              <a:t>指令获取单元将指令进入指令队列，以保持对解码单元的稳定指令供应。</a:t>
            </a:r>
            <a:endParaRPr lang="en-US" altLang="zh-CN">
              <a:sym typeface="+mn-ea"/>
            </a:endParaRPr>
          </a:p>
          <a:p>
            <a:r>
              <a:rPr lang="en-US" altLang="zh-CN">
                <a:sym typeface="+mn-ea"/>
              </a:rPr>
              <a:t>2•四宽解码单元可以解码4个指令每个周期或5个指令每个周期与宏观融合。</a:t>
            </a:r>
            <a:endParaRPr lang="en-US" altLang="zh-CN">
              <a:sym typeface="+mn-ea"/>
            </a:endParaRPr>
          </a:p>
          <a:p>
            <a:r>
              <a:rPr lang="en-US" altLang="zh-CN">
                <a:sym typeface="+mn-ea"/>
              </a:rPr>
              <a:t>3•宏融合融合两个指令的公共序列作为一个解码指令（微操作），以提高解码吞吐量。</a:t>
            </a:r>
            <a:endParaRPr lang="en-US" altLang="zh-CN">
              <a:sym typeface="+mn-ea"/>
            </a:endParaRPr>
          </a:p>
          <a:p>
            <a:r>
              <a:rPr lang="en-US" altLang="zh-CN">
                <a:sym typeface="+mn-ea"/>
              </a:rPr>
              <a:t>4•微融合技术融合了两个微脉冲的共同序列作为一个微脉冲，以提高退休吞吐量。</a:t>
            </a:r>
            <a:endParaRPr lang="en-US" altLang="zh-CN">
              <a:sym typeface="+mn-ea"/>
            </a:endParaRPr>
          </a:p>
          <a:p>
            <a:r>
              <a:rPr lang="en-US" altLang="zh-CN">
                <a:sym typeface="+mn-ea"/>
              </a:rPr>
              <a:t>5•指令队列提供了短循环的缓存，以提高效率</a:t>
            </a:r>
            <a:endParaRPr lang="en-US" altLang="zh-CN">
              <a:sym typeface="+mn-ea"/>
            </a:endParaRPr>
          </a:p>
          <a:p>
            <a:r>
              <a:rPr lang="en-US" altLang="zh-CN">
                <a:sym typeface="+mn-ea"/>
              </a:rPr>
              <a:t>6</a:t>
            </a:r>
            <a:r>
              <a:rPr lang="en-US" altLang="zh-CN">
                <a:sym typeface="+mn-ea"/>
              </a:rPr>
              <a:t>•</a:t>
            </a:r>
            <a:r>
              <a:rPr lang="en-US" altLang="zh-CN">
                <a:sym typeface="+mn-ea"/>
              </a:rPr>
              <a:t>.堆栈指针跟踪器提高了执行过程/函数条目和退出的效率。</a:t>
            </a:r>
            <a:endParaRPr lang="en-US" altLang="zh-CN">
              <a:sym typeface="+mn-ea"/>
            </a:endParaRPr>
          </a:p>
          <a:p>
            <a:r>
              <a:rPr lang="en-US" altLang="zh-CN">
                <a:sym typeface="+mn-ea"/>
              </a:rPr>
              <a:t>7•分支预测单元采用专用的硬件来处理不同类型的分支，以改进分支预测。</a:t>
            </a:r>
            <a:endParaRPr lang="en-US" altLang="zh-CN">
              <a:sym typeface="+mn-ea"/>
            </a:endParaRPr>
          </a:p>
          <a:p>
            <a:r>
              <a:rPr lang="en-US" altLang="zh-CN">
                <a:sym typeface="+mn-ea"/>
              </a:rPr>
              <a:t>8•高级分支预测算法引导指令获取单元在架构码路径中获取指令进行解码</a:t>
            </a:r>
            <a:endParaRPr lang="en-US" altLang="zh-CN">
              <a:sym typeface="+mn-ea"/>
            </a:endParaRPr>
          </a:p>
          <a:p>
            <a:r>
              <a:rPr lang="en-US" altLang="zh-CN">
                <a:sym typeface="+mn-ea"/>
              </a:rPr>
              <a:t>英特尔核心微架构的执行核心是超量级的，可以不需要处理指令，以提高每个周期执行指令的总体速率(IPC)。执行核心采用以下特性来提高执行吞吐量和效率：</a:t>
            </a:r>
            <a:endParaRPr lang="en-US" altLang="zh-CN">
              <a:sym typeface="+mn-ea"/>
            </a:endParaRPr>
          </a:p>
          <a:p>
            <a:r>
              <a:rPr lang="en-US" altLang="zh-CN">
                <a:sym typeface="+mn-ea"/>
              </a:rPr>
              <a:t>1.每个周期最多可以发送6个微操作来执行</a:t>
            </a:r>
            <a:endParaRPr lang="en-US" altLang="zh-CN">
              <a:sym typeface="+mn-ea"/>
            </a:endParaRPr>
          </a:p>
          <a:p>
            <a:r>
              <a:rPr lang="en-US" altLang="zh-CN">
                <a:sym typeface="+mn-ea"/>
              </a:rPr>
              <a:t>2.每个周期最多可以退出四条指令</a:t>
            </a:r>
            <a:endParaRPr lang="en-US" altLang="zh-CN">
              <a:sym typeface="+mn-ea"/>
            </a:endParaRPr>
          </a:p>
          <a:p>
            <a:r>
              <a:rPr lang="en-US" altLang="zh-CN">
                <a:sym typeface="+mn-ea"/>
              </a:rPr>
              <a:t>3.三个完整的算术逻辑单元</a:t>
            </a:r>
            <a:endParaRPr lang="en-US" altLang="zh-CN">
              <a:sym typeface="+mn-ea"/>
            </a:endParaRPr>
          </a:p>
          <a:p>
            <a:r>
              <a:rPr lang="en-US" altLang="zh-CN">
                <a:sym typeface="+mn-ea"/>
              </a:rPr>
              <a:t>4.SIMD指令可以通过三个</a:t>
            </a:r>
            <a:r>
              <a:rPr lang="zh-CN" altLang="en-US">
                <a:sym typeface="+mn-ea"/>
              </a:rPr>
              <a:t>发布</a:t>
            </a:r>
            <a:r>
              <a:rPr lang="en-US" altLang="zh-CN">
                <a:sym typeface="+mn-ea"/>
              </a:rPr>
              <a:t>端口发送</a:t>
            </a:r>
            <a:endParaRPr lang="en-US" altLang="zh-CN">
              <a:sym typeface="+mn-ea"/>
            </a:endParaRPr>
          </a:p>
          <a:p>
            <a:r>
              <a:rPr lang="en-US" altLang="zh-CN">
                <a:sym typeface="+mn-ea"/>
              </a:rPr>
              <a:t>5.大多数SIMD指令1周期吞吐量(包括128位SIMD指令)</a:t>
            </a:r>
            <a:endParaRPr lang="en-US" altLang="zh-CN">
              <a:sym typeface="+mn-ea"/>
            </a:endParaRPr>
          </a:p>
          <a:p>
            <a:r>
              <a:rPr lang="en-US" altLang="zh-CN">
                <a:sym typeface="+mn-ea"/>
              </a:rPr>
              <a:t>6.每个周期8个浮点操作</a:t>
            </a:r>
            <a:endParaRPr lang="en-US" altLang="zh-CN">
              <a:sym typeface="+mn-ea"/>
            </a:endParaRPr>
          </a:p>
          <a:p>
            <a:r>
              <a:rPr lang="en-US" altLang="zh-CN">
                <a:sym typeface="+mn-ea"/>
              </a:rPr>
              <a:t>7.许多长延迟的计算操作在硬件中流水线化，以提高整体吞吐量</a:t>
            </a:r>
            <a:endParaRPr lang="en-US" altLang="zh-CN">
              <a:sym typeface="+mn-ea"/>
            </a:endParaRPr>
          </a:p>
          <a:p>
            <a:r>
              <a:rPr lang="en-US" altLang="zh-CN">
                <a:sym typeface="+mn-ea"/>
              </a:rPr>
              <a:t>8.使用英特尔智能内存访问减少了对数据访问延迟的暴露</a:t>
            </a:r>
            <a:endParaRPr lang="en-US" altLang="zh-CN">
              <a:sym typeface="+mn-ea"/>
            </a:endParaRPr>
          </a:p>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与传统的MP系统配置使用两个或多个独立的物理IA-32处理器不同，</a:t>
            </a:r>
            <a:endParaRPr lang="en-US" altLang="zh-CN">
              <a:sym typeface="+mn-ea"/>
            </a:endParaRPr>
          </a:p>
          <a:p>
            <a:r>
              <a:rPr lang="en-US" altLang="zh-CN">
                <a:sym typeface="+mn-ea"/>
              </a:rPr>
              <a:t>支持IntelHT技术的IA-32处理器中的逻辑处理器共享物理处理器的核心资源。</a:t>
            </a:r>
            <a:endParaRPr lang="en-US" altLang="zh-CN">
              <a:sym typeface="+mn-ea"/>
            </a:endParaRPr>
          </a:p>
          <a:p>
            <a:r>
              <a:rPr lang="en-US" altLang="zh-CN">
                <a:sym typeface="+mn-ea"/>
              </a:rPr>
              <a:t>这包括执行引擎和系统总线接口。通电和初始化后，每个逻辑处理器可以独立指示执行指定的线程、中断或停止。</a:t>
            </a:r>
            <a:endParaRPr lang="en-US" altLang="zh-CN">
              <a:sym typeface="+mn-ea"/>
            </a:endParaRPr>
          </a:p>
          <a:p>
            <a:r>
              <a:rPr lang="en-US" altLang="zh-CN">
                <a:sym typeface="+mn-ea"/>
              </a:rPr>
              <a:t>英特尔HT技术通过在单个芯片上提供两个或多个逻辑处理器，</a:t>
            </a:r>
            <a:endParaRPr lang="en-US" altLang="zh-CN">
              <a:sym typeface="+mn-ea"/>
            </a:endParaRPr>
          </a:p>
          <a:p>
            <a:r>
              <a:rPr lang="en-US" altLang="zh-CN">
                <a:sym typeface="+mn-ea"/>
              </a:rPr>
              <a:t>利用了在当代操作系统和高性能应用程序中发现的进程和线程级并行性。此配置允许在每个物理处理器上同时执行两个或多个线程1。</a:t>
            </a:r>
            <a:endParaRPr lang="en-US" altLang="zh-CN">
              <a:sym typeface="+mn-ea"/>
            </a:endParaRPr>
          </a:p>
          <a:p>
            <a:r>
              <a:rPr lang="en-US" altLang="zh-CN">
                <a:sym typeface="+mn-ea"/>
              </a:rPr>
              <a:t>每个逻辑处理器使用处理器核心中的资源从一个应用程序线程中执行指令。</a:t>
            </a:r>
            <a:endParaRPr lang="en-US" altLang="zh-CN">
              <a:sym typeface="+mn-ea"/>
            </a:endParaRPr>
          </a:p>
          <a:p>
            <a:r>
              <a:rPr lang="en-US" altLang="zh-CN">
                <a:sym typeface="+mn-ea"/>
              </a:rPr>
              <a:t>核心同时执行这些线程，使用无序的指令调度来在每个时钟周期中最大限度地使用执行单元</a:t>
            </a:r>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与传统的MP系统配置使用两个或多个独立的物理IA-32处理器不同，</a:t>
            </a:r>
            <a:endParaRPr lang="en-US" altLang="zh-CN">
              <a:sym typeface="+mn-ea"/>
            </a:endParaRPr>
          </a:p>
          <a:p>
            <a:r>
              <a:rPr lang="en-US" altLang="zh-CN">
                <a:sym typeface="+mn-ea"/>
              </a:rPr>
              <a:t>支持IntelHT技术的IA-32处理器中的逻辑处理器共享物理处理器的核心资源。</a:t>
            </a:r>
            <a:endParaRPr lang="en-US" altLang="zh-CN">
              <a:sym typeface="+mn-ea"/>
            </a:endParaRPr>
          </a:p>
          <a:p>
            <a:r>
              <a:rPr lang="en-US" altLang="zh-CN">
                <a:sym typeface="+mn-ea"/>
              </a:rPr>
              <a:t>这包括执行引擎和系统总线接口。通电和初始化后，每个逻辑处理器可以独立指示执行指定的线程、中断或停止。</a:t>
            </a:r>
            <a:endParaRPr lang="en-US" altLang="zh-CN">
              <a:sym typeface="+mn-ea"/>
            </a:endParaRPr>
          </a:p>
          <a:p>
            <a:r>
              <a:rPr lang="en-US" altLang="zh-CN">
                <a:sym typeface="+mn-ea"/>
              </a:rPr>
              <a:t>英特尔HT技术通过在单个芯片上提供两个或多个逻辑处理器，</a:t>
            </a:r>
            <a:endParaRPr lang="en-US" altLang="zh-CN">
              <a:sym typeface="+mn-ea"/>
            </a:endParaRPr>
          </a:p>
          <a:p>
            <a:r>
              <a:rPr lang="en-US" altLang="zh-CN">
                <a:sym typeface="+mn-ea"/>
              </a:rPr>
              <a:t>利用了在当代操作系统和高性能应用程序中发现的进程和线程级并行性。此配置允许在每个物理处理器上同时执行两个或多个线程1。</a:t>
            </a:r>
            <a:endParaRPr lang="en-US" altLang="zh-CN">
              <a:sym typeface="+mn-ea"/>
            </a:endParaRPr>
          </a:p>
          <a:p>
            <a:r>
              <a:rPr lang="en-US" altLang="zh-CN">
                <a:sym typeface="+mn-ea"/>
              </a:rPr>
              <a:t>每个逻辑处理器使用处理器核心中的资源从一个应用程序线程中执行指令。</a:t>
            </a:r>
            <a:endParaRPr lang="en-US" altLang="zh-CN">
              <a:sym typeface="+mn-ea"/>
            </a:endParaRPr>
          </a:p>
          <a:p>
            <a:r>
              <a:rPr lang="en-US" altLang="zh-CN">
                <a:sym typeface="+mn-ea"/>
              </a:rPr>
              <a:t>核心同时执行这些线程，使用无序的指令调度来在每个时钟周期中最大限度地使用执行单元</a:t>
            </a:r>
            <a:endParaRPr lang="en-US" altLang="zh-CN">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Intel64架构将软件的线性地址空间增加到64位，并支持高达64位的物理地址空间。该技术还引入了一种新的操作模式，</a:t>
            </a:r>
            <a:endParaRPr lang="en-US" altLang="zh-CN">
              <a:sym typeface="+mn-ea"/>
            </a:endParaRPr>
          </a:p>
          <a:p>
            <a:r>
              <a:rPr lang="en-US" altLang="zh-CN">
                <a:sym typeface="+mn-ea"/>
              </a:rPr>
              <a:t>称为IA-32e模式。</a:t>
            </a:r>
            <a:endParaRPr lang="en-US" altLang="zh-CN">
              <a:sym typeface="+mn-ea"/>
            </a:endParaRPr>
          </a:p>
          <a:p>
            <a:r>
              <a:rPr lang="en-US" altLang="zh-CN">
                <a:sym typeface="+mn-ea"/>
              </a:rPr>
              <a:t>兼容模式使64位操作系统能够运行大多数遗留的32位软件，</a:t>
            </a:r>
            <a:endParaRPr lang="en-US" altLang="zh-CN">
              <a:sym typeface="+mn-ea"/>
            </a:endParaRPr>
          </a:p>
          <a:p>
            <a:r>
              <a:rPr lang="en-US" altLang="zh-CN">
                <a:sym typeface="+mn-ea"/>
              </a:rPr>
              <a:t>64位模式使64位操作系统能够运行写入以访问64位地址空间的应用程序。Intel64架构处理器支持现有的IA-32软件，因为它能够运行IA-32架构支持的所有非64位遗留模式。大多数现有的IA-32应用程序也在兼容性模式下运行。</a:t>
            </a:r>
            <a:endParaRPr lang="en-US" altLang="zh-CN">
              <a:sym typeface="+mn-ea"/>
            </a:endParaRPr>
          </a:p>
          <a:p>
            <a:endParaRPr lang="en-US" altLang="zh-CN">
              <a:sym typeface="+mn-ea"/>
            </a:endParaRPr>
          </a:p>
          <a:p>
            <a:r>
              <a:rPr lang="en-US" altLang="zh-CN">
                <a:sym typeface="+mn-ea"/>
              </a:rPr>
              <a:t>针对Intel64和IA-32架构的Intel®虚拟化技术提供了支持虚拟化的扩展。这些扩展被称为虚拟机扩展(VMX)。带有VMX的Intel64或IA-32平台可以作为多个虚拟系统（或虚拟机）运行。每个虚拟机都可以在单独的分区中运行操作系统和应用程序。</a:t>
            </a:r>
            <a:endParaRPr lang="en-US" altLang="zh-CN">
              <a:sym typeface="+mn-ea"/>
            </a:endParaRPr>
          </a:p>
          <a:p>
            <a:r>
              <a:rPr lang="en-US" altLang="zh-CN">
                <a:sym typeface="+mn-ea"/>
              </a:rPr>
              <a:t>VMX还为用于管理虚拟机操作的新的系统软件层(称为虚拟机监视器(VMM))提供了编程接口。关于VMX和vmm编程的信息在Intel®64和IA-32架构软件开发手册第3C卷中。</a:t>
            </a:r>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2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8086对存储器采用分段管理，4个段寄存器分别用于存放4个当前段的起始地址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2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位段寄存器包含一个指向高达64kb节的内存段的指针。每次使用4个段寄存器，8086/8088处理器能够解决高达256k字节，而无需在段之间切换。可以使用段寄存器和额外的16位指针形成的20位地址提供1MByte的总地址范围。</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2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物理地址=段地址× 16 +偏移地址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CS：IP指向的内存单元读取指令，读取的指令进入指令缓冲器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IP始终指向当前代码段CS所要取出的下一条指令的地址，每取出一个字节指令后，IP自动加1。</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2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8086对存储器采用分段管理，4个段寄存器分别用于存放4个当前段的起始地址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2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位段寄存器包含一个指向高达64kb节的内存段的指针。每次使用4个段寄存器，8086/8088处理器能够解决高达256k字节，而无需在段之间切换。可以使用段寄存器和额外的16位指针形成的20位地址提供1MByte的总地址范围。</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Intel286处理器在IA-32架构中引入了保护模式操作。受保护的模式使用段寄存器内容作为选择符或指向描述符表的指针。</a:t>
            </a:r>
            <a:endParaRPr lang="zh-CN" altLang="en-US"/>
          </a:p>
          <a:p>
            <a:r>
              <a:rPr lang="zh-CN" altLang="en-US">
                <a:sym typeface="+mn-ea"/>
              </a:rPr>
              <a:t>描述符提供高达16mbt的物理内存大小的24位基本地址，支持在段交换基础上的虚拟内存管理，以及许多保护机制。这些机制包括：</a:t>
            </a:r>
            <a:endParaRPr lang="zh-CN" altLang="en-US"/>
          </a:p>
          <a:p>
            <a:r>
              <a:rPr lang="zh-CN" altLang="en-US">
                <a:sym typeface="+mn-ea"/>
              </a:rPr>
              <a:t>段限制检查只读和只执行的段选项四个特权级别</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Intel286处理器在IA-32架构中引入了保护模式操作。受保护的模式使用段寄存器内容作为选择符或指向描述符表的指针。</a:t>
            </a:r>
            <a:endParaRPr lang="zh-CN" altLang="en-US"/>
          </a:p>
          <a:p>
            <a:r>
              <a:rPr lang="zh-CN" altLang="en-US">
                <a:sym typeface="+mn-ea"/>
              </a:rPr>
              <a:t>描述符提供高达16mbt的物理内存大小的24位基本地址，支持在段交换基础上的虚拟内存管理，以及许多保护机制。这些机制包括：</a:t>
            </a:r>
            <a:endParaRPr lang="zh-CN" altLang="en-US"/>
          </a:p>
          <a:p>
            <a:r>
              <a:rPr lang="zh-CN" altLang="en-US">
                <a:sym typeface="+mn-ea"/>
              </a:rPr>
              <a:t>段限制检查只读和只执行的段选项四个特权级别</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tom（凌动）系列使用广泛，适合嵌入式工业场合，移动互联网设备(MID)，以及简便、经济的上网本等。与一般的桌面处理器不同，Atom处理器采用顺序执行设计，这样做可以减少晶体管的数量。英特尔对于未来Atom系列的规划节奏要比Core系列慢上许多。</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为了确保指令执行管道能够稳定地提供指令和数据，P6处理器微体系结构包含了两个高速缓存级别。级别1缓存提供了8KByte指令缓存和8KByte数据缓存，两者都与管道紧密耦合。2级缓存提供256KByte、512KByte或1MByte静态RAM，通过全时钟速度的64位缓存总线耦合到核心处理器。P6处理器微架构的核心部分是一种被称为动态执行的无序执行机制。动态执行包含了三个数据处理概念：</a:t>
            </a:r>
            <a:endParaRPr lang="zh-CN" altLang="en-US">
              <a:sym typeface="+mn-ea"/>
            </a:endParaRPr>
          </a:p>
          <a:p>
            <a:r>
              <a:rPr lang="en-US" altLang="zh-CN">
                <a:sym typeface="+mn-ea"/>
              </a:rPr>
              <a:t>1.</a:t>
            </a:r>
            <a:r>
              <a:rPr lang="zh-CN" altLang="en-US">
                <a:sym typeface="+mn-ea"/>
              </a:rPr>
              <a:t>深度分支预测</a:t>
            </a:r>
            <a:r>
              <a:rPr lang="en-US" altLang="zh-CN">
                <a:sym typeface="+mn-ea"/>
              </a:rPr>
              <a:t>:</a:t>
            </a:r>
            <a:r>
              <a:rPr lang="zh-CN" altLang="en-US">
                <a:sym typeface="+mn-ea"/>
              </a:rPr>
              <a:t>允许处理器解码分支之外的指令，以保持指令管道的满数。P6处理器家族实现了高度优化的分支预测算法来预测指令的方向。</a:t>
            </a:r>
            <a:endParaRPr lang="zh-CN" altLang="en-US">
              <a:sym typeface="+mn-ea"/>
            </a:endParaRPr>
          </a:p>
          <a:p>
            <a:r>
              <a:rPr lang="en-US" altLang="zh-CN">
                <a:sym typeface="+mn-ea"/>
              </a:rPr>
              <a:t>2.</a:t>
            </a:r>
            <a:r>
              <a:rPr lang="zh-CN" altLang="en-US">
                <a:sym typeface="+mn-ea"/>
              </a:rPr>
              <a:t>动态数据流分析</a:t>
            </a:r>
            <a:r>
              <a:rPr lang="en-US" altLang="zh-CN">
                <a:sym typeface="+mn-ea"/>
              </a:rPr>
              <a:t>:</a:t>
            </a:r>
            <a:r>
              <a:rPr lang="zh-CN" altLang="en-US">
                <a:sym typeface="+mn-ea"/>
              </a:rPr>
              <a:t>需要实时分析通过处理器的数据流，以确定依赖关系，并检测无序指令执行的机会。无序的执行核心可以监视许多指令，并执行这些指令，以最佳地优化处理器的多个执行单元的使用，同时保持数据的完整性。</a:t>
            </a:r>
            <a:endParaRPr lang="zh-CN" altLang="en-US">
              <a:sym typeface="+mn-ea"/>
            </a:endParaRPr>
          </a:p>
          <a:p>
            <a:r>
              <a:rPr lang="en-US" altLang="zh-CN">
                <a:sym typeface="+mn-ea"/>
              </a:rPr>
              <a:t>3.</a:t>
            </a:r>
            <a:r>
              <a:rPr lang="zh-CN" altLang="en-US">
                <a:sym typeface="+mn-ea"/>
              </a:rPr>
              <a:t>推测性执行</a:t>
            </a:r>
            <a:r>
              <a:rPr lang="en-US" altLang="zh-CN">
                <a:sym typeface="+mn-ea"/>
              </a:rPr>
              <a:t>:</a:t>
            </a:r>
            <a:r>
              <a:rPr lang="zh-CN" altLang="en-US">
                <a:sym typeface="+mn-ea"/>
              </a:rPr>
              <a:t>指的是处理器执行尚未解决的条件分支之外的指令，并最终按照原始指令流的顺序提交结果的能力。为了使投机性执行成为可能，P6处理器微架构将指令的分派和执行与结果的承诺解耦。处理器的无序执行核心使用数据流分析来执行指令池中的所有可用指令，并将结果存储在临时寄存器中。然后，退休单元线性地搜索指令池，寻找已完成的指令，它们不再与其他指令或未解决的分支预测有数据依赖性。当找到完成的指令时，退役单元将这些指令的结果提交到内存和/或IA-32寄存器(处理器的8个通用寄存器和8个x处理器87FPU数据寄存器)，并将指令从指令池中</a:t>
            </a:r>
            <a:r>
              <a:rPr lang="zh-CN" altLang="en-US">
                <a:sym typeface="+mn-ea"/>
              </a:rPr>
              <a:t>退出</a:t>
            </a:r>
            <a:endParaRPr lang="zh-CN" altLang="en-US">
              <a:sym typeface="+mn-ea"/>
            </a:endParaRPr>
          </a:p>
          <a:p>
            <a:endParaRPr lang="zh-CN" altLang="en-US">
              <a:sym typeface="+mn-ea"/>
            </a:endParaRPr>
          </a:p>
          <a:p>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快速执行引擎-</a:t>
            </a:r>
            <a:r>
              <a:rPr lang="en-US" altLang="zh-CN">
                <a:sym typeface="+mn-ea"/>
              </a:rPr>
              <a:t> -算术逻辑单元(ALU)以两倍的处理器频率运行。基本整数操作可在1/2个处理器时钟时间内调度</a:t>
            </a:r>
            <a:endParaRPr lang="en-US" altLang="zh-CN">
              <a:sym typeface="+mn-ea"/>
            </a:endParaRPr>
          </a:p>
          <a:p>
            <a:pPr marL="0" lvl="1"/>
            <a:r>
              <a:rPr dirty="0" smtClean="0">
                <a:solidFill>
                  <a:schemeClr val="tx1">
                    <a:lumMod val="75000"/>
                    <a:lumOff val="25000"/>
                  </a:schemeClr>
                </a:solidFill>
                <a:sym typeface="+mn-ea"/>
              </a:rPr>
              <a:t>超管道技术</a:t>
            </a:r>
            <a:r>
              <a:rPr lang="en-US" dirty="0" smtClean="0">
                <a:solidFill>
                  <a:schemeClr val="tx1">
                    <a:lumMod val="75000"/>
                    <a:lumOff val="25000"/>
                  </a:schemeClr>
                </a:solidFill>
                <a:sym typeface="+mn-ea"/>
              </a:rPr>
              <a:t>--</a:t>
            </a:r>
            <a:r>
              <a:rPr dirty="0" smtClean="0">
                <a:solidFill>
                  <a:schemeClr val="tx1">
                    <a:lumMod val="75000"/>
                    <a:lumOff val="25000"/>
                  </a:schemeClr>
                </a:solidFill>
              </a:rPr>
              <a:t>深度管道，使台式电脑和服务器的时钟速率-频率领先空间和可伸缩性，以继续在未来的领导地位</a:t>
            </a:r>
            <a:endParaRPr dirty="0" smtClean="0">
              <a:solidFill>
                <a:schemeClr val="tx1">
                  <a:lumMod val="75000"/>
                  <a:lumOff val="25000"/>
                </a:schemeClr>
              </a:solidFill>
            </a:endParaRPr>
          </a:p>
          <a:p>
            <a:pPr marL="0" lvl="1"/>
            <a:r>
              <a:rPr lang="en-US" dirty="0" smtClean="0">
                <a:solidFill>
                  <a:schemeClr val="tx1">
                    <a:lumMod val="75000"/>
                    <a:lumOff val="25000"/>
                  </a:schemeClr>
                </a:solidFill>
              </a:rPr>
              <a:t>高级动态执行--	</a:t>
            </a:r>
            <a:r>
              <a:rPr dirty="0" smtClean="0">
                <a:solidFill>
                  <a:schemeClr val="tx1">
                    <a:lumMod val="75000"/>
                    <a:lumOff val="25000"/>
                  </a:schemeClr>
                </a:solidFill>
              </a:rPr>
              <a:t>深度、无序、投机性执行引擎多达126条指令，多达48个负载和24个存储在管道1-增强的分支</a:t>
            </a:r>
            <a:endParaRPr dirty="0" smtClean="0">
              <a:solidFill>
                <a:schemeClr val="tx1">
                  <a:lumMod val="75000"/>
                  <a:lumOff val="25000"/>
                </a:schemeClr>
              </a:solidFill>
            </a:endParaRPr>
          </a:p>
          <a:p>
            <a:pPr marL="0" lvl="1"/>
            <a:r>
              <a:rPr dirty="0" smtClean="0">
                <a:solidFill>
                  <a:schemeClr val="tx1">
                    <a:lumMod val="75000"/>
                    <a:lumOff val="25000"/>
                  </a:schemeClr>
                </a:solidFill>
              </a:rPr>
              <a:t>预测能力减少了与深层管道相关的错误预测惩罚高级分支预测算法4k进入分支目标阵列</a:t>
            </a:r>
            <a:endParaRPr dirty="0" smtClean="0">
              <a:solidFill>
                <a:schemeClr val="tx1">
                  <a:lumMod val="75000"/>
                  <a:lumOff val="25000"/>
                </a:schemeClr>
              </a:solidFill>
            </a:endParaRPr>
          </a:p>
          <a:p>
            <a:pPr marL="0" lvl="1"/>
            <a:r>
              <a:rPr dirty="0" smtClean="0">
                <a:solidFill>
                  <a:schemeClr val="tx1">
                    <a:lumMod val="75000"/>
                    <a:lumOff val="25000"/>
                  </a:schemeClr>
                </a:solidFill>
                <a:sym typeface="+mn-ea"/>
              </a:rPr>
              <a:t>新缓存子系统</a:t>
            </a:r>
            <a:r>
              <a:rPr lang="en-US" dirty="0" smtClean="0">
                <a:solidFill>
                  <a:schemeClr val="tx1">
                    <a:lumMod val="75000"/>
                    <a:lumOff val="25000"/>
                  </a:schemeClr>
                </a:solidFill>
                <a:sym typeface="+mn-ea"/>
              </a:rPr>
              <a:t>--</a:t>
            </a:r>
            <a:r>
              <a:rPr dirty="0" smtClean="0">
                <a:solidFill>
                  <a:schemeClr val="tx1">
                    <a:lumMod val="75000"/>
                    <a:lumOff val="25000"/>
                  </a:schemeClr>
                </a:solidFill>
              </a:rPr>
              <a:t>一级缓存高级执行跟踪缓存存储解码指令执行跟踪缓存删除解码器延迟从主要执行循环执行跟踪</a:t>
            </a:r>
            <a:endParaRPr dirty="0" smtClean="0">
              <a:solidFill>
                <a:schemeClr val="tx1">
                  <a:lumMod val="75000"/>
                  <a:lumOff val="25000"/>
                </a:schemeClr>
              </a:solidFill>
            </a:endParaRPr>
          </a:p>
          <a:p>
            <a:pPr marL="0" lvl="1"/>
            <a:r>
              <a:rPr dirty="0" smtClean="0">
                <a:solidFill>
                  <a:schemeClr val="tx1">
                    <a:lumMod val="75000"/>
                    <a:lumOff val="25000"/>
                  </a:schemeClr>
                </a:solidFill>
              </a:rPr>
              <a:t>缓存将程序执行流的路径集成到单行低延迟数据缓存-二级缓存全速，统一的8级2级高级传输缓存带宽和性能随着处理器频率的增加</a:t>
            </a:r>
            <a:endParaRPr dirty="0" smtClean="0">
              <a:solidFill>
                <a:schemeClr val="tx1">
                  <a:lumMod val="75000"/>
                  <a:lumOff val="25000"/>
                </a:schemeClr>
              </a:solidFill>
            </a:endParaRPr>
          </a:p>
          <a:p>
            <a:pPr marL="0" lvl="1"/>
            <a:r>
              <a:rPr dirty="0" smtClean="0">
                <a:solidFill>
                  <a:schemeClr val="tx1">
                    <a:lumMod val="75000"/>
                    <a:lumOff val="25000"/>
                  </a:schemeClr>
                </a:solidFill>
                <a:sym typeface="+mn-ea"/>
              </a:rPr>
              <a:t>高性能，四</a:t>
            </a:r>
            <a:r>
              <a:rPr lang="zh-CN" dirty="0" smtClean="0">
                <a:solidFill>
                  <a:schemeClr val="tx1">
                    <a:lumMod val="75000"/>
                    <a:lumOff val="25000"/>
                  </a:schemeClr>
                </a:solidFill>
                <a:sym typeface="+mn-ea"/>
              </a:rPr>
              <a:t>通道</a:t>
            </a:r>
            <a:r>
              <a:rPr dirty="0" smtClean="0">
                <a:solidFill>
                  <a:schemeClr val="tx1">
                    <a:lumMod val="75000"/>
                    <a:lumOff val="25000"/>
                  </a:schemeClr>
                </a:solidFill>
                <a:sym typeface="+mn-ea"/>
              </a:rPr>
              <a:t>总线接口</a:t>
            </a:r>
            <a:r>
              <a:rPr lang="en-US" dirty="0" smtClean="0">
                <a:solidFill>
                  <a:schemeClr val="tx1">
                    <a:lumMod val="75000"/>
                    <a:lumOff val="25000"/>
                  </a:schemeClr>
                </a:solidFill>
                <a:sym typeface="+mn-ea"/>
              </a:rPr>
              <a:t>----支持四</a:t>
            </a:r>
            <a:r>
              <a:rPr lang="zh-CN" altLang="en-US" dirty="0" smtClean="0">
                <a:solidFill>
                  <a:schemeClr val="tx1">
                    <a:lumMod val="75000"/>
                    <a:lumOff val="25000"/>
                  </a:schemeClr>
                </a:solidFill>
                <a:sym typeface="+mn-ea"/>
              </a:rPr>
              <a:t>通道</a:t>
            </a:r>
            <a:r>
              <a:rPr lang="en-US" dirty="0" smtClean="0">
                <a:solidFill>
                  <a:schemeClr val="tx1">
                    <a:lumMod val="75000"/>
                    <a:lumOff val="25000"/>
                  </a:schemeClr>
                </a:solidFill>
                <a:sym typeface="+mn-ea"/>
              </a:rPr>
              <a:t>浦，可伸缩的总线时钟，以实现高达4倍的有效速度-能够提供高达每秒8.5gbytes的带宽</a:t>
            </a:r>
            <a:endParaRPr lang="en-US" dirty="0" smtClean="0">
              <a:solidFill>
                <a:schemeClr val="tx1">
                  <a:lumMod val="75000"/>
                  <a:lumOff val="25000"/>
                </a:schemeClr>
              </a:solidFill>
              <a:sym typeface="+mn-ea"/>
            </a:endParaRPr>
          </a:p>
          <a:p>
            <a:pPr marL="0" lvl="1"/>
            <a:r>
              <a:rPr lang="en-US" dirty="0" smtClean="0">
                <a:solidFill>
                  <a:schemeClr val="tx1">
                    <a:lumMod val="75000"/>
                    <a:lumOff val="25000"/>
                  </a:schemeClr>
                </a:solidFill>
                <a:sym typeface="+mn-ea"/>
              </a:rPr>
              <a:t>图2-2是对IntelNetBurst微架构的概述。该微架构管道由三个部分组成：（1）前端管道</a:t>
            </a:r>
            <a:r>
              <a:rPr lang="zh-CN" altLang="en-US" dirty="0" smtClean="0">
                <a:solidFill>
                  <a:schemeClr val="tx1">
                    <a:lumMod val="75000"/>
                    <a:lumOff val="25000"/>
                  </a:schemeClr>
                </a:solidFill>
                <a:sym typeface="+mn-ea"/>
              </a:rPr>
              <a:t>（The Front End Pipeline）</a:t>
            </a:r>
            <a:r>
              <a:rPr lang="en-US" dirty="0" smtClean="0">
                <a:solidFill>
                  <a:schemeClr val="tx1">
                    <a:lumMod val="75000"/>
                    <a:lumOff val="25000"/>
                  </a:schemeClr>
                </a:solidFill>
                <a:sym typeface="+mn-ea"/>
              </a:rPr>
              <a:t>，</a:t>
            </a:r>
            <a:endParaRPr lang="en-US" dirty="0" smtClean="0">
              <a:solidFill>
                <a:schemeClr val="tx1">
                  <a:lumMod val="75000"/>
                  <a:lumOff val="25000"/>
                </a:schemeClr>
              </a:solidFill>
              <a:sym typeface="+mn-ea"/>
            </a:endParaRPr>
          </a:p>
          <a:p>
            <a:pPr marL="0" lvl="1"/>
            <a:r>
              <a:rPr lang="en-US" dirty="0" smtClean="0">
                <a:solidFill>
                  <a:schemeClr val="tx1">
                    <a:lumMod val="75000"/>
                    <a:lumOff val="25000"/>
                  </a:schemeClr>
                </a:solidFill>
                <a:sym typeface="+mn-ea"/>
              </a:rPr>
              <a:t>（2）无序执行核心</a:t>
            </a:r>
            <a:r>
              <a:rPr lang="zh-CN" altLang="en-US" dirty="0" smtClean="0">
                <a:solidFill>
                  <a:schemeClr val="tx1">
                    <a:lumMod val="75000"/>
                    <a:lumOff val="25000"/>
                  </a:schemeClr>
                </a:solidFill>
                <a:sym typeface="+mn-ea"/>
              </a:rPr>
              <a:t>（Out-Of-Order Execution Core）</a:t>
            </a:r>
            <a:r>
              <a:rPr lang="en-US" dirty="0" smtClean="0">
                <a:solidFill>
                  <a:schemeClr val="tx1">
                    <a:lumMod val="75000"/>
                    <a:lumOff val="25000"/>
                  </a:schemeClr>
                </a:solidFill>
                <a:sym typeface="+mn-ea"/>
              </a:rPr>
              <a:t>，（3）退休单元</a:t>
            </a:r>
            <a:r>
              <a:rPr lang="zh-CN" altLang="en-US" dirty="0" smtClean="0">
                <a:solidFill>
                  <a:schemeClr val="tx1">
                    <a:lumMod val="75000"/>
                    <a:lumOff val="25000"/>
                  </a:schemeClr>
                </a:solidFill>
                <a:sym typeface="+mn-ea"/>
              </a:rPr>
              <a:t>（Retirement Unit）</a:t>
            </a:r>
            <a:r>
              <a:rPr lang="en-US" dirty="0" smtClean="0">
                <a:solidFill>
                  <a:schemeClr val="tx1">
                    <a:lumMod val="75000"/>
                    <a:lumOff val="25000"/>
                  </a:schemeClr>
                </a:solidFill>
                <a:sym typeface="+mn-ea"/>
              </a:rPr>
              <a:t>。</a:t>
            </a:r>
            <a:endParaRPr lang="en-US" dirty="0" smtClean="0">
              <a:solidFill>
                <a:schemeClr val="tx1">
                  <a:lumMod val="75000"/>
                  <a:lumOff val="25000"/>
                </a:schemeClr>
              </a:solidFill>
              <a:sym typeface="+mn-ea"/>
            </a:endParaRPr>
          </a:p>
          <a:p>
            <a:pPr marL="0" lvl="1"/>
            <a:endParaRPr dirty="0" smtClean="0">
              <a:solidFill>
                <a:schemeClr val="tx1">
                  <a:lumMod val="75000"/>
                  <a:lumOff val="25000"/>
                </a:schemeClr>
              </a:solidFill>
            </a:endParaRPr>
          </a:p>
          <a:p>
            <a:pPr marL="0" lvl="1"/>
            <a:endParaRPr dirty="0" smtClean="0">
              <a:solidFill>
                <a:schemeClr val="tx1">
                  <a:lumMod val="75000"/>
                  <a:lumOff val="25000"/>
                </a:schemeClr>
              </a:solidFill>
            </a:endParaRPr>
          </a:p>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31586" y="1758270"/>
            <a:ext cx="9792228" cy="830997"/>
          </a:xfrm>
          <a:prstGeom prst="rect">
            <a:avLst/>
          </a:prstGeom>
        </p:spPr>
        <p:txBody>
          <a:bodyPr/>
          <a:lstStyle>
            <a:lvl1pPr marL="0" indent="0" algn="l" defTabSz="1219200" rtl="0" eaLnBrk="1" fontAlgn="auto" latinLnBrk="0" hangingPunct="1">
              <a:spcBef>
                <a:spcPts val="0"/>
              </a:spcBef>
              <a:spcAft>
                <a:spcPts val="0"/>
              </a:spcAft>
              <a:buNone/>
              <a:defRPr lang="zh-CN" altLang="en-US" sz="5335" b="1" kern="1200" dirty="0">
                <a:solidFill>
                  <a:schemeClr val="bg1"/>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单击此处编辑主标题</a:t>
            </a:r>
            <a:endParaRPr lang="zh-CN" altLang="en-US" dirty="0"/>
          </a:p>
        </p:txBody>
      </p:sp>
      <p:sp>
        <p:nvSpPr>
          <p:cNvPr id="20" name="文本占位符 19"/>
          <p:cNvSpPr>
            <a:spLocks noGrp="1"/>
          </p:cNvSpPr>
          <p:nvPr>
            <p:ph type="body" sz="quarter" idx="12" hasCustomPrompt="1"/>
          </p:nvPr>
        </p:nvSpPr>
        <p:spPr>
          <a:xfrm>
            <a:off x="9122443" y="5157194"/>
            <a:ext cx="2688597" cy="1056117"/>
          </a:xfrm>
          <a:prstGeom prst="rect">
            <a:avLst/>
          </a:prstGeom>
        </p:spPr>
        <p:txBody>
          <a:bodyPr/>
          <a:lstStyle>
            <a:lvl1pPr marL="0" indent="0" algn="l">
              <a:buNone/>
              <a:defRPr sz="2135">
                <a:solidFill>
                  <a:srgbClr val="FFFFFF"/>
                </a:solidFill>
                <a:latin typeface="微软雅黑" panose="020B0503020204020204" pitchFamily="34" charset="-122"/>
                <a:ea typeface="微软雅黑" panose="020B0503020204020204" pitchFamily="34" charset="-122"/>
              </a:defRPr>
            </a:lvl1pPr>
          </a:lstStyle>
          <a:p>
            <a:pPr lvl="0"/>
            <a:r>
              <a:rPr lang="zh-CN" altLang="en-US" dirty="0"/>
              <a:t>撰写部门及人员</a:t>
            </a:r>
            <a:endParaRPr lang="en-US" altLang="zh-CN" dirty="0"/>
          </a:p>
          <a:p>
            <a:pPr lvl="0"/>
            <a:r>
              <a:rPr lang="en-US" altLang="zh-CN" dirty="0"/>
              <a:t>2017/4/1</a:t>
            </a:r>
            <a:endParaRPr lang="zh-CN" altLang="en-US" dirty="0"/>
          </a:p>
        </p:txBody>
      </p:sp>
      <p:sp>
        <p:nvSpPr>
          <p:cNvPr id="4" name="矩形 3"/>
          <p:cNvSpPr/>
          <p:nvPr/>
        </p:nvSpPr>
        <p:spPr>
          <a:xfrm>
            <a:off x="0" y="1758270"/>
            <a:ext cx="143339" cy="830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5" name="矩形 4"/>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文本占位符 3"/>
          <p:cNvSpPr>
            <a:spLocks noGrp="1"/>
          </p:cNvSpPr>
          <p:nvPr>
            <p:ph type="body" sz="quarter" idx="12"/>
          </p:nvPr>
        </p:nvSpPr>
        <p:spPr>
          <a:xfrm>
            <a:off x="3477818" y="1439945"/>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2" name="文本占位符 3"/>
          <p:cNvSpPr>
            <a:spLocks noGrp="1"/>
          </p:cNvSpPr>
          <p:nvPr>
            <p:ph type="body" sz="quarter" idx="14"/>
          </p:nvPr>
        </p:nvSpPr>
        <p:spPr>
          <a:xfrm>
            <a:off x="3477818" y="2331327"/>
            <a:ext cx="5791199" cy="53159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3" name="文本占位符 3"/>
          <p:cNvSpPr>
            <a:spLocks noGrp="1"/>
          </p:cNvSpPr>
          <p:nvPr>
            <p:ph type="body" sz="quarter" idx="15"/>
          </p:nvPr>
        </p:nvSpPr>
        <p:spPr>
          <a:xfrm>
            <a:off x="3477818" y="3222711"/>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4" name="文本占位符 3"/>
          <p:cNvSpPr>
            <a:spLocks noGrp="1"/>
          </p:cNvSpPr>
          <p:nvPr>
            <p:ph type="body" sz="quarter" idx="16"/>
          </p:nvPr>
        </p:nvSpPr>
        <p:spPr>
          <a:xfrm>
            <a:off x="3477817" y="4114093"/>
            <a:ext cx="5791199" cy="544616"/>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25" name="文本占位符 3"/>
          <p:cNvSpPr>
            <a:spLocks noGrp="1"/>
          </p:cNvSpPr>
          <p:nvPr>
            <p:ph type="body" sz="quarter" idx="17"/>
          </p:nvPr>
        </p:nvSpPr>
        <p:spPr>
          <a:xfrm>
            <a:off x="3477817" y="5005475"/>
            <a:ext cx="5791199" cy="544615"/>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bg1"/>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占位符 11"/>
          <p:cNvSpPr>
            <a:spLocks noGrp="1"/>
          </p:cNvSpPr>
          <p:nvPr>
            <p:ph type="body" sz="quarter" idx="11" hasCustomPrompt="1"/>
          </p:nvPr>
        </p:nvSpPr>
        <p:spPr>
          <a:xfrm>
            <a:off x="1295469" y="2756926"/>
            <a:ext cx="9697076" cy="830997"/>
          </a:xfrm>
          <a:prstGeom prst="rect">
            <a:avLst/>
          </a:prstGeom>
        </p:spPr>
        <p:txBody>
          <a:bodyPr/>
          <a:lstStyle>
            <a:lvl1pPr marL="0" indent="0" algn="ctr" defTabSz="1219200" rtl="0" eaLnBrk="1" fontAlgn="auto" latinLnBrk="0" hangingPunct="1">
              <a:spcBef>
                <a:spcPts val="0"/>
              </a:spcBef>
              <a:spcAft>
                <a:spcPts val="0"/>
              </a:spcAft>
              <a:buNone/>
              <a:defRPr lang="zh-CN" altLang="en-US" sz="3735" b="1"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defRPr>
            </a:lvl1pPr>
          </a:lstStyle>
          <a:p>
            <a:pPr lvl="0"/>
            <a:r>
              <a:rPr lang="zh-CN" altLang="en-US" dirty="0"/>
              <a:t>单击此处编辑节标题</a:t>
            </a:r>
            <a:endParaRPr lang="zh-CN" altLang="en-US" dirty="0"/>
          </a:p>
        </p:txBody>
      </p:sp>
      <p:sp>
        <p:nvSpPr>
          <p:cNvPr id="4" name="文本占位符 3"/>
          <p:cNvSpPr>
            <a:spLocks noGrp="1"/>
          </p:cNvSpPr>
          <p:nvPr>
            <p:ph type="body" sz="quarter" idx="12"/>
          </p:nvPr>
        </p:nvSpPr>
        <p:spPr>
          <a:xfrm>
            <a:off x="4079777" y="4197086"/>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6" name="文本占位符 3"/>
          <p:cNvSpPr>
            <a:spLocks noGrp="1"/>
          </p:cNvSpPr>
          <p:nvPr>
            <p:ph type="body" sz="quarter" idx="13"/>
          </p:nvPr>
        </p:nvSpPr>
        <p:spPr>
          <a:xfrm>
            <a:off x="4079775" y="4685002"/>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7" name="文本占位符 3"/>
          <p:cNvSpPr>
            <a:spLocks noGrp="1"/>
          </p:cNvSpPr>
          <p:nvPr>
            <p:ph type="body" sz="quarter" idx="14"/>
          </p:nvPr>
        </p:nvSpPr>
        <p:spPr>
          <a:xfrm>
            <a:off x="4079774" y="5165055"/>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
        <p:nvSpPr>
          <p:cNvPr id="8" name="文本占位符 3"/>
          <p:cNvSpPr>
            <a:spLocks noGrp="1"/>
          </p:cNvSpPr>
          <p:nvPr>
            <p:ph type="body" sz="quarter" idx="15"/>
          </p:nvPr>
        </p:nvSpPr>
        <p:spPr>
          <a:xfrm>
            <a:off x="4079774" y="5645108"/>
            <a:ext cx="5426207" cy="480053"/>
          </a:xfrm>
          <a:prstGeom prst="rect">
            <a:avLst/>
          </a:prstGeom>
        </p:spPr>
        <p:txBody>
          <a:bodyPr anchor="ctr"/>
          <a:lstStyle>
            <a:lvl1pPr marL="0" marR="0" indent="0" algn="l" defTabSz="1219200" rtl="0" eaLnBrk="1" fontAlgn="auto" latinLnBrk="0" hangingPunct="1">
              <a:lnSpc>
                <a:spcPct val="120000"/>
              </a:lnSpc>
              <a:spcBef>
                <a:spcPct val="20000"/>
              </a:spcBef>
              <a:spcAft>
                <a:spcPts val="0"/>
              </a:spcAft>
              <a:buClrTx/>
              <a:buSzTx/>
              <a:buFont typeface="Arial" panose="020B0604020202020204" pitchFamily="34" charset="0"/>
              <a:buNone/>
              <a:defRPr sz="2135">
                <a:solidFill>
                  <a:schemeClr val="tx1">
                    <a:lumMod val="75000"/>
                    <a:lumOff val="25000"/>
                  </a:schemeClr>
                </a:solidFill>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457200" marR="0" lvl="0" indent="-457200" algn="l" defTabSz="1219200" rtl="0" eaLnBrk="1" fontAlgn="auto" latinLnBrk="0" hangingPunct="1">
              <a:lnSpc>
                <a:spcPct val="100000"/>
              </a:lnSpc>
              <a:spcBef>
                <a:spcPct val="20000"/>
              </a:spcBef>
              <a:spcAft>
                <a:spcPts val="0"/>
              </a:spcAft>
              <a:buClrTx/>
              <a:buSzTx/>
              <a:defRPr/>
            </a:pPr>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3" hasCustomPrompt="1"/>
          </p:nvPr>
        </p:nvSpPr>
        <p:spPr>
          <a:xfrm>
            <a:off x="239349" y="164637"/>
            <a:ext cx="10081120" cy="627739"/>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内容占位符 2"/>
          <p:cNvSpPr>
            <a:spLocks noGrp="1"/>
          </p:cNvSpPr>
          <p:nvPr>
            <p:ph sz="quarter" idx="14"/>
          </p:nvPr>
        </p:nvSpPr>
        <p:spPr>
          <a:xfrm>
            <a:off x="239348" y="895942"/>
            <a:ext cx="11598155" cy="5276258"/>
          </a:xfrm>
          <a:prstGeom prst="rect">
            <a:avLst/>
          </a:prstGeom>
        </p:spPr>
        <p:txBody>
          <a:bodyPr/>
          <a:lstStyle>
            <a:lvl1pPr>
              <a:spcAft>
                <a:spcPts val="0"/>
              </a:spcAft>
              <a:defRPr sz="2135">
                <a:solidFill>
                  <a:schemeClr val="tx1">
                    <a:lumMod val="75000"/>
                    <a:lumOff val="25000"/>
                  </a:schemeClr>
                </a:solidFill>
              </a:defRPr>
            </a:lvl1pPr>
            <a:lvl2pPr>
              <a:spcAft>
                <a:spcPts val="0"/>
              </a:spcAft>
              <a:defRPr sz="2135">
                <a:solidFill>
                  <a:schemeClr val="tx1">
                    <a:lumMod val="75000"/>
                    <a:lumOff val="25000"/>
                  </a:schemeClr>
                </a:solidFill>
              </a:defRPr>
            </a:lvl2pPr>
            <a:lvl3pPr>
              <a:spcAft>
                <a:spcPts val="0"/>
              </a:spcAft>
              <a:defRPr sz="2135">
                <a:solidFill>
                  <a:schemeClr val="tx1">
                    <a:lumMod val="75000"/>
                    <a:lumOff val="25000"/>
                  </a:schemeClr>
                </a:solidFill>
              </a:defRPr>
            </a:lvl3pPr>
            <a:lvl4pPr>
              <a:spcAft>
                <a:spcPts val="0"/>
              </a:spcAft>
              <a:defRPr sz="2135">
                <a:solidFill>
                  <a:schemeClr val="tx1">
                    <a:lumMod val="75000"/>
                    <a:lumOff val="25000"/>
                  </a:schemeClr>
                </a:solidFill>
              </a:defRPr>
            </a:lvl4pPr>
            <a:lvl5pPr>
              <a:spcAft>
                <a:spcPts val="0"/>
              </a:spcAft>
              <a:defRPr sz="2135">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内容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占位符 7"/>
          <p:cNvSpPr>
            <a:spLocks noGrp="1"/>
          </p:cNvSpPr>
          <p:nvPr>
            <p:ph type="body" sz="quarter" idx="13" hasCustomPrompt="1"/>
          </p:nvPr>
        </p:nvSpPr>
        <p:spPr>
          <a:xfrm>
            <a:off x="239349" y="164637"/>
            <a:ext cx="9889099" cy="672075"/>
          </a:xfrm>
          <a:prstGeom prst="rect">
            <a:avLst/>
          </a:prstGeom>
        </p:spPr>
        <p:txBody>
          <a:bodyPr/>
          <a:lstStyle>
            <a:lvl1pP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
        <p:nvSpPr>
          <p:cNvPr id="4" name="矩形 3"/>
          <p:cNvSpPr/>
          <p:nvPr/>
        </p:nvSpPr>
        <p:spPr>
          <a:xfrm>
            <a:off x="0" y="164637"/>
            <a:ext cx="143339" cy="627739"/>
          </a:xfrm>
          <a:prstGeom prst="rect">
            <a:avLst/>
          </a:prstGeom>
          <a:solidFill>
            <a:srgbClr val="AD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内容占位符 2"/>
          <p:cNvSpPr>
            <a:spLocks noGrp="1"/>
          </p:cNvSpPr>
          <p:nvPr>
            <p:ph sz="quarter" idx="14"/>
          </p:nvPr>
        </p:nvSpPr>
        <p:spPr>
          <a:xfrm>
            <a:off x="815413" y="1412777"/>
            <a:ext cx="10515600" cy="4667249"/>
          </a:xfrm>
          <a:prstGeom prst="rect">
            <a:avLst/>
          </a:prstGeom>
        </p:spPr>
        <p:txBody>
          <a:bodyPr/>
          <a:lstStyle>
            <a:lvl1pPr>
              <a:defRPr sz="2135">
                <a:solidFill>
                  <a:schemeClr val="tx1">
                    <a:lumMod val="75000"/>
                    <a:lumOff val="25000"/>
                  </a:schemeClr>
                </a:solidFill>
              </a:defRPr>
            </a:lvl1pPr>
            <a:lvl2pPr>
              <a:defRPr sz="2135">
                <a:solidFill>
                  <a:schemeClr val="tx1">
                    <a:lumMod val="75000"/>
                    <a:lumOff val="25000"/>
                  </a:schemeClr>
                </a:solidFill>
              </a:defRPr>
            </a:lvl2pPr>
            <a:lvl3pPr>
              <a:defRPr sz="2135">
                <a:solidFill>
                  <a:schemeClr val="tx1">
                    <a:lumMod val="75000"/>
                    <a:lumOff val="25000"/>
                  </a:schemeClr>
                </a:solidFill>
              </a:defRPr>
            </a:lvl3pPr>
            <a:lvl4pPr>
              <a:defRPr sz="2135">
                <a:solidFill>
                  <a:schemeClr val="tx1">
                    <a:lumMod val="75000"/>
                    <a:lumOff val="25000"/>
                  </a:schemeClr>
                </a:solidFill>
              </a:defRPr>
            </a:lvl4pPr>
            <a:lvl5pPr>
              <a:defRPr sz="2135">
                <a:solidFill>
                  <a:schemeClr val="tx1">
                    <a:lumMod val="75000"/>
                    <a:lumOff val="25000"/>
                  </a:schemeClr>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尾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6CE5A6A0-FD76-47B2-9CD5-BFCBF485CA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43313B-93F3-40CF-8510-99D50B242A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screen"/>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tags" Target="../tags/tag4.xml"/><Relationship Id="rId6" Type="http://schemas.openxmlformats.org/officeDocument/2006/relationships/image" Target="../media/image8.jpeg"/><Relationship Id="rId5" Type="http://schemas.openxmlformats.org/officeDocument/2006/relationships/tags" Target="../tags/tag3.xml"/><Relationship Id="rId4" Type="http://schemas.openxmlformats.org/officeDocument/2006/relationships/image" Target="../media/image7.jpeg"/><Relationship Id="rId3" Type="http://schemas.openxmlformats.org/officeDocument/2006/relationships/tags" Target="../tags/tag2.xml"/><Relationship Id="rId2" Type="http://schemas.openxmlformats.org/officeDocument/2006/relationships/image" Target="../media/image6.jpeg"/><Relationship Id="rId10" Type="http://schemas.openxmlformats.org/officeDocument/2006/relationships/notesSlide" Target="../notesSlides/notesSlide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algn="ctr"/>
            <a:r>
              <a:rPr lang="en-US" altLang="zh-CN" sz="5330">
                <a:sym typeface="+mn-ea"/>
              </a:rPr>
              <a:t>英特尔®64和ia-32架构</a:t>
            </a:r>
            <a:endParaRPr lang="zh-CN" altLang="en-US" sz="5330"/>
          </a:p>
          <a:p>
            <a:pPr algn="ctr"/>
            <a:endParaRPr lang="zh-CN" altLang="en-US"/>
          </a:p>
        </p:txBody>
      </p:sp>
      <p:sp>
        <p:nvSpPr>
          <p:cNvPr id="3" name="文本占位符 2"/>
          <p:cNvSpPr>
            <a:spLocks noGrp="1"/>
          </p:cNvSpPr>
          <p:nvPr>
            <p:ph type="body" sz="quarter" idx="12"/>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r>
              <a:rPr lang="zh-CN" altLang="en-US">
                <a:sym typeface="+mn-ea"/>
              </a:rPr>
              <a:t>英特尔®64和ia-32架构的历史</a:t>
            </a:r>
            <a:endParaRPr lang="zh-CN" altLang="en-US"/>
          </a:p>
          <a:p>
            <a:endParaRPr lang="zh-CN" altLang="en-US"/>
          </a:p>
        </p:txBody>
      </p:sp>
      <p:pic>
        <p:nvPicPr>
          <p:cNvPr id="8" name="图片 7"/>
          <p:cNvPicPr>
            <a:picLocks noChangeAspect="1"/>
          </p:cNvPicPr>
          <p:nvPr/>
        </p:nvPicPr>
        <p:blipFill>
          <a:blip r:embed="rId1"/>
          <a:stretch>
            <a:fillRect/>
          </a:stretch>
        </p:blipFill>
        <p:spPr>
          <a:xfrm>
            <a:off x="1269365" y="1041400"/>
            <a:ext cx="9247505" cy="477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竖卷形 7"/>
          <p:cNvSpPr/>
          <p:nvPr/>
        </p:nvSpPr>
        <p:spPr>
          <a:xfrm>
            <a:off x="2258232" y="1025132"/>
            <a:ext cx="7340138" cy="4588625"/>
          </a:xfrm>
          <a:prstGeom prst="verticalScroll">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3"/>
          </p:nvPr>
        </p:nvSpPr>
        <p:spPr/>
        <p:txBody>
          <a:bodyPr/>
          <a:lstStyle/>
          <a:p>
            <a:r>
              <a:rPr lang="en-US" altLang="zh-CN">
                <a:sym typeface="+mn-ea"/>
              </a:rPr>
              <a:t>2.英特尔®64和ia-32架构</a:t>
            </a:r>
            <a:endParaRPr lang="zh-CN" altLang="en-US"/>
          </a:p>
        </p:txBody>
      </p:sp>
      <p:sp>
        <p:nvSpPr>
          <p:cNvPr id="3" name="文本占位符 2"/>
          <p:cNvSpPr>
            <a:spLocks noGrp="1"/>
          </p:cNvSpPr>
          <p:nvPr>
            <p:ph type="body" sz="quarter" idx="12"/>
          </p:nvPr>
        </p:nvSpPr>
        <p:spPr>
          <a:xfrm>
            <a:off x="3120371" y="2146527"/>
            <a:ext cx="5791199" cy="544616"/>
          </a:xfrm>
          <a:noFill/>
        </p:spPr>
        <p:txBody>
          <a:bodyPr/>
          <a:lstStyle/>
          <a:p>
            <a:pPr algn="ctr"/>
            <a:r>
              <a:rPr lang="zh-CN" altLang="en-US">
                <a:solidFill>
                  <a:schemeClr val="bg1"/>
                </a:solidFill>
              </a:rPr>
              <a:t>英特尔®64和ia-32架构的历史</a:t>
            </a:r>
            <a:endParaRPr lang="zh-CN" altLang="en-US">
              <a:solidFill>
                <a:schemeClr val="bg1"/>
              </a:solidFill>
            </a:endParaRPr>
          </a:p>
        </p:txBody>
      </p:sp>
      <p:sp>
        <p:nvSpPr>
          <p:cNvPr id="4" name="文本占位符 3"/>
          <p:cNvSpPr>
            <a:spLocks noGrp="1"/>
          </p:cNvSpPr>
          <p:nvPr>
            <p:ph type="body" sz="quarter" idx="14"/>
          </p:nvPr>
        </p:nvSpPr>
        <p:spPr>
          <a:xfrm>
            <a:off x="3120371" y="3053784"/>
            <a:ext cx="5791199" cy="531596"/>
          </a:xfrm>
          <a:solidFill>
            <a:srgbClr val="C00000"/>
          </a:solidFill>
        </p:spPr>
        <p:txBody>
          <a:bodyPr/>
          <a:lstStyle/>
          <a:p>
            <a:pPr algn="ctr"/>
            <a:r>
              <a:rPr lang="zh-CN" altLang="en-US">
                <a:solidFill>
                  <a:schemeClr val="tx1"/>
                </a:solidFill>
              </a:rPr>
              <a:t>具体进展的信息</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具体进展的信息</a:t>
            </a:r>
            <a:endParaRPr lang="zh-CN" altLang="en-US">
              <a:sym typeface="+mn-ea"/>
            </a:endParaRPr>
          </a:p>
        </p:txBody>
      </p:sp>
      <p:sp>
        <p:nvSpPr>
          <p:cNvPr id="9" name="文本框 8"/>
          <p:cNvSpPr txBox="1"/>
          <p:nvPr/>
        </p:nvSpPr>
        <p:spPr>
          <a:xfrm>
            <a:off x="158115" y="862330"/>
            <a:ext cx="11678920" cy="247142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P6系列微架构</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altLang="en-US" sz="1600" b="1" dirty="0" smtClean="0">
                <a:solidFill>
                  <a:schemeClr val="tx1">
                    <a:lumMod val="75000"/>
                    <a:lumOff val="25000"/>
                  </a:schemeClr>
                </a:solidFill>
              </a:rPr>
              <a:t>奔腾处理器引入的一种新的微架构</a:t>
            </a:r>
            <a:endParaRPr lang="zh-CN" altLang="en-US"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altLang="en-US" sz="1600" b="1" dirty="0" smtClean="0">
                <a:solidFill>
                  <a:schemeClr val="tx1">
                    <a:lumMod val="75000"/>
                    <a:lumOff val="25000"/>
                  </a:schemeClr>
                </a:solidFill>
                <a:sym typeface="+mn-ea"/>
              </a:rPr>
              <a:t>动态执行</a:t>
            </a:r>
            <a:endParaRPr lang="zh-CN" altLang="en-US" sz="1600" b="1"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en-US" altLang="zh-CN" sz="1500" dirty="0" smtClean="0">
                <a:solidFill>
                  <a:schemeClr val="tx1">
                    <a:lumMod val="75000"/>
                    <a:lumOff val="25000"/>
                  </a:schemeClr>
                </a:solidFill>
              </a:rPr>
              <a:t>深分支预测</a:t>
            </a:r>
            <a:endParaRPr lang="en-US" altLang="zh-CN" sz="15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en-US" altLang="zh-CN" sz="1500" dirty="0" smtClean="0">
                <a:solidFill>
                  <a:schemeClr val="tx1">
                    <a:lumMod val="75000"/>
                    <a:lumOff val="25000"/>
                  </a:schemeClr>
                </a:solidFill>
              </a:rPr>
              <a:t>动态数据流分析</a:t>
            </a:r>
            <a:endParaRPr lang="en-US" altLang="zh-CN" sz="15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en-US" altLang="zh-CN" sz="1500" dirty="0" smtClean="0">
                <a:solidFill>
                  <a:schemeClr val="tx1">
                    <a:lumMod val="75000"/>
                    <a:lumOff val="25000"/>
                  </a:schemeClr>
                </a:solidFill>
              </a:rPr>
              <a:t>推测执行</a:t>
            </a:r>
            <a:endParaRPr lang="en-US" altLang="zh-CN" sz="15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p:txBody>
      </p:sp>
      <p:pic>
        <p:nvPicPr>
          <p:cNvPr id="3" name="图片 2"/>
          <p:cNvPicPr>
            <a:picLocks noChangeAspect="1"/>
          </p:cNvPicPr>
          <p:nvPr/>
        </p:nvPicPr>
        <p:blipFill>
          <a:blip r:embed="rId1"/>
          <a:srcRect l="8196" t="4691" r="3353"/>
          <a:stretch>
            <a:fillRect/>
          </a:stretch>
        </p:blipFill>
        <p:spPr>
          <a:xfrm>
            <a:off x="4452620" y="1132840"/>
            <a:ext cx="7484110" cy="50971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具体进展的信息</a:t>
            </a:r>
            <a:endParaRPr lang="zh-CN" altLang="en-US"/>
          </a:p>
        </p:txBody>
      </p:sp>
      <p:sp>
        <p:nvSpPr>
          <p:cNvPr id="9" name="文本框 8"/>
          <p:cNvSpPr txBox="1"/>
          <p:nvPr/>
        </p:nvSpPr>
        <p:spPr>
          <a:xfrm>
            <a:off x="158115" y="862330"/>
            <a:ext cx="11678920" cy="282003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NetBurst微</a:t>
            </a:r>
            <a:r>
              <a:rPr lang="zh-CN" altLang="en-US" sz="2000" b="1" dirty="0" smtClean="0">
                <a:solidFill>
                  <a:schemeClr val="tx1">
                    <a:lumMod val="75000"/>
                    <a:lumOff val="25000"/>
                  </a:schemeClr>
                </a:solidFill>
                <a:sym typeface="+mn-ea"/>
              </a:rPr>
              <a:t>体系</a:t>
            </a:r>
            <a:r>
              <a:rPr lang="en-US" altLang="zh-CN" sz="2000" b="1" dirty="0" smtClean="0">
                <a:solidFill>
                  <a:schemeClr val="tx1">
                    <a:lumMod val="75000"/>
                    <a:lumOff val="25000"/>
                  </a:schemeClr>
                </a:solidFill>
              </a:rPr>
              <a:t>架构</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rPr>
              <a:t>快速执行引擎</a:t>
            </a:r>
            <a:endParaRPr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rPr>
              <a:t>超管道技术</a:t>
            </a:r>
            <a:endParaRPr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rPr>
              <a:t>高级动态执行</a:t>
            </a:r>
            <a:endParaRPr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rPr>
              <a:t>新缓存子系统</a:t>
            </a:r>
            <a:endParaRPr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rPr>
              <a:t>高性能，四</a:t>
            </a:r>
            <a:r>
              <a:rPr lang="zh-CN" sz="1600" dirty="0" smtClean="0">
                <a:solidFill>
                  <a:schemeClr val="tx1">
                    <a:lumMod val="75000"/>
                    <a:lumOff val="25000"/>
                  </a:schemeClr>
                </a:solidFill>
              </a:rPr>
              <a:t>通道</a:t>
            </a:r>
            <a:r>
              <a:rPr sz="1600" dirty="0" smtClean="0">
                <a:solidFill>
                  <a:schemeClr val="tx1">
                    <a:lumMod val="75000"/>
                    <a:lumOff val="25000"/>
                  </a:schemeClr>
                </a:solidFill>
              </a:rPr>
              <a:t>总线接口</a:t>
            </a:r>
            <a:endParaRPr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具有重命名的扩展硬件寄存器</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64字节的缓存行大小</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每个扇区最多传输两行数据</a:t>
            </a:r>
            <a:endParaRPr lang="en-US" altLang="zh-CN" sz="1600" dirty="0" smtClean="0">
              <a:solidFill>
                <a:schemeClr val="tx1">
                  <a:lumMod val="75000"/>
                  <a:lumOff val="25000"/>
                </a:schemeClr>
              </a:solidFill>
            </a:endParaRPr>
          </a:p>
        </p:txBody>
      </p:sp>
      <p:pic>
        <p:nvPicPr>
          <p:cNvPr id="4" name="图片 3"/>
          <p:cNvPicPr>
            <a:picLocks noChangeAspect="1"/>
          </p:cNvPicPr>
          <p:nvPr/>
        </p:nvPicPr>
        <p:blipFill>
          <a:blip r:embed="rId1"/>
          <a:stretch>
            <a:fillRect/>
          </a:stretch>
        </p:blipFill>
        <p:spPr>
          <a:xfrm>
            <a:off x="3928745" y="862330"/>
            <a:ext cx="7999095" cy="5222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a:sym typeface="+mn-ea"/>
              </a:rPr>
              <a:t>具体进展的信息</a:t>
            </a:r>
            <a:endParaRPr lang="zh-CN" altLang="en-US">
              <a:sym typeface="+mn-ea"/>
            </a:endParaRPr>
          </a:p>
          <a:p>
            <a:endParaRPr lang="zh-CN" altLang="en-US"/>
          </a:p>
          <a:p>
            <a:endParaRPr lang="zh-CN" altLang="en-US"/>
          </a:p>
        </p:txBody>
      </p:sp>
      <p:sp>
        <p:nvSpPr>
          <p:cNvPr id="9" name="文本框 8"/>
          <p:cNvSpPr txBox="1"/>
          <p:nvPr/>
        </p:nvSpPr>
        <p:spPr>
          <a:xfrm>
            <a:off x="389890" y="986155"/>
            <a:ext cx="9887585" cy="503364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The Front End Pipeline</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前端按程序顺序提供指令给无序的执行核心</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准备好有可能被执行的指令</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获取尚未被预取的指令</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为复杂的指令和特殊用途的代码生成微代码</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从执行跟踪高速缓存中交付已解码的指令</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使用高度高级的算法来预测分支</a:t>
            </a:r>
            <a:endParaRPr lang="en-US" altLang="zh-CN" sz="1600" dirty="0" smtClean="0">
              <a:solidFill>
                <a:schemeClr val="tx1">
                  <a:lumMod val="75000"/>
                  <a:lumOff val="25000"/>
                </a:schemeClr>
              </a:solidFill>
            </a:endParaRPr>
          </a:p>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  Out-Of-Order Execution Core</a:t>
            </a:r>
            <a:endParaRPr lang="en-US" altLang="zh-CN"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并行执行,</a:t>
            </a:r>
            <a:r>
              <a:rPr lang="zh-CN" altLang="en-US" sz="1600" dirty="0" smtClean="0">
                <a:solidFill>
                  <a:schemeClr val="tx1">
                    <a:lumMod val="75000"/>
                    <a:lumOff val="25000"/>
                  </a:schemeClr>
                </a:solidFill>
                <a:sym typeface="+mn-ea"/>
              </a:rPr>
              <a:t>跳过延时</a:t>
            </a:r>
            <a:r>
              <a:rPr lang="zh-CN" altLang="en-US" sz="1600" dirty="0" smtClean="0">
                <a:solidFill>
                  <a:schemeClr val="tx1">
                    <a:lumMod val="75000"/>
                    <a:lumOff val="25000"/>
                  </a:schemeClr>
                </a:solidFill>
                <a:sym typeface="+mn-ea"/>
              </a:rPr>
              <a:t>微操作</a:t>
            </a:r>
            <a:endParaRPr lang="zh-CN" altLang="en-US"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每个周期最多可以发送6个微操作</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每个管道一次可以运行</a:t>
            </a:r>
            <a:r>
              <a:rPr lang="zh-CN" altLang="en-US" sz="1600" dirty="0" smtClean="0">
                <a:solidFill>
                  <a:schemeClr val="tx1">
                    <a:lumMod val="75000"/>
                    <a:lumOff val="25000"/>
                  </a:schemeClr>
                </a:solidFill>
                <a:sym typeface="+mn-ea"/>
              </a:rPr>
              <a:t>多</a:t>
            </a:r>
            <a:r>
              <a:rPr lang="en-US" altLang="zh-CN" sz="1600" dirty="0" smtClean="0">
                <a:solidFill>
                  <a:schemeClr val="tx1">
                    <a:lumMod val="75000"/>
                    <a:lumOff val="25000"/>
                  </a:schemeClr>
                </a:solidFill>
                <a:sym typeface="+mn-ea"/>
              </a:rPr>
              <a:t>条指令</a:t>
            </a:r>
            <a:endParaRPr lang="en-US" altLang="zh-CN" sz="1600" dirty="0" smtClean="0">
              <a:solidFill>
                <a:schemeClr val="tx1">
                  <a:lumMod val="75000"/>
                  <a:lumOff val="25000"/>
                </a:schemeClr>
              </a:solidFill>
              <a:sym typeface="+mn-ea"/>
            </a:endParaRPr>
          </a:p>
          <a:p>
            <a:pPr marL="342900" lvl="1" indent="-342900" algn="l">
              <a:lnSpc>
                <a:spcPct val="120000"/>
              </a:lnSpc>
              <a:buClrTx/>
              <a:buSzTx/>
              <a:buFont typeface="Wingdings" panose="05000000000000000000" charset="0"/>
              <a:buChar char="l"/>
            </a:pPr>
            <a:r>
              <a:rPr lang="en-US" altLang="zh-CN" sz="2000" b="1" dirty="0" smtClean="0">
                <a:solidFill>
                  <a:schemeClr val="tx1">
                    <a:lumMod val="75000"/>
                    <a:lumOff val="25000"/>
                  </a:schemeClr>
                </a:solidFill>
              </a:rPr>
              <a:t>Retirement Unit</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从无序执行核心接收已执行的微操作的结果</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1个周期最多可退出三个微型操作</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具体进展的信息</a:t>
            </a:r>
            <a:endParaRPr lang="zh-CN" altLang="en-US"/>
          </a:p>
        </p:txBody>
      </p:sp>
      <p:sp>
        <p:nvSpPr>
          <p:cNvPr id="9" name="文本框 8"/>
          <p:cNvSpPr txBox="1"/>
          <p:nvPr/>
        </p:nvSpPr>
        <p:spPr>
          <a:xfrm>
            <a:off x="239395" y="875665"/>
            <a:ext cx="8175625" cy="496443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Core微</a:t>
            </a:r>
            <a:r>
              <a:rPr lang="zh-CN" altLang="en-US" sz="2000" b="1" dirty="0" smtClean="0">
                <a:solidFill>
                  <a:schemeClr val="tx1">
                    <a:lumMod val="75000"/>
                    <a:lumOff val="25000"/>
                  </a:schemeClr>
                </a:solidFill>
              </a:rPr>
              <a:t>体系</a:t>
            </a:r>
            <a:r>
              <a:rPr lang="en-US" altLang="zh-CN" sz="2000" b="1" dirty="0" smtClean="0">
                <a:solidFill>
                  <a:schemeClr val="tx1">
                    <a:lumMod val="75000"/>
                    <a:lumOff val="25000"/>
                  </a:schemeClr>
                </a:solidFill>
              </a:rPr>
              <a:t>架构</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rPr>
              <a:t>宽动态执行</a:t>
            </a:r>
            <a:endParaRPr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sz="1500" dirty="0" smtClean="0">
                <a:solidFill>
                  <a:schemeClr val="tx1">
                    <a:lumMod val="75000"/>
                    <a:lumOff val="25000"/>
                  </a:schemeClr>
                </a:solidFill>
              </a:rPr>
              <a:t>处理器核心能够高带宽获取、分派、执行</a:t>
            </a:r>
            <a:r>
              <a:rPr sz="1500" dirty="0" smtClean="0">
                <a:solidFill>
                  <a:schemeClr val="tx1">
                    <a:lumMod val="75000"/>
                    <a:lumOff val="25000"/>
                  </a:schemeClr>
                </a:solidFill>
                <a:sym typeface="+mn-ea"/>
              </a:rPr>
              <a:t>指令</a:t>
            </a:r>
            <a:endParaRPr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lang="en-US" sz="1500" dirty="0" smtClean="0">
                <a:solidFill>
                  <a:schemeClr val="tx1">
                    <a:lumMod val="75000"/>
                    <a:lumOff val="25000"/>
                  </a:schemeClr>
                </a:solidFill>
              </a:rPr>
              <a:t>1</a:t>
            </a:r>
            <a:r>
              <a:rPr sz="1500" dirty="0" smtClean="0">
                <a:solidFill>
                  <a:schemeClr val="tx1">
                    <a:lumMod val="75000"/>
                    <a:lumOff val="25000"/>
                  </a:schemeClr>
                </a:solidFill>
              </a:rPr>
              <a:t>个周期最多4条指令的</a:t>
            </a:r>
            <a:r>
              <a:rPr lang="zh-CN" sz="1500" dirty="0" smtClean="0">
                <a:solidFill>
                  <a:schemeClr val="tx1">
                    <a:lumMod val="75000"/>
                    <a:lumOff val="25000"/>
                  </a:schemeClr>
                </a:solidFill>
              </a:rPr>
              <a:t>退出</a:t>
            </a:r>
            <a:endParaRPr lang="zh-CN"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sz="1500" dirty="0" smtClean="0">
                <a:solidFill>
                  <a:schemeClr val="tx1">
                    <a:lumMod val="75000"/>
                    <a:lumOff val="25000"/>
                  </a:schemeClr>
                </a:solidFill>
              </a:rPr>
              <a:t>14级高效管道</a:t>
            </a:r>
            <a:r>
              <a:rPr lang="zh-CN" sz="1500" dirty="0" smtClean="0">
                <a:solidFill>
                  <a:schemeClr val="tx1">
                    <a:lumMod val="75000"/>
                    <a:lumOff val="25000"/>
                  </a:schemeClr>
                </a:solidFill>
              </a:rPr>
              <a:t>，三个算术逻辑单元</a:t>
            </a:r>
            <a:endParaRPr lang="zh-CN"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lang="zh-CN" sz="1500" dirty="0" smtClean="0">
                <a:solidFill>
                  <a:schemeClr val="tx1">
                    <a:lumMod val="75000"/>
                    <a:lumOff val="25000"/>
                  </a:schemeClr>
                </a:solidFill>
              </a:rPr>
              <a:t>宏观融合和微融合</a:t>
            </a:r>
            <a:endParaRPr lang="zh-CN"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lang="zh-CN" sz="1500" dirty="0" smtClean="0">
                <a:solidFill>
                  <a:schemeClr val="tx1">
                    <a:lumMod val="75000"/>
                    <a:lumOff val="25000"/>
                  </a:schemeClr>
                </a:solidFill>
              </a:rPr>
              <a:t>先进的分支预测</a:t>
            </a:r>
            <a:endParaRPr lang="zh-CN"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lang="zh-CN" sz="1500" dirty="0" smtClean="0">
                <a:solidFill>
                  <a:schemeClr val="tx1">
                    <a:lumMod val="75000"/>
                    <a:lumOff val="25000"/>
                  </a:schemeClr>
                </a:solidFill>
              </a:rPr>
              <a:t>堆栈指针跟踪器，高执行函数/退出效率</a:t>
            </a:r>
            <a:endParaRPr lang="zh-CN" sz="15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sym typeface="+mn-ea"/>
              </a:rPr>
              <a:t>高级智能缓存</a:t>
            </a:r>
            <a:endParaRPr sz="1600" dirty="0" smtClean="0">
              <a:solidFill>
                <a:schemeClr val="tx1">
                  <a:lumMod val="75000"/>
                  <a:lumOff val="25000"/>
                </a:schemeClr>
              </a:solidFill>
              <a:sym typeface="+mn-ea"/>
            </a:endParaRPr>
          </a:p>
          <a:p>
            <a:pPr marL="1200150" lvl="2" indent="-285750" algn="l">
              <a:lnSpc>
                <a:spcPct val="120000"/>
              </a:lnSpc>
              <a:buClrTx/>
              <a:buSzTx/>
              <a:buFont typeface="Wingdings" panose="05000000000000000000" charset="0"/>
              <a:buChar char="Ø"/>
            </a:pPr>
            <a:r>
              <a:rPr sz="1500" dirty="0" smtClean="0">
                <a:solidFill>
                  <a:schemeClr val="tx1">
                    <a:lumMod val="75000"/>
                    <a:lumOff val="25000"/>
                  </a:schemeClr>
                </a:solidFill>
              </a:rPr>
              <a:t>提升二级缓存大小</a:t>
            </a:r>
            <a:endParaRPr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sz="1500" dirty="0" smtClean="0">
                <a:solidFill>
                  <a:schemeClr val="tx1">
                    <a:lumMod val="75000"/>
                    <a:lumOff val="25000"/>
                  </a:schemeClr>
                </a:solidFill>
                <a:sym typeface="+mn-ea"/>
              </a:rPr>
              <a:t>优化</a:t>
            </a:r>
            <a:r>
              <a:rPr sz="1500" dirty="0" smtClean="0">
                <a:solidFill>
                  <a:schemeClr val="tx1">
                    <a:lumMod val="75000"/>
                    <a:lumOff val="25000"/>
                  </a:schemeClr>
                </a:solidFill>
              </a:rPr>
              <a:t>多核和单线程执行环境</a:t>
            </a:r>
            <a:endParaRPr sz="15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rPr>
              <a:t>智能内存访问</a:t>
            </a:r>
            <a:endParaRPr sz="16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sz="1500" dirty="0" smtClean="0">
                <a:solidFill>
                  <a:schemeClr val="tx1">
                    <a:lumMod val="75000"/>
                    <a:lumOff val="25000"/>
                  </a:schemeClr>
                </a:solidFill>
                <a:sym typeface="+mn-ea"/>
              </a:rPr>
              <a:t>硬件预取器</a:t>
            </a:r>
            <a:endParaRPr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sz="1500" dirty="0" smtClean="0">
                <a:solidFill>
                  <a:schemeClr val="tx1">
                    <a:lumMod val="75000"/>
                    <a:lumOff val="25000"/>
                  </a:schemeClr>
                </a:solidFill>
                <a:sym typeface="+mn-ea"/>
              </a:rPr>
              <a:t>记忆消除歧义</a:t>
            </a:r>
            <a:endParaRPr sz="1500" dirty="0" smtClean="0">
              <a:solidFill>
                <a:schemeClr val="tx1">
                  <a:lumMod val="75000"/>
                  <a:lumOff val="25000"/>
                </a:schemeClr>
              </a:solidFill>
            </a:endParaRPr>
          </a:p>
          <a:p>
            <a:pPr marL="1200150" lvl="2" indent="-285750" algn="l">
              <a:lnSpc>
                <a:spcPct val="120000"/>
              </a:lnSpc>
              <a:buClrTx/>
              <a:buSzTx/>
              <a:buFont typeface="Wingdings" panose="05000000000000000000" charset="0"/>
              <a:buChar char="Ø"/>
            </a:pPr>
            <a:r>
              <a:rPr sz="1500" dirty="0" smtClean="0">
                <a:solidFill>
                  <a:schemeClr val="tx1">
                    <a:lumMod val="75000"/>
                    <a:lumOff val="25000"/>
                  </a:schemeClr>
                </a:solidFill>
                <a:sym typeface="+mn-ea"/>
              </a:rPr>
              <a:t>具有重命名的扩展硬件寄存器</a:t>
            </a:r>
            <a:endParaRPr sz="15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sz="1600" dirty="0" smtClean="0">
                <a:solidFill>
                  <a:schemeClr val="tx1">
                    <a:lumMod val="75000"/>
                    <a:lumOff val="25000"/>
                  </a:schemeClr>
                </a:solidFill>
              </a:rPr>
              <a:t>先进的数字媒体提升</a:t>
            </a:r>
            <a:endParaRPr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500" dirty="0" smtClean="0">
              <a:solidFill>
                <a:schemeClr val="tx1">
                  <a:lumMod val="75000"/>
                  <a:lumOff val="25000"/>
                </a:schemeClr>
              </a:solidFill>
            </a:endParaRPr>
          </a:p>
        </p:txBody>
      </p:sp>
      <p:pic>
        <p:nvPicPr>
          <p:cNvPr id="3" name="图片 2"/>
          <p:cNvPicPr>
            <a:picLocks noChangeAspect="1"/>
          </p:cNvPicPr>
          <p:nvPr>
            <p:custDataLst>
              <p:tags r:id="rId1"/>
            </p:custDataLst>
          </p:nvPr>
        </p:nvPicPr>
        <p:blipFill>
          <a:blip r:embed="rId2"/>
          <a:stretch>
            <a:fillRect/>
          </a:stretch>
        </p:blipFill>
        <p:spPr>
          <a:xfrm>
            <a:off x="5956300" y="906145"/>
            <a:ext cx="5588635" cy="50463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r>
              <a:rPr lang="zh-CN" altLang="en-US">
                <a:sym typeface="+mn-ea"/>
              </a:rPr>
              <a:t>具体进展的信息</a:t>
            </a:r>
            <a:endParaRPr lang="zh-CN" altLang="en-US">
              <a:sym typeface="+mn-ea"/>
            </a:endParaRPr>
          </a:p>
          <a:p>
            <a:endParaRPr lang="zh-CN" altLang="en-US"/>
          </a:p>
        </p:txBody>
      </p:sp>
      <p:sp>
        <p:nvSpPr>
          <p:cNvPr id="9" name="文本框 8"/>
          <p:cNvSpPr txBox="1"/>
          <p:nvPr/>
        </p:nvSpPr>
        <p:spPr>
          <a:xfrm>
            <a:off x="85090" y="813435"/>
            <a:ext cx="11678920" cy="492633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Core微</a:t>
            </a:r>
            <a:r>
              <a:rPr lang="zh-CN" altLang="en-US" sz="2000" b="1" dirty="0" smtClean="0">
                <a:solidFill>
                  <a:schemeClr val="tx1">
                    <a:lumMod val="75000"/>
                    <a:lumOff val="25000"/>
                  </a:schemeClr>
                </a:solidFill>
              </a:rPr>
              <a:t>体系</a:t>
            </a:r>
            <a:r>
              <a:rPr lang="en-US" altLang="zh-CN" sz="2000" b="1" dirty="0" smtClean="0">
                <a:solidFill>
                  <a:schemeClr val="tx1">
                    <a:lumMod val="75000"/>
                    <a:lumOff val="25000"/>
                  </a:schemeClr>
                </a:solidFill>
              </a:rPr>
              <a:t>架构</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sz="1600" b="1" dirty="0" smtClean="0">
                <a:solidFill>
                  <a:schemeClr val="tx1">
                    <a:lumMod val="75000"/>
                    <a:lumOff val="25000"/>
                  </a:schemeClr>
                </a:solidFill>
              </a:rPr>
              <a:t>The Front End</a:t>
            </a:r>
            <a:endParaRPr lang="zh-CN" sz="1600" b="1"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指令获取单元将指令预存入指令队列</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四宽解码单元可以解码4个指令</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两个微脉冲的公共序列作为一个微脉冲</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指令队列提供了短循环的缓存</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堆栈指针跟踪器</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专用的硬件处理不同类型</a:t>
            </a:r>
            <a:r>
              <a:rPr lang="zh-CN" sz="1400" dirty="0" smtClean="0">
                <a:solidFill>
                  <a:schemeClr val="tx1">
                    <a:lumMod val="75000"/>
                    <a:lumOff val="25000"/>
                  </a:schemeClr>
                </a:solidFill>
                <a:sym typeface="+mn-ea"/>
              </a:rPr>
              <a:t>预测</a:t>
            </a:r>
            <a:endParaRPr lang="zh-CN" sz="1400" dirty="0" smtClean="0">
              <a:solidFill>
                <a:schemeClr val="tx1">
                  <a:lumMod val="75000"/>
                  <a:lumOff val="25000"/>
                </a:schemeClr>
              </a:solidFill>
              <a:sym typeface="+mn-ea"/>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先进的分支预测算法</a:t>
            </a:r>
            <a:endParaRPr 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sz="1600" b="1" dirty="0" smtClean="0">
                <a:solidFill>
                  <a:schemeClr val="tx1">
                    <a:lumMod val="75000"/>
                    <a:lumOff val="25000"/>
                  </a:schemeClr>
                </a:solidFill>
              </a:rPr>
              <a:t>Execution Core</a:t>
            </a:r>
            <a:endParaRPr lang="zh-CN" sz="1600" b="1"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每周期6个微操作</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每周期可退出四条指令</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三个完整的算术逻辑单元</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SIMD指令可以通过三个</a:t>
            </a:r>
            <a:r>
              <a:rPr lang="zh-CN" sz="1400" dirty="0" smtClean="0">
                <a:solidFill>
                  <a:schemeClr val="tx1">
                    <a:lumMod val="75000"/>
                    <a:lumOff val="25000"/>
                  </a:schemeClr>
                </a:solidFill>
              </a:rPr>
              <a:t>发布端口发送</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每周期最多有8个浮点式操作</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长延迟的计算操作在硬件中流水线化</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智能内存访问</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l"/>
            </a:pPr>
            <a:endParaRPr lang="zh-CN" sz="1400" dirty="0" smtClean="0">
              <a:solidFill>
                <a:schemeClr val="tx1">
                  <a:lumMod val="75000"/>
                  <a:lumOff val="25000"/>
                </a:schemeClr>
              </a:solidFill>
            </a:endParaRPr>
          </a:p>
        </p:txBody>
      </p:sp>
      <p:pic>
        <p:nvPicPr>
          <p:cNvPr id="3" name="图片 2"/>
          <p:cNvPicPr>
            <a:picLocks noChangeAspect="1"/>
          </p:cNvPicPr>
          <p:nvPr>
            <p:custDataLst>
              <p:tags r:id="rId1"/>
            </p:custDataLst>
          </p:nvPr>
        </p:nvPicPr>
        <p:blipFill>
          <a:blip r:embed="rId2"/>
          <a:stretch>
            <a:fillRect/>
          </a:stretch>
        </p:blipFill>
        <p:spPr>
          <a:xfrm>
            <a:off x="4947920" y="814070"/>
            <a:ext cx="6962775" cy="5230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具体进展的信息</a:t>
            </a:r>
            <a:endParaRPr lang="zh-CN" altLang="en-US"/>
          </a:p>
        </p:txBody>
      </p:sp>
      <p:sp>
        <p:nvSpPr>
          <p:cNvPr id="9" name="文本框 8"/>
          <p:cNvSpPr txBox="1"/>
          <p:nvPr/>
        </p:nvSpPr>
        <p:spPr>
          <a:xfrm>
            <a:off x="111125" y="792480"/>
            <a:ext cx="11678920" cy="6179820"/>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Atom微</a:t>
            </a:r>
            <a:r>
              <a:rPr lang="zh-CN" altLang="en-US" sz="2000" b="1" dirty="0" smtClean="0">
                <a:solidFill>
                  <a:schemeClr val="tx1">
                    <a:lumMod val="75000"/>
                    <a:lumOff val="25000"/>
                  </a:schemeClr>
                </a:solidFill>
              </a:rPr>
              <a:t>体系</a:t>
            </a:r>
            <a:r>
              <a:rPr lang="en-US" altLang="zh-CN" sz="2000" b="1" dirty="0" smtClean="0">
                <a:solidFill>
                  <a:schemeClr val="tx1">
                    <a:lumMod val="75000"/>
                    <a:lumOff val="25000"/>
                  </a:schemeClr>
                </a:solidFill>
              </a:rPr>
              <a:t>架构</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sz="1600" b="1" dirty="0" smtClean="0">
                <a:solidFill>
                  <a:schemeClr val="tx1">
                    <a:lumMod val="75000"/>
                    <a:lumOff val="25000"/>
                  </a:schemeClr>
                </a:solidFill>
              </a:rPr>
              <a:t>Advanced Micro-Ops Execution</a:t>
            </a:r>
            <a:endParaRPr lang="zh-CN" sz="1600" b="1"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解码到退役的单微操作指令执行，</a:t>
            </a:r>
            <a:r>
              <a:rPr lang="zh-CN" sz="1400" dirty="0" smtClean="0">
                <a:solidFill>
                  <a:schemeClr val="tx1">
                    <a:lumMod val="75000"/>
                    <a:lumOff val="25000"/>
                  </a:schemeClr>
                </a:solidFill>
              </a:rPr>
              <a:t>包括使用寄存器、加载和存储语义</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16个阶段，有序的管道优化的吞吐量和降低功耗</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双管道使解码，发出，执行和每个周期执行两个指令</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高级堆栈指针</a:t>
            </a:r>
            <a:endParaRPr 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sz="1600" b="1" dirty="0" smtClean="0">
                <a:solidFill>
                  <a:schemeClr val="tx1">
                    <a:lumMod val="75000"/>
                    <a:lumOff val="25000"/>
                  </a:schemeClr>
                </a:solidFill>
              </a:rPr>
              <a:t>Intel</a:t>
            </a:r>
            <a:r>
              <a:rPr lang="en-US" altLang="zh-CN" sz="1600" b="1" dirty="0" smtClean="0">
                <a:solidFill>
                  <a:schemeClr val="tx1">
                    <a:lumMod val="75000"/>
                    <a:lumOff val="25000"/>
                  </a:schemeClr>
                </a:solidFill>
              </a:rPr>
              <a:t> </a:t>
            </a:r>
            <a:r>
              <a:rPr lang="zh-CN" sz="1600" b="1" dirty="0" smtClean="0">
                <a:solidFill>
                  <a:schemeClr val="tx1">
                    <a:lumMod val="75000"/>
                    <a:lumOff val="25000"/>
                  </a:schemeClr>
                </a:solidFill>
              </a:rPr>
              <a:t>Smart Cache</a:t>
            </a:r>
            <a:endParaRPr lang="zh-CN" sz="1600" b="1"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第二级高速缓存512KB和8路关联性</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多线程和单线程执行环境优化</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L2和L1数据缓存之间的256位内部数据路径提高了高带宽</a:t>
            </a:r>
            <a:endParaRPr 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sz="1600" b="1" dirty="0" smtClean="0">
                <a:solidFill>
                  <a:schemeClr val="tx1">
                    <a:lumMod val="75000"/>
                    <a:lumOff val="25000"/>
                  </a:schemeClr>
                </a:solidFill>
              </a:rPr>
              <a:t>Efficient Memory Access</a:t>
            </a:r>
            <a:endParaRPr lang="zh-CN" sz="1600" b="1"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高效的硬件预取到L1和L2，推测地加载处理器可能请求的数据，以减少缓存丢失的影响</a:t>
            </a:r>
            <a:endParaRPr 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sz="1600" b="1" dirty="0" smtClean="0">
                <a:solidFill>
                  <a:schemeClr val="tx1">
                    <a:lumMod val="75000"/>
                    <a:lumOff val="25000"/>
                  </a:schemeClr>
                </a:solidFill>
              </a:rPr>
              <a:t> Digital Media Boost</a:t>
            </a:r>
            <a:endParaRPr lang="zh-CN" sz="1600" b="1"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有两个发布端口，用于向执行单元发送SIMD指令</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128位整数SIMD指令的单周期吞吐量</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每个周期执行6次浮点操作</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每个周期最多可执行两个128位SIMD整数操作</a:t>
            </a:r>
            <a:endParaRPr lang="zh-CN" sz="1400" dirty="0" smtClean="0">
              <a:solidFill>
                <a:schemeClr val="tx1">
                  <a:lumMod val="75000"/>
                  <a:lumOff val="25000"/>
                </a:schemeClr>
              </a:solidFill>
            </a:endParaRPr>
          </a:p>
          <a:p>
            <a:pPr marL="1257300" lvl="2" indent="-342900" algn="l">
              <a:lnSpc>
                <a:spcPct val="120000"/>
              </a:lnSpc>
              <a:buClrTx/>
              <a:buSzTx/>
              <a:buFont typeface="Wingdings" panose="05000000000000000000" charset="0"/>
              <a:buChar char="Ø"/>
            </a:pPr>
            <a:r>
              <a:rPr lang="zh-CN" sz="1400" dirty="0" smtClean="0">
                <a:solidFill>
                  <a:schemeClr val="tx1">
                    <a:lumMod val="75000"/>
                    <a:lumOff val="25000"/>
                  </a:schemeClr>
                </a:solidFill>
              </a:rPr>
              <a:t>安全指令识别(SIR)，允许长延迟浮点操作对整数指令无序失效</a:t>
            </a:r>
            <a:endParaRPr 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r>
              <a:rPr lang="zh-CN" altLang="en-US">
                <a:sym typeface="+mn-ea"/>
              </a:rPr>
              <a:t>具体进展的信息</a:t>
            </a:r>
            <a:endParaRPr lang="zh-CN" altLang="en-US">
              <a:sym typeface="+mn-ea"/>
            </a:endParaRPr>
          </a:p>
          <a:p>
            <a:endParaRPr lang="zh-CN" altLang="en-US"/>
          </a:p>
        </p:txBody>
      </p:sp>
      <p:sp>
        <p:nvSpPr>
          <p:cNvPr id="9" name="文本框 8"/>
          <p:cNvSpPr txBox="1"/>
          <p:nvPr/>
        </p:nvSpPr>
        <p:spPr>
          <a:xfrm>
            <a:off x="111125" y="792480"/>
            <a:ext cx="11678920" cy="4961890"/>
          </a:xfrm>
          <a:prstGeom prst="rect">
            <a:avLst/>
          </a:prstGeom>
          <a:noFill/>
        </p:spPr>
        <p:txBody>
          <a:bodyPr wrap="square" rtlCol="0" anchor="t">
            <a:spAutoFit/>
          </a:bodyPr>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Multi Media eXtension(MMX)</a:t>
            </a:r>
            <a:endParaRPr lang="en-US" altLang="zh-CN" sz="1600" b="1"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sym typeface="+mn-ea"/>
              </a:rPr>
              <a:t>指令分整点和浮点两类</a:t>
            </a:r>
            <a:endParaRPr lang="en-US" altLang="zh-CN" sz="1400" dirty="0" smtClean="0">
              <a:solidFill>
                <a:schemeClr val="tx1">
                  <a:lumMod val="75000"/>
                  <a:lumOff val="25000"/>
                </a:schemeClr>
              </a:solidFill>
              <a:sym typeface="+mn-ea"/>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单指令多数据技术</a:t>
            </a:r>
            <a:endParaRPr lang="en-US" altLang="zh-CN" sz="1400"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zh-CN" altLang="en-US" sz="1400" dirty="0" smtClean="0">
                <a:solidFill>
                  <a:schemeClr val="tx1">
                    <a:lumMod val="75000"/>
                    <a:lumOff val="25000"/>
                  </a:schemeClr>
                </a:solidFill>
              </a:rPr>
              <a:t>提升</a:t>
            </a:r>
            <a:r>
              <a:rPr lang="en-US" altLang="zh-CN" sz="1400" dirty="0" smtClean="0">
                <a:solidFill>
                  <a:schemeClr val="tx1">
                    <a:lumMod val="75000"/>
                    <a:lumOff val="25000"/>
                  </a:schemeClr>
                </a:solidFill>
              </a:rPr>
              <a:t>立体声、视频、三维动画等处理功能</a:t>
            </a:r>
            <a:endParaRPr lang="en-US" altLang="zh-CN" sz="1400" dirty="0" smtClean="0">
              <a:solidFill>
                <a:schemeClr val="tx1">
                  <a:lumMod val="75000"/>
                  <a:lumOff val="25000"/>
                </a:schemeClr>
              </a:solidFill>
            </a:endParaRPr>
          </a:p>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Steaming SIMD Extensions(SSE)</a:t>
            </a:r>
            <a:endParaRPr lang="en-US" altLang="zh-CN" sz="1600" b="1"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sym typeface="+mn-ea"/>
              </a:rPr>
              <a:t>SSE指令针对的是操作单精度浮点数据元素阵列</a:t>
            </a:r>
            <a:endParaRPr lang="en-US" altLang="zh-CN" sz="1400" dirty="0" smtClean="0">
              <a:solidFill>
                <a:schemeClr val="tx1">
                  <a:lumMod val="75000"/>
                  <a:lumOff val="25000"/>
                </a:schemeClr>
              </a:solidFill>
            </a:endParaRPr>
          </a:p>
          <a:p>
            <a:pPr marL="342900"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sym typeface="+mn-ea"/>
              </a:rPr>
              <a:t>Single Instruction Multiply Data (SIMD)</a:t>
            </a:r>
            <a:endParaRPr lang="en-US" altLang="zh-CN" sz="1400"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SIMD整数操作可以使用64位MMX或128位XMM寄存器</a:t>
            </a:r>
            <a:endParaRPr lang="en-US" altLang="zh-CN" sz="1400"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sym typeface="+mn-ea"/>
              </a:rPr>
              <a:t>SIMD浮点操作使用128位XMM寄存器</a:t>
            </a:r>
            <a:endParaRPr lang="en-US" altLang="zh-CN" sz="1400" dirty="0" smtClean="0">
              <a:solidFill>
                <a:schemeClr val="tx1">
                  <a:lumMod val="75000"/>
                  <a:lumOff val="25000"/>
                </a:schemeClr>
              </a:solidFill>
              <a:sym typeface="+mn-ea"/>
            </a:endParaRPr>
          </a:p>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 Intel Advanced Vector </a:t>
            </a:r>
            <a:r>
              <a:rPr lang="en-US" altLang="zh-CN" sz="1600" b="1" dirty="0" smtClean="0">
                <a:solidFill>
                  <a:schemeClr val="tx1">
                    <a:lumMod val="75000"/>
                    <a:lumOff val="25000"/>
                  </a:schemeClr>
                </a:solidFill>
              </a:rPr>
              <a:t>eXtensions</a:t>
            </a:r>
            <a:r>
              <a:rPr lang="zh-CN" altLang="en-US" sz="1600" b="1" dirty="0" smtClean="0">
                <a:solidFill>
                  <a:schemeClr val="tx1">
                    <a:lumMod val="75000"/>
                    <a:lumOff val="25000"/>
                  </a:schemeClr>
                </a:solidFill>
              </a:rPr>
              <a:t>（</a:t>
            </a:r>
            <a:r>
              <a:rPr lang="en-US" altLang="zh-CN" sz="1600" b="1" dirty="0" smtClean="0">
                <a:solidFill>
                  <a:schemeClr val="tx1">
                    <a:lumMod val="75000"/>
                    <a:lumOff val="25000"/>
                  </a:schemeClr>
                </a:solidFill>
              </a:rPr>
              <a:t>AVX</a:t>
            </a:r>
            <a:r>
              <a:rPr lang="zh-CN" altLang="en-US" sz="1600" b="1" dirty="0" smtClean="0">
                <a:solidFill>
                  <a:schemeClr val="tx1">
                    <a:lumMod val="75000"/>
                    <a:lumOff val="25000"/>
                  </a:schemeClr>
                </a:solidFill>
              </a:rPr>
              <a:t>）</a:t>
            </a:r>
            <a:endParaRPr lang="zh-CN" altLang="en-US" sz="1600" b="1"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支持256位宽向量和SIMD寄存器集</a:t>
            </a:r>
            <a:endParaRPr lang="en-US" altLang="zh-CN" sz="1400"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 相对于128位流式SIMD扩展,256位浮点指令集增强</a:t>
            </a:r>
            <a:endParaRPr lang="en-US" altLang="zh-CN" sz="1400"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指令语法支持广义的三操作数语法</a:t>
            </a:r>
            <a:endParaRPr lang="en-US" altLang="zh-CN" sz="1400"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简化了高级语言表达式的编译器向量化</a:t>
            </a:r>
            <a:endParaRPr lang="en-US" altLang="zh-CN" sz="1400" dirty="0" smtClean="0">
              <a:solidFill>
                <a:schemeClr val="tx1">
                  <a:lumMod val="75000"/>
                  <a:lumOff val="25000"/>
                </a:schemeClr>
              </a:solidFill>
            </a:endParaRPr>
          </a:p>
          <a:p>
            <a:pPr marL="742950" lvl="1"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256位AVX代码、128位AVX代码、传统的128位代码和标量</a:t>
            </a:r>
            <a:endParaRPr lang="en-US" altLang="zh-CN" sz="1400" dirty="0" smtClean="0">
              <a:solidFill>
                <a:schemeClr val="tx1">
                  <a:lumMod val="75000"/>
                  <a:lumOff val="25000"/>
                </a:schemeClr>
              </a:solidFill>
            </a:endParaRPr>
          </a:p>
          <a:p>
            <a:pPr lvl="1" indent="0" algn="l">
              <a:lnSpc>
                <a:spcPct val="120000"/>
              </a:lnSpc>
              <a:buClrTx/>
              <a:buSzTx/>
              <a:buFont typeface="Wingdings" panose="05000000000000000000" charset="0"/>
              <a:buNone/>
            </a:pPr>
            <a:r>
              <a:rPr lang="en-US" altLang="zh-CN" sz="1400" dirty="0" smtClean="0">
                <a:solidFill>
                  <a:schemeClr val="tx1">
                    <a:lumMod val="75000"/>
                    <a:lumOff val="25000"/>
                  </a:schemeClr>
                </a:solidFill>
              </a:rPr>
              <a:t>      代码的灵活部署</a:t>
            </a:r>
            <a:endParaRPr lang="en-US" alt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p:txBody>
      </p:sp>
      <p:pic>
        <p:nvPicPr>
          <p:cNvPr id="3" name="图片 2"/>
          <p:cNvPicPr>
            <a:picLocks noChangeAspect="1"/>
          </p:cNvPicPr>
          <p:nvPr>
            <p:custDataLst>
              <p:tags r:id="rId1"/>
            </p:custDataLst>
          </p:nvPr>
        </p:nvPicPr>
        <p:blipFill>
          <a:blip r:embed="rId2"/>
          <a:stretch>
            <a:fillRect/>
          </a:stretch>
        </p:blipFill>
        <p:spPr>
          <a:xfrm>
            <a:off x="5683250" y="711200"/>
            <a:ext cx="6031230" cy="55924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r>
              <a:rPr lang="zh-CN" altLang="en-US">
                <a:sym typeface="+mn-ea"/>
              </a:rPr>
              <a:t>具体进展的信息</a:t>
            </a:r>
            <a:endParaRPr lang="zh-CN" altLang="en-US">
              <a:sym typeface="+mn-ea"/>
            </a:endParaRPr>
          </a:p>
          <a:p>
            <a:endParaRPr lang="zh-CN" altLang="en-US"/>
          </a:p>
        </p:txBody>
      </p:sp>
      <p:sp>
        <p:nvSpPr>
          <p:cNvPr id="9" name="文本框 8"/>
          <p:cNvSpPr txBox="1"/>
          <p:nvPr/>
        </p:nvSpPr>
        <p:spPr>
          <a:xfrm>
            <a:off x="110490" y="792480"/>
            <a:ext cx="11678920" cy="1751330"/>
          </a:xfrm>
          <a:prstGeom prst="rect">
            <a:avLst/>
          </a:prstGeom>
          <a:noFill/>
        </p:spPr>
        <p:txBody>
          <a:bodyPr wrap="square" rtlCol="0" anchor="t">
            <a:spAutoFit/>
          </a:bodyPr>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Hyper-Threading Technology(HTT)</a:t>
            </a:r>
            <a:endParaRPr lang="en-US" altLang="zh-CN" sz="1600" b="1" dirty="0" smtClean="0">
              <a:solidFill>
                <a:schemeClr val="tx1">
                  <a:lumMod val="75000"/>
                  <a:lumOff val="25000"/>
                </a:schemeClr>
              </a:solidFill>
            </a:endParaRPr>
          </a:p>
          <a:p>
            <a:pPr marL="857250" lvl="2"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单个执行核心称为线程。它是程序的一部分，独立于其他部分执行，并与程序的其他部分同时执行</a:t>
            </a:r>
            <a:endParaRPr lang="en-US" altLang="zh-CN" sz="1400" dirty="0" smtClean="0">
              <a:solidFill>
                <a:schemeClr val="tx1">
                  <a:lumMod val="75000"/>
                  <a:lumOff val="25000"/>
                </a:schemeClr>
              </a:solidFill>
            </a:endParaRPr>
          </a:p>
          <a:p>
            <a:pPr marL="857250" lvl="2"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允许一个CPU执行多个控制流的技术</a:t>
            </a:r>
            <a:endParaRPr lang="en-US" altLang="zh-CN" sz="1400" dirty="0" smtClean="0">
              <a:solidFill>
                <a:schemeClr val="tx1">
                  <a:lumMod val="75000"/>
                  <a:lumOff val="25000"/>
                </a:schemeClr>
              </a:solidFill>
            </a:endParaRPr>
          </a:p>
          <a:p>
            <a:pPr marL="857250" lvl="2" indent="-285750" algn="l">
              <a:lnSpc>
                <a:spcPct val="120000"/>
              </a:lnSpc>
              <a:buClrTx/>
              <a:buSzTx/>
              <a:buFont typeface="Wingdings" panose="05000000000000000000" charset="0"/>
              <a:buChar char="Ø"/>
            </a:pPr>
            <a:r>
              <a:rPr lang="en-US" altLang="zh-CN" sz="1400" dirty="0" smtClean="0">
                <a:solidFill>
                  <a:schemeClr val="tx1">
                    <a:lumMod val="75000"/>
                    <a:lumOff val="25000"/>
                  </a:schemeClr>
                </a:solidFill>
              </a:rPr>
              <a:t>超线程技术就是对CPU的虚拟化</a:t>
            </a:r>
            <a:endParaRPr lang="en-US" altLang="zh-CN" sz="1400" dirty="0" smtClean="0">
              <a:solidFill>
                <a:schemeClr val="tx1">
                  <a:lumMod val="75000"/>
                  <a:lumOff val="25000"/>
                </a:schemeClr>
              </a:solidFill>
            </a:endParaRPr>
          </a:p>
          <a:p>
            <a:pPr marL="742950" lvl="1" indent="-285750" algn="l">
              <a:lnSpc>
                <a:spcPct val="120000"/>
              </a:lnSpc>
              <a:buClrTx/>
              <a:buSzTx/>
              <a:buNone/>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p:txBody>
      </p:sp>
      <p:pic>
        <p:nvPicPr>
          <p:cNvPr id="4" name="图片 3"/>
          <p:cNvPicPr>
            <a:picLocks noChangeAspect="1"/>
          </p:cNvPicPr>
          <p:nvPr/>
        </p:nvPicPr>
        <p:blipFill>
          <a:blip r:embed="rId1"/>
          <a:stretch>
            <a:fillRect/>
          </a:stretch>
        </p:blipFill>
        <p:spPr>
          <a:xfrm>
            <a:off x="4477385" y="1546860"/>
            <a:ext cx="7562215" cy="4773930"/>
          </a:xfrm>
          <a:prstGeom prst="rect">
            <a:avLst/>
          </a:prstGeom>
        </p:spPr>
      </p:pic>
      <p:sp>
        <p:nvSpPr>
          <p:cNvPr id="7" name="文本框 6"/>
          <p:cNvSpPr txBox="1"/>
          <p:nvPr/>
        </p:nvSpPr>
        <p:spPr>
          <a:xfrm>
            <a:off x="111125" y="2285365"/>
            <a:ext cx="5012690" cy="1419860"/>
          </a:xfrm>
          <a:prstGeom prst="rect">
            <a:avLst/>
          </a:prstGeom>
          <a:noFill/>
        </p:spPr>
        <p:txBody>
          <a:bodyPr wrap="square" rtlCol="0" anchor="t">
            <a:spAutoFit/>
          </a:bodyPr>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超线程的优点</a:t>
            </a:r>
            <a:r>
              <a:rPr lang="zh-CN" altLang="en-US" sz="1600" b="1" dirty="0" smtClean="0">
                <a:solidFill>
                  <a:schemeClr val="tx1">
                    <a:lumMod val="75000"/>
                    <a:lumOff val="25000"/>
                  </a:schemeClr>
                </a:solidFill>
              </a:rPr>
              <a:t>：</a:t>
            </a:r>
            <a:endParaRPr lang="en-US" altLang="zh-CN" sz="1600" b="1"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改进的应用程序性能</a:t>
            </a:r>
            <a:endParaRPr lang="en-US" altLang="zh-CN" sz="1400"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改进的多任务处理功能和无延迟的多任务处理</a:t>
            </a:r>
            <a:endParaRPr lang="en-US" altLang="zh-CN" sz="1400"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在游戏和多媒体编辑中提供更好的图形输出</a:t>
            </a:r>
            <a:endParaRPr lang="en-US" altLang="zh-CN" sz="1400"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节省您的大量时间，因为任务完成得更快</a:t>
            </a:r>
            <a:endParaRPr lang="en-US" altLang="zh-CN" sz="1400" dirty="0" smtClean="0">
              <a:solidFill>
                <a:schemeClr val="tx1">
                  <a:lumMod val="75000"/>
                  <a:lumOff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竖卷形 7"/>
          <p:cNvSpPr/>
          <p:nvPr/>
        </p:nvSpPr>
        <p:spPr>
          <a:xfrm>
            <a:off x="2258232" y="1025132"/>
            <a:ext cx="7340138" cy="4588625"/>
          </a:xfrm>
          <a:prstGeom prst="verticalScroll">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3"/>
          </p:nvPr>
        </p:nvSpPr>
        <p:spPr/>
        <p:txBody>
          <a:bodyPr/>
          <a:lstStyle/>
          <a:p>
            <a:r>
              <a:rPr lang="en-US" altLang="zh-CN">
                <a:sym typeface="+mn-ea"/>
              </a:rPr>
              <a:t>2.英特尔®64和ia-32架构</a:t>
            </a:r>
            <a:endParaRPr lang="zh-CN" altLang="en-US"/>
          </a:p>
        </p:txBody>
      </p:sp>
      <p:sp>
        <p:nvSpPr>
          <p:cNvPr id="3" name="文本占位符 2"/>
          <p:cNvSpPr>
            <a:spLocks noGrp="1"/>
          </p:cNvSpPr>
          <p:nvPr>
            <p:ph type="body" sz="quarter" idx="12"/>
          </p:nvPr>
        </p:nvSpPr>
        <p:spPr>
          <a:xfrm>
            <a:off x="3120371" y="2146527"/>
            <a:ext cx="5791199" cy="544616"/>
          </a:xfrm>
          <a:solidFill>
            <a:srgbClr val="C00000"/>
          </a:solidFill>
        </p:spPr>
        <p:txBody>
          <a:bodyPr/>
          <a:lstStyle/>
          <a:p>
            <a:pPr algn="ctr"/>
            <a:r>
              <a:rPr lang="zh-CN" altLang="en-US">
                <a:solidFill>
                  <a:schemeClr val="tx1"/>
                </a:solidFill>
              </a:rPr>
              <a:t>英特尔®64和ia-32架构的历史</a:t>
            </a:r>
            <a:endParaRPr lang="zh-CN" altLang="en-US">
              <a:solidFill>
                <a:schemeClr val="tx1"/>
              </a:solidFill>
            </a:endParaRPr>
          </a:p>
        </p:txBody>
      </p:sp>
      <p:sp>
        <p:nvSpPr>
          <p:cNvPr id="4" name="文本占位符 3"/>
          <p:cNvSpPr>
            <a:spLocks noGrp="1"/>
          </p:cNvSpPr>
          <p:nvPr>
            <p:ph type="body" sz="quarter" idx="14"/>
          </p:nvPr>
        </p:nvSpPr>
        <p:spPr>
          <a:xfrm>
            <a:off x="3120371" y="3037909"/>
            <a:ext cx="5791199" cy="531596"/>
          </a:xfrm>
          <a:solidFill>
            <a:srgbClr val="CC0505"/>
          </a:solidFill>
        </p:spPr>
        <p:txBody>
          <a:bodyPr/>
          <a:lstStyle/>
          <a:p>
            <a:pPr algn="ctr"/>
            <a:r>
              <a:rPr lang="zh-CN" altLang="en-US" smtClean="0">
                <a:solidFill>
                  <a:schemeClr val="tx1"/>
                </a:solidFill>
              </a:rPr>
              <a:t>具体进展的信息</a:t>
            </a:r>
            <a:endParaRPr lang="zh-CN" altLang="en-US"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具体进展的信息</a:t>
            </a:r>
            <a:endParaRPr lang="zh-CN" altLang="en-US"/>
          </a:p>
        </p:txBody>
      </p:sp>
      <p:sp>
        <p:nvSpPr>
          <p:cNvPr id="9" name="文本框 8"/>
          <p:cNvSpPr txBox="1"/>
          <p:nvPr/>
        </p:nvSpPr>
        <p:spPr>
          <a:xfrm>
            <a:off x="110490" y="792480"/>
            <a:ext cx="11678920" cy="3669665"/>
          </a:xfrm>
          <a:prstGeom prst="rect">
            <a:avLst/>
          </a:prstGeom>
          <a:noFill/>
        </p:spPr>
        <p:txBody>
          <a:bodyPr wrap="square" rtlCol="0" anchor="t">
            <a:spAutoFit/>
          </a:bodyPr>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Multi-Core Technology</a:t>
            </a:r>
            <a:endParaRPr lang="en-US" altLang="zh-CN" sz="1600" b="1"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物理</a:t>
            </a:r>
            <a:r>
              <a:rPr lang="zh-CN" altLang="en-US" sz="1400" dirty="0" smtClean="0">
                <a:solidFill>
                  <a:schemeClr val="tx1">
                    <a:lumMod val="75000"/>
                    <a:lumOff val="25000"/>
                  </a:schemeClr>
                </a:solidFill>
              </a:rPr>
              <a:t>上</a:t>
            </a:r>
            <a:r>
              <a:rPr lang="en-US" altLang="zh-CN" sz="1400" dirty="0" smtClean="0">
                <a:solidFill>
                  <a:schemeClr val="tx1">
                    <a:lumMod val="75000"/>
                    <a:lumOff val="25000"/>
                  </a:schemeClr>
                </a:solidFill>
              </a:rPr>
              <a:t>中提供两个或多个执行核心，增强硬件多线程能</a:t>
            </a:r>
            <a:r>
              <a:rPr lang="zh-CN" altLang="en-US" sz="1400" dirty="0" smtClean="0">
                <a:solidFill>
                  <a:schemeClr val="tx1">
                    <a:lumMod val="75000"/>
                    <a:lumOff val="25000"/>
                  </a:schemeClr>
                </a:solidFill>
              </a:rPr>
              <a:t>力</a:t>
            </a:r>
            <a:endParaRPr lang="zh-CN" altLang="en-US" sz="1400"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每个逻辑处理器都拥有一个处理器核心的完整执行资源</a:t>
            </a:r>
            <a:endParaRPr lang="en-US" altLang="zh-CN" sz="1400"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共享一个智能二级缓存的内</a:t>
            </a:r>
            <a:r>
              <a:rPr lang="zh-CN" altLang="en-US" sz="1400" dirty="0" smtClean="0">
                <a:solidFill>
                  <a:schemeClr val="tx1">
                    <a:lumMod val="75000"/>
                    <a:lumOff val="25000"/>
                  </a:schemeClr>
                </a:solidFill>
              </a:rPr>
              <a:t>存</a:t>
            </a:r>
            <a:endParaRPr lang="zh-CN" sz="1600" b="1" dirty="0" smtClean="0">
              <a:solidFill>
                <a:schemeClr val="tx1">
                  <a:lumMod val="75000"/>
                  <a:lumOff val="25000"/>
                </a:schemeClr>
              </a:solidFill>
            </a:endParaRPr>
          </a:p>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Pentium processor Extreme Edition</a:t>
            </a:r>
            <a:endParaRPr lang="en-US" altLang="zh-CN" sz="1600" b="1"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一个物理包中提供了四个逻辑处理器</a:t>
            </a:r>
            <a:endParaRPr lang="en-US" altLang="zh-CN" sz="1400" dirty="0" smtClean="0">
              <a:solidFill>
                <a:schemeClr val="tx1">
                  <a:lumMod val="75000"/>
                  <a:lumOff val="25000"/>
                </a:schemeClr>
              </a:solidFill>
              <a:sym typeface="+mn-ea"/>
            </a:endParaRPr>
          </a:p>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Intel Pentium D processor</a:t>
            </a:r>
            <a:endParaRPr lang="en-US" altLang="zh-CN" sz="1600" b="1"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处理器提供了两个处理器核心的硬件多线程</a:t>
            </a:r>
            <a:endParaRPr lang="en-US" altLang="zh-CN" sz="1400" dirty="0" smtClean="0">
              <a:solidFill>
                <a:schemeClr val="tx1">
                  <a:lumMod val="75000"/>
                  <a:lumOff val="25000"/>
                </a:schemeClr>
              </a:solidFill>
            </a:endParaRPr>
          </a:p>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Intel Core 2 processor family</a:t>
            </a:r>
            <a:endParaRPr lang="en-US" altLang="zh-CN" sz="1600" b="1"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该处理器包含两个共享一个智能二级缓存的内核</a:t>
            </a:r>
            <a:endParaRPr lang="en-US" altLang="zh-CN" sz="1400"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rPr>
              <a:t>二级缓存支持两个核心之间有效的数据共享</a:t>
            </a:r>
            <a:endParaRPr lang="en-US" altLang="zh-CN" sz="14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p:txBody>
      </p:sp>
      <p:pic>
        <p:nvPicPr>
          <p:cNvPr id="3" name="图片 2"/>
          <p:cNvPicPr>
            <a:picLocks noChangeAspect="1"/>
          </p:cNvPicPr>
          <p:nvPr/>
        </p:nvPicPr>
        <p:blipFill>
          <a:blip r:embed="rId1"/>
          <a:stretch>
            <a:fillRect/>
          </a:stretch>
        </p:blipFill>
        <p:spPr>
          <a:xfrm>
            <a:off x="5936615" y="953135"/>
            <a:ext cx="5852795" cy="53352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r>
              <a:rPr lang="zh-CN" altLang="en-US">
                <a:sym typeface="+mn-ea"/>
              </a:rPr>
              <a:t>具体进展的信息</a:t>
            </a:r>
            <a:endParaRPr lang="zh-CN" altLang="en-US">
              <a:sym typeface="+mn-ea"/>
            </a:endParaRPr>
          </a:p>
          <a:p>
            <a:endParaRPr lang="zh-CN" altLang="en-US"/>
          </a:p>
        </p:txBody>
      </p:sp>
      <p:sp>
        <p:nvSpPr>
          <p:cNvPr id="9" name="文本框 8"/>
          <p:cNvSpPr txBox="1"/>
          <p:nvPr/>
        </p:nvSpPr>
        <p:spPr>
          <a:xfrm>
            <a:off x="239395" y="792480"/>
            <a:ext cx="11678920" cy="1234440"/>
          </a:xfrm>
          <a:prstGeom prst="rect">
            <a:avLst/>
          </a:prstGeom>
          <a:noFill/>
        </p:spPr>
        <p:txBody>
          <a:bodyPr wrap="square" rtlCol="0" anchor="t">
            <a:spAutoFit/>
          </a:bodyPr>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Intel Core 2 Extreme Quad-Core processor </a:t>
            </a:r>
            <a:endParaRPr lang="en-US" altLang="zh-CN" sz="1600" b="1"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一个物理包中提供了四·个逻辑处理器</a:t>
            </a:r>
            <a:endParaRPr lang="en-US" altLang="zh-CN" sz="14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p:txBody>
      </p:sp>
      <p:pic>
        <p:nvPicPr>
          <p:cNvPr id="4" name="图片 3"/>
          <p:cNvPicPr>
            <a:picLocks noChangeAspect="1"/>
          </p:cNvPicPr>
          <p:nvPr/>
        </p:nvPicPr>
        <p:blipFill>
          <a:blip r:embed="rId1"/>
          <a:stretch>
            <a:fillRect/>
          </a:stretch>
        </p:blipFill>
        <p:spPr>
          <a:xfrm>
            <a:off x="239395" y="1863090"/>
            <a:ext cx="5571490" cy="4396105"/>
          </a:xfrm>
          <a:prstGeom prst="rect">
            <a:avLst/>
          </a:prstGeom>
        </p:spPr>
      </p:pic>
      <p:pic>
        <p:nvPicPr>
          <p:cNvPr id="5" name="图片 4"/>
          <p:cNvPicPr>
            <a:picLocks noChangeAspect="1"/>
          </p:cNvPicPr>
          <p:nvPr/>
        </p:nvPicPr>
        <p:blipFill>
          <a:blip r:embed="rId2"/>
          <a:stretch>
            <a:fillRect/>
          </a:stretch>
        </p:blipFill>
        <p:spPr>
          <a:xfrm>
            <a:off x="5916295" y="1732280"/>
            <a:ext cx="5761990" cy="4551680"/>
          </a:xfrm>
          <a:prstGeom prst="rect">
            <a:avLst/>
          </a:prstGeom>
        </p:spPr>
      </p:pic>
      <p:sp>
        <p:nvSpPr>
          <p:cNvPr id="6" name="文本框 5"/>
          <p:cNvSpPr txBox="1"/>
          <p:nvPr/>
        </p:nvSpPr>
        <p:spPr>
          <a:xfrm>
            <a:off x="6396990" y="792480"/>
            <a:ext cx="5393690" cy="1492885"/>
          </a:xfrm>
          <a:prstGeom prst="rect">
            <a:avLst/>
          </a:prstGeom>
          <a:noFill/>
        </p:spPr>
        <p:txBody>
          <a:bodyPr wrap="square" rtlCol="0" anchor="t">
            <a:spAutoFit/>
          </a:bodyPr>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Intel Core i7 processors</a:t>
            </a:r>
            <a:endParaRPr lang="en-US" altLang="zh-CN" sz="1600" b="1"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4</a:t>
            </a:r>
            <a:r>
              <a:rPr lang="zh-CN" altLang="en-US" sz="1400" dirty="0" smtClean="0">
                <a:solidFill>
                  <a:schemeClr val="tx1">
                    <a:lumMod val="75000"/>
                    <a:lumOff val="25000"/>
                  </a:schemeClr>
                </a:solidFill>
                <a:sym typeface="+mn-ea"/>
              </a:rPr>
              <a:t>核心</a:t>
            </a:r>
            <a:r>
              <a:rPr lang="en-US" altLang="zh-CN" sz="1400" dirty="0" smtClean="0">
                <a:solidFill>
                  <a:schemeClr val="tx1">
                    <a:lumMod val="75000"/>
                    <a:lumOff val="25000"/>
                  </a:schemeClr>
                </a:solidFill>
                <a:sym typeface="+mn-ea"/>
              </a:rPr>
              <a:t>了8个逻辑处理器</a:t>
            </a: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r>
              <a:rPr lang="en-US" altLang="zh-CN" sz="1400" dirty="0" smtClean="0">
                <a:solidFill>
                  <a:schemeClr val="tx1">
                    <a:lumMod val="75000"/>
                    <a:lumOff val="25000"/>
                  </a:schemeClr>
                </a:solidFill>
                <a:sym typeface="+mn-ea"/>
              </a:rPr>
              <a:t>集成的内存控制器支持三个通道DDR3内存</a:t>
            </a:r>
            <a:endParaRPr lang="en-US" altLang="zh-CN" sz="14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具体进展的信息</a:t>
            </a:r>
            <a:endParaRPr lang="zh-CN" altLang="en-US"/>
          </a:p>
        </p:txBody>
      </p:sp>
      <p:sp>
        <p:nvSpPr>
          <p:cNvPr id="9" name="文本框 8"/>
          <p:cNvSpPr txBox="1"/>
          <p:nvPr/>
        </p:nvSpPr>
        <p:spPr>
          <a:xfrm>
            <a:off x="0" y="792480"/>
            <a:ext cx="11678920" cy="7472680"/>
          </a:xfrm>
          <a:prstGeom prst="rect">
            <a:avLst/>
          </a:prstGeom>
          <a:noFill/>
        </p:spPr>
        <p:txBody>
          <a:bodyPr wrap="square" rtlCol="0" anchor="t">
            <a:spAutoFit/>
          </a:bodyPr>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rPr>
              <a:t>Intel 64 </a:t>
            </a:r>
            <a:r>
              <a:rPr lang="zh-CN" altLang="en-US" sz="1600" b="1" dirty="0" smtClean="0">
                <a:solidFill>
                  <a:schemeClr val="tx1">
                    <a:lumMod val="75000"/>
                    <a:lumOff val="25000"/>
                  </a:schemeClr>
                </a:solidFill>
              </a:rPr>
              <a:t>架构</a:t>
            </a:r>
            <a:endParaRPr lang="en-US" altLang="zh-CN" sz="1600" b="1" dirty="0" smtClean="0">
              <a:solidFill>
                <a:schemeClr val="tx1">
                  <a:lumMod val="75000"/>
                  <a:lumOff val="25000"/>
                </a:schemeClr>
              </a:solidFill>
            </a:endParaRPr>
          </a:p>
          <a:p>
            <a:pPr lvl="2" indent="-342900" algn="l">
              <a:lnSpc>
                <a:spcPct val="120000"/>
              </a:lnSpc>
              <a:buClrTx/>
              <a:buSzTx/>
              <a:buFont typeface="Wingdings" panose="05000000000000000000" charset="0"/>
              <a:buChar char="l"/>
            </a:pPr>
            <a:r>
              <a:rPr lang="en-US" altLang="zh-CN" sz="1400">
                <a:sym typeface="+mn-ea"/>
              </a:rPr>
              <a:t>线性地址空间增加到64位，并支持高达64位的物理地址空间</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兼容模式使64位操作系统能够运行大多数遗留的32位软件</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64位平面线性寻址</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新增8个通用寄存器(GPR)</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8个流式SIMD扩展的附加寄存器(SSE、SSE2、SSE3和SSSE3)</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64位宽的gpr和指令指针</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统一字节寄存器寻址</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中断优先级机制</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新的指令指针相对寻址模式</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Intel64架构处理器支持现有的IA-32软件</a:t>
            </a:r>
            <a:endParaRPr lang="en-US" altLang="zh-CN" sz="1400">
              <a:sym typeface="+mn-ea"/>
            </a:endParaRPr>
          </a:p>
          <a:p>
            <a:pPr marL="0" lvl="1" indent="-342900" algn="l">
              <a:lnSpc>
                <a:spcPct val="120000"/>
              </a:lnSpc>
              <a:buClrTx/>
              <a:buSzTx/>
              <a:buFont typeface="Wingdings" panose="05000000000000000000" charset="0"/>
              <a:buChar char="l"/>
            </a:pPr>
            <a:r>
              <a:rPr lang="en-US" altLang="zh-CN" sz="1600" b="1" dirty="0" smtClean="0">
                <a:solidFill>
                  <a:schemeClr val="tx1">
                    <a:lumMod val="75000"/>
                    <a:lumOff val="25000"/>
                  </a:schemeClr>
                </a:solidFill>
                <a:sym typeface="+mn-ea"/>
              </a:rPr>
              <a:t>Virtualization Technology (</a:t>
            </a:r>
            <a:r>
              <a:rPr lang="en-US" altLang="zh-CN" sz="1600" b="1" dirty="0" smtClean="0">
                <a:solidFill>
                  <a:schemeClr val="tx1">
                    <a:lumMod val="75000"/>
                    <a:lumOff val="25000"/>
                  </a:schemeClr>
                </a:solidFill>
                <a:sym typeface="+mn-ea"/>
              </a:rPr>
              <a:t>虚拟化技术)</a:t>
            </a:r>
            <a:endParaRPr lang="en-US" altLang="zh-CN" sz="1600" b="1"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r>
              <a:rPr lang="en-US" altLang="zh-CN" sz="1400">
                <a:sym typeface="+mn-ea"/>
              </a:rPr>
              <a:t>intel64和IA-32架构支持虚拟化扩展</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虚拟处理器ID(VPID)，以降低VMM管理转换的成本</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扩展页面表(EPT)，以减少VMM管理内存虚拟化的过渡次数</a:t>
            </a:r>
            <a:endParaRPr lang="en-US" altLang="zh-CN" sz="1400">
              <a:sym typeface="+mn-ea"/>
            </a:endParaRPr>
          </a:p>
          <a:p>
            <a:pPr lvl="2" indent="-342900" algn="l">
              <a:lnSpc>
                <a:spcPct val="120000"/>
              </a:lnSpc>
              <a:buClrTx/>
              <a:buSzTx/>
              <a:buFont typeface="Wingdings" panose="05000000000000000000" charset="0"/>
              <a:buChar char="l"/>
            </a:pPr>
            <a:r>
              <a:rPr lang="en-US" altLang="zh-CN" sz="1400">
                <a:sym typeface="+mn-ea"/>
              </a:rPr>
              <a:t>减少了VM转换的延迟</a:t>
            </a:r>
            <a:endParaRPr lang="en-US" altLang="zh-CN" sz="1400">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lvl="2"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zh-CN" sz="1600" b="1" dirty="0" smtClean="0">
              <a:solidFill>
                <a:schemeClr val="tx1">
                  <a:lumMod val="75000"/>
                  <a:lumOff val="2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竖卷形 7"/>
          <p:cNvSpPr/>
          <p:nvPr/>
        </p:nvSpPr>
        <p:spPr>
          <a:xfrm>
            <a:off x="2258232" y="1025132"/>
            <a:ext cx="7340138" cy="4588625"/>
          </a:xfrm>
          <a:prstGeom prst="verticalScroll">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3"/>
          </p:nvPr>
        </p:nvSpPr>
        <p:spPr/>
        <p:txBody>
          <a:bodyPr/>
          <a:lstStyle/>
          <a:p>
            <a:r>
              <a:rPr lang="en-US" altLang="zh-CN">
                <a:sym typeface="+mn-ea"/>
              </a:rPr>
              <a:t>2.英特尔®64和ia-32架构</a:t>
            </a:r>
            <a:endParaRPr lang="zh-CN" altLang="en-US"/>
          </a:p>
        </p:txBody>
      </p:sp>
      <p:sp>
        <p:nvSpPr>
          <p:cNvPr id="3" name="文本占位符 2"/>
          <p:cNvSpPr>
            <a:spLocks noGrp="1"/>
          </p:cNvSpPr>
          <p:nvPr>
            <p:ph type="body" sz="quarter" idx="12"/>
          </p:nvPr>
        </p:nvSpPr>
        <p:spPr>
          <a:xfrm>
            <a:off x="3120371" y="2146527"/>
            <a:ext cx="5791199" cy="544616"/>
          </a:xfrm>
          <a:solidFill>
            <a:srgbClr val="C00000"/>
          </a:solidFill>
        </p:spPr>
        <p:txBody>
          <a:bodyPr/>
          <a:lstStyle/>
          <a:p>
            <a:pPr algn="ctr"/>
            <a:r>
              <a:rPr lang="zh-CN" altLang="en-US">
                <a:solidFill>
                  <a:schemeClr val="tx1"/>
                </a:solidFill>
              </a:rPr>
              <a:t>英特尔®64和ia-32架构的历史</a:t>
            </a:r>
            <a:endParaRPr lang="zh-CN" altLang="en-US">
              <a:solidFill>
                <a:schemeClr val="tx1"/>
              </a:solidFill>
            </a:endParaRPr>
          </a:p>
        </p:txBody>
      </p:sp>
      <p:sp>
        <p:nvSpPr>
          <p:cNvPr id="4" name="文本占位符 3"/>
          <p:cNvSpPr>
            <a:spLocks noGrp="1"/>
          </p:cNvSpPr>
          <p:nvPr>
            <p:ph type="body" sz="quarter" idx="14"/>
          </p:nvPr>
        </p:nvSpPr>
        <p:spPr>
          <a:xfrm>
            <a:off x="3120371" y="3037909"/>
            <a:ext cx="5791199" cy="531596"/>
          </a:xfrm>
          <a:noFill/>
        </p:spPr>
        <p:txBody>
          <a:bodyPr/>
          <a:lstStyle/>
          <a:p>
            <a:pPr algn="ctr"/>
            <a:r>
              <a:rPr lang="zh-CN" altLang="en-US" smtClean="0">
                <a:solidFill>
                  <a:schemeClr val="bg1"/>
                </a:solidFill>
              </a:rPr>
              <a:t>具体进展的信息</a:t>
            </a:r>
            <a:endParaRPr lang="zh-CN" altLang="en-US"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pPr algn="l"/>
            <a:r>
              <a:rPr lang="zh-CN" altLang="en-US"/>
              <a:t>英特尔®64和ia-32架构的历史</a:t>
            </a:r>
            <a:endParaRPr lang="zh-CN" altLang="en-US"/>
          </a:p>
        </p:txBody>
      </p:sp>
      <p:pic>
        <p:nvPicPr>
          <p:cNvPr id="101" name="图片 100"/>
          <p:cNvPicPr/>
          <p:nvPr>
            <p:custDataLst>
              <p:tags r:id="rId1"/>
            </p:custDataLst>
          </p:nvPr>
        </p:nvPicPr>
        <p:blipFill>
          <a:blip r:embed="rId2"/>
          <a:stretch>
            <a:fillRect/>
          </a:stretch>
        </p:blipFill>
        <p:spPr>
          <a:xfrm>
            <a:off x="4971415" y="1131570"/>
            <a:ext cx="3185160" cy="2542540"/>
          </a:xfrm>
          <a:prstGeom prst="rect">
            <a:avLst/>
          </a:prstGeom>
          <a:noFill/>
          <a:ln w="9525">
            <a:noFill/>
          </a:ln>
        </p:spPr>
      </p:pic>
      <p:pic>
        <p:nvPicPr>
          <p:cNvPr id="103" name="图片 102"/>
          <p:cNvPicPr/>
          <p:nvPr>
            <p:custDataLst>
              <p:tags r:id="rId3"/>
            </p:custDataLst>
          </p:nvPr>
        </p:nvPicPr>
        <p:blipFill>
          <a:blip r:embed="rId4"/>
          <a:stretch>
            <a:fillRect/>
          </a:stretch>
        </p:blipFill>
        <p:spPr>
          <a:xfrm>
            <a:off x="8155940" y="1131570"/>
            <a:ext cx="3148330" cy="2531745"/>
          </a:xfrm>
          <a:prstGeom prst="rect">
            <a:avLst/>
          </a:prstGeom>
          <a:noFill/>
          <a:ln w="9525">
            <a:noFill/>
          </a:ln>
        </p:spPr>
      </p:pic>
      <p:sp>
        <p:nvSpPr>
          <p:cNvPr id="3" name="文本框 2"/>
          <p:cNvSpPr txBox="1"/>
          <p:nvPr/>
        </p:nvSpPr>
        <p:spPr>
          <a:xfrm>
            <a:off x="73025" y="4521835"/>
            <a:ext cx="5098415" cy="1861185"/>
          </a:xfrm>
          <a:prstGeom prst="rect">
            <a:avLst/>
          </a:prstGeom>
          <a:noFill/>
        </p:spPr>
        <p:txBody>
          <a:bodyPr wrap="square" rtlCol="0" anchor="t">
            <a:spAutoFit/>
          </a:bodyPr>
          <a:p>
            <a:pPr>
              <a:lnSpc>
                <a:spcPct val="12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Intel</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8086 and 8088</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16-bit Processors</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Intel38</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Processor </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32</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bit Processors</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2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Intel Pentium</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Processor</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rPr>
              <a:t>:64</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bit Processors</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5" name="图片 104"/>
          <p:cNvPicPr/>
          <p:nvPr>
            <p:custDataLst>
              <p:tags r:id="rId5"/>
            </p:custDataLst>
          </p:nvPr>
        </p:nvPicPr>
        <p:blipFill>
          <a:blip r:embed="rId6"/>
          <a:stretch>
            <a:fillRect/>
          </a:stretch>
        </p:blipFill>
        <p:spPr>
          <a:xfrm>
            <a:off x="4986655" y="3764915"/>
            <a:ext cx="6332855" cy="2546985"/>
          </a:xfrm>
          <a:prstGeom prst="rect">
            <a:avLst/>
          </a:prstGeom>
          <a:noFill/>
          <a:ln w="9525">
            <a:noFill/>
          </a:ln>
        </p:spPr>
      </p:pic>
      <p:pic>
        <p:nvPicPr>
          <p:cNvPr id="4" name="图片 3"/>
          <p:cNvPicPr>
            <a:picLocks noChangeAspect="1"/>
          </p:cNvPicPr>
          <p:nvPr>
            <p:custDataLst>
              <p:tags r:id="rId7"/>
            </p:custDataLst>
          </p:nvPr>
        </p:nvPicPr>
        <p:blipFill>
          <a:blip r:embed="rId8"/>
          <a:stretch>
            <a:fillRect/>
          </a:stretch>
        </p:blipFill>
        <p:spPr>
          <a:xfrm>
            <a:off x="18415" y="1391285"/>
            <a:ext cx="4953000" cy="2948940"/>
          </a:xfrm>
          <a:prstGeom prst="rect">
            <a:avLst/>
          </a:prstGeom>
        </p:spPr>
      </p:pic>
      <p:sp>
        <p:nvSpPr>
          <p:cNvPr id="5" name="文本框 4"/>
          <p:cNvSpPr txBox="1"/>
          <p:nvPr/>
        </p:nvSpPr>
        <p:spPr>
          <a:xfrm>
            <a:off x="0" y="5506720"/>
            <a:ext cx="4511040" cy="681355"/>
          </a:xfrm>
          <a:prstGeom prst="rect">
            <a:avLst/>
          </a:prstGeom>
          <a:noFill/>
        </p:spPr>
        <p:txBody>
          <a:bodyPr wrap="square" rtlCol="0" anchor="t">
            <a:spAutoFit/>
          </a:bodyPr>
          <a:p>
            <a:pPr>
              <a:lnSpc>
                <a:spcPct val="120000"/>
              </a:lnSpc>
            </a:pPr>
            <a:r>
              <a:rPr lang="zh-CN" altLang="en-US" sz="1600" dirty="0" smtClean="0">
                <a:solidFill>
                  <a:schemeClr val="tx1">
                    <a:lumMod val="75000"/>
                    <a:lumOff val="25000"/>
                  </a:schemeClr>
                </a:solidFill>
              </a:rPr>
              <a:t>从IA-32到英特尔64架构的主要技术演变：从8086处理器到英特尔®酷睿®至强</a:t>
            </a:r>
            <a:r>
              <a:rPr lang="zh-CN" altLang="en-US" sz="1600" dirty="0" smtClean="0">
                <a:solidFill>
                  <a:schemeClr val="tx1">
                    <a:lumMod val="75000"/>
                    <a:lumOff val="25000"/>
                  </a:schemeClr>
                </a:solidFill>
                <a:sym typeface="+mn-ea"/>
              </a:rPr>
              <a:t>®原子</a:t>
            </a:r>
            <a:r>
              <a:rPr lang="zh-CN" altLang="en-US" sz="1600" dirty="0" smtClean="0">
                <a:solidFill>
                  <a:schemeClr val="tx1">
                    <a:lumMod val="75000"/>
                    <a:lumOff val="25000"/>
                  </a:schemeClr>
                </a:solidFill>
                <a:sym typeface="+mn-ea"/>
              </a:rPr>
              <a:t>家族</a:t>
            </a:r>
            <a:endParaRPr lang="zh-CN" altLang="en-US" sz="1600" dirty="0" smtClean="0">
              <a:solidFill>
                <a:schemeClr val="tx1">
                  <a:lumMod val="75000"/>
                  <a:lumOff val="25000"/>
                </a:scheme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英特尔®64和ia-32架构的历史</a:t>
            </a:r>
            <a:endParaRPr lang="zh-CN" altLang="en-US"/>
          </a:p>
        </p:txBody>
      </p:sp>
      <p:sp>
        <p:nvSpPr>
          <p:cNvPr id="9" name="文本框 8"/>
          <p:cNvSpPr txBox="1"/>
          <p:nvPr/>
        </p:nvSpPr>
        <p:spPr>
          <a:xfrm>
            <a:off x="239395" y="1067435"/>
            <a:ext cx="6173470" cy="555180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intel 8080</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数据总线位宽: 8 比特</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地址总线位宽: 16 比特</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晶体管数：六千个	</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可用寻址内存：64kb</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CP/M操作系统</a:t>
            </a:r>
            <a:endParaRPr lang="en-US" altLang="zh-CN" sz="1600"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  intel 8086/8088</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16</a:t>
            </a:r>
            <a:r>
              <a:rPr lang="zh-CN" altLang="en-US" sz="1600" dirty="0" smtClean="0">
                <a:solidFill>
                  <a:schemeClr val="tx1">
                    <a:lumMod val="75000"/>
                    <a:lumOff val="25000"/>
                  </a:schemeClr>
                </a:solidFill>
                <a:sym typeface="+mn-ea"/>
              </a:rPr>
              <a:t>位寄存器</a:t>
            </a:r>
            <a:r>
              <a:rPr lang="en-US" altLang="zh-CN" sz="1600" dirty="0" smtClean="0">
                <a:solidFill>
                  <a:schemeClr val="tx1">
                    <a:lumMod val="75000"/>
                    <a:lumOff val="25000"/>
                  </a:schemeClr>
                </a:solidFill>
                <a:sym typeface="+mn-ea"/>
              </a:rPr>
              <a:t> </a:t>
            </a:r>
            <a:r>
              <a:rPr lang="en-US" altLang="zh-CN" sz="1600" dirty="0" smtClean="0">
                <a:solidFill>
                  <a:schemeClr val="tx1">
                    <a:lumMod val="75000"/>
                    <a:lumOff val="25000"/>
                  </a:schemeClr>
                </a:solidFill>
              </a:rPr>
              <a:t>16</a:t>
            </a:r>
            <a:r>
              <a:rPr lang="zh-CN" altLang="en-US" sz="1600" dirty="0" smtClean="0">
                <a:solidFill>
                  <a:schemeClr val="tx1">
                    <a:lumMod val="75000"/>
                    <a:lumOff val="25000"/>
                  </a:schemeClr>
                </a:solidFill>
              </a:rPr>
              <a:t>位数据</a:t>
            </a:r>
            <a:r>
              <a:rPr lang="zh-CN" altLang="en-US" sz="1600" dirty="0" smtClean="0">
                <a:solidFill>
                  <a:schemeClr val="tx1">
                    <a:lumMod val="75000"/>
                    <a:lumOff val="25000"/>
                  </a:schemeClr>
                </a:solidFill>
              </a:rPr>
              <a:t>总线</a:t>
            </a:r>
            <a:endParaRPr lang="zh-CN" altLang="en-US"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地址总线位宽: 20 比特</a:t>
            </a:r>
            <a:endParaRPr lang="zh-CN" altLang="en-US"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可用寻址内存：1M</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引</a:t>
            </a:r>
            <a:r>
              <a:rPr lang="zh-CN" altLang="en-US" sz="1600" dirty="0" smtClean="0">
                <a:solidFill>
                  <a:schemeClr val="tx1">
                    <a:lumMod val="75000"/>
                    <a:lumOff val="25000"/>
                  </a:schemeClr>
                </a:solidFill>
                <a:sym typeface="+mn-ea"/>
              </a:rPr>
              <a:t>入分段，段寄存器</a:t>
            </a:r>
            <a:endParaRPr lang="en-US" altLang="zh-CN" sz="1600"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IBM电脑使用8088</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p:txBody>
      </p:sp>
      <p:pic>
        <p:nvPicPr>
          <p:cNvPr id="106" name="图片 105"/>
          <p:cNvPicPr/>
          <p:nvPr/>
        </p:nvPicPr>
        <p:blipFill>
          <a:blip r:embed="rId1"/>
          <a:stretch>
            <a:fillRect/>
          </a:stretch>
        </p:blipFill>
        <p:spPr>
          <a:xfrm>
            <a:off x="4551680" y="925195"/>
            <a:ext cx="7223760" cy="2571115"/>
          </a:xfrm>
          <a:prstGeom prst="rect">
            <a:avLst/>
          </a:prstGeom>
          <a:noFill/>
          <a:ln w="9525">
            <a:noFill/>
          </a:ln>
        </p:spPr>
      </p:pic>
      <p:pic>
        <p:nvPicPr>
          <p:cNvPr id="108" name="图片 107"/>
          <p:cNvPicPr/>
          <p:nvPr/>
        </p:nvPicPr>
        <p:blipFill>
          <a:blip r:embed="rId2"/>
          <a:stretch>
            <a:fillRect/>
          </a:stretch>
        </p:blipFill>
        <p:spPr>
          <a:xfrm>
            <a:off x="4552950" y="3629025"/>
            <a:ext cx="7222490" cy="250126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英特尔®64和ia-32架构的历史</a:t>
            </a:r>
            <a:endParaRPr lang="zh-CN" altLang="en-US"/>
          </a:p>
        </p:txBody>
      </p:sp>
      <p:pic>
        <p:nvPicPr>
          <p:cNvPr id="100" name="图片 99"/>
          <p:cNvPicPr/>
          <p:nvPr/>
        </p:nvPicPr>
        <p:blipFill>
          <a:blip r:embed="rId1"/>
          <a:stretch>
            <a:fillRect/>
          </a:stretch>
        </p:blipFill>
        <p:spPr>
          <a:xfrm>
            <a:off x="4531995" y="1296035"/>
            <a:ext cx="6798310" cy="4624705"/>
          </a:xfrm>
          <a:prstGeom prst="rect">
            <a:avLst/>
          </a:prstGeom>
          <a:noFill/>
          <a:ln w="9525">
            <a:noFill/>
          </a:ln>
        </p:spPr>
      </p:pic>
      <p:sp>
        <p:nvSpPr>
          <p:cNvPr id="9" name="文本框 8"/>
          <p:cNvSpPr txBox="1"/>
          <p:nvPr/>
        </p:nvSpPr>
        <p:spPr>
          <a:xfrm>
            <a:off x="376555" y="999490"/>
            <a:ext cx="6173470" cy="451802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CPU</a:t>
            </a:r>
            <a:r>
              <a:rPr lang="zh-CN" altLang="en-US" sz="2000" b="1" dirty="0" smtClean="0">
                <a:solidFill>
                  <a:schemeClr val="tx1">
                    <a:lumMod val="75000"/>
                    <a:lumOff val="25000"/>
                  </a:schemeClr>
                </a:solidFill>
              </a:rPr>
              <a:t>工作方式</a:t>
            </a:r>
            <a:endParaRPr lang="zh-CN" altLang="en-US" sz="2000" b="1"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从存储器中取一条指令</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分析指令的操作码</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从存储器中读取操作书</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执行指令</a:t>
            </a:r>
            <a:endParaRPr lang="zh-CN" altLang="en-US" sz="1600" dirty="0" smtClean="0">
              <a:solidFill>
                <a:schemeClr val="tx1">
                  <a:lumMod val="75000"/>
                  <a:lumOff val="25000"/>
                </a:schemeClr>
              </a:solidFill>
            </a:endParaRPr>
          </a:p>
          <a:p>
            <a:pPr marL="800100" lvl="1" indent="-342900">
              <a:lnSpc>
                <a:spcPct val="120000"/>
              </a:lnSpc>
              <a:buFont typeface="Wingdings" panose="05000000000000000000" charset="0"/>
              <a:buChar char="l"/>
            </a:pPr>
            <a:r>
              <a:rPr lang="zh-CN" altLang="en-US" sz="1600" dirty="0" smtClean="0">
                <a:solidFill>
                  <a:schemeClr val="tx1">
                    <a:lumMod val="75000"/>
                    <a:lumOff val="25000"/>
                  </a:schemeClr>
                </a:solidFill>
              </a:rPr>
              <a:t>写入结果集</a:t>
            </a:r>
            <a:endParaRPr lang="zh-CN" altLang="en-US" sz="1600" dirty="0" smtClean="0">
              <a:solidFill>
                <a:schemeClr val="tx1">
                  <a:lumMod val="75000"/>
                  <a:lumOff val="25000"/>
                </a:schemeClr>
              </a:solidFill>
            </a:endParaRPr>
          </a:p>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rPr>
              <a:t>CPU 分工</a:t>
            </a:r>
            <a:endParaRPr lang="zh-CN" altLang="en-US"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rPr>
              <a:t>运算器进行信息处理</a:t>
            </a:r>
            <a:endParaRPr lang="zh-CN" altLang="en-US"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rPr>
              <a:t>寄存器进行信息存储</a:t>
            </a:r>
            <a:endParaRPr lang="zh-CN" altLang="en-US"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rPr>
              <a:t>控制器控制各种器件工作</a:t>
            </a:r>
            <a:endParaRPr lang="zh-CN" altLang="en-US"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rPr>
              <a:t>总线连接各种器件</a:t>
            </a:r>
            <a:endParaRPr lang="zh-CN" altLang="en-US" sz="1600"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a:p>
            <a:pPr lvl="1" indent="0" algn="l">
              <a:lnSpc>
                <a:spcPct val="120000"/>
              </a:lnSpc>
              <a:buClrTx/>
              <a:buSzTx/>
              <a:buFont typeface="Wingdings" panose="05000000000000000000" charset="0"/>
              <a:buNone/>
            </a:pPr>
            <a:endParaRPr lang="en-US" altLang="zh-CN" sz="1600"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pPr algn="l"/>
            <a:r>
              <a:rPr lang="zh-CN" altLang="en-US">
                <a:sym typeface="+mn-ea"/>
              </a:rPr>
              <a:t>英特尔®64和ia-32架构的历史</a:t>
            </a:r>
            <a:endParaRPr lang="zh-CN" altLang="en-US"/>
          </a:p>
        </p:txBody>
      </p:sp>
      <p:sp>
        <p:nvSpPr>
          <p:cNvPr id="9" name="文本框 8"/>
          <p:cNvSpPr txBox="1"/>
          <p:nvPr/>
        </p:nvSpPr>
        <p:spPr>
          <a:xfrm>
            <a:off x="376555" y="1138555"/>
            <a:ext cx="6216015" cy="3522345"/>
          </a:xfrm>
          <a:prstGeom prst="rect">
            <a:avLst/>
          </a:prstGeom>
          <a:noFill/>
        </p:spPr>
        <p:txBody>
          <a:bodyPr wrap="square" rtlCol="0" anchor="t">
            <a:spAutoFit/>
          </a:bodyPr>
          <a:p>
            <a:pPr marL="342900" lvl="1" indent="-342900" algn="l">
              <a:lnSpc>
                <a:spcPct val="120000"/>
              </a:lnSpc>
              <a:buClrTx/>
              <a:buSzTx/>
              <a:buFont typeface="Wingdings" panose="05000000000000000000" charset="0"/>
              <a:buChar char="l"/>
            </a:pPr>
            <a:r>
              <a:rPr lang="zh-CN" altLang="en-US" sz="2000" b="1" dirty="0" smtClean="0">
                <a:solidFill>
                  <a:schemeClr val="tx1">
                    <a:lumMod val="75000"/>
                    <a:lumOff val="25000"/>
                  </a:schemeClr>
                </a:solidFill>
                <a:sym typeface="+mn-ea"/>
              </a:rPr>
              <a:t>寄存器介绍</a:t>
            </a:r>
            <a:endPar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800100" lvl="2"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物理地址=段地址× 16 +偏移地址</a:t>
            </a:r>
            <a:endParaRPr lang="zh-CN" altLang="en-US" sz="1600" dirty="0" smtClean="0">
              <a:solidFill>
                <a:schemeClr val="tx1">
                  <a:lumMod val="75000"/>
                  <a:lumOff val="25000"/>
                </a:schemeClr>
              </a:solidFill>
            </a:endParaRPr>
          </a:p>
          <a:p>
            <a:pPr marL="800100" lvl="2"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CS：IP指向的内存单元读取指令   </a:t>
            </a:r>
            <a:endParaRPr lang="zh-CN" altLang="en-US" sz="1600"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IP始终指向当前代码段CS所要取出的下一条指令的地址，每取出一个字节指令后，IP自动加1</a:t>
            </a:r>
            <a:endParaRPr lang="zh-CN" altLang="en-US" sz="1600" dirty="0" smtClean="0">
              <a:solidFill>
                <a:schemeClr val="tx1">
                  <a:lumMod val="75000"/>
                  <a:lumOff val="25000"/>
                </a:schemeClr>
              </a:solidFill>
              <a:sym typeface="+mn-ea"/>
            </a:endParaRPr>
          </a:p>
          <a:p>
            <a:pPr marL="800100" lvl="2"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sym typeface="+mn-ea"/>
              </a:rPr>
              <a:t>8086对存储器采用分段管理，4个段寄存器分别用于存放4个当前段的起始地址</a:t>
            </a:r>
            <a:endParaRPr lang="zh-CN" altLang="en-US" sz="1600" dirty="0" smtClean="0">
              <a:solidFill>
                <a:schemeClr val="tx1">
                  <a:lumMod val="75000"/>
                  <a:lumOff val="25000"/>
                </a:schemeClr>
              </a:solidFill>
              <a:sym typeface="+mn-ea"/>
            </a:endParaRPr>
          </a:p>
          <a:p>
            <a:pPr>
              <a:lnSpc>
                <a:spcPct val="120000"/>
              </a:lnSpc>
            </a:pPr>
            <a:endPar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a:lnSpc>
                <a:spcPct val="120000"/>
              </a:lnSpc>
              <a:buClrTx/>
              <a:buSzTx/>
              <a:buFont typeface="Wingdings" panose="05000000000000000000" charset="0"/>
              <a:buChar char="l"/>
            </a:pP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6719570" y="1136015"/>
            <a:ext cx="5052060" cy="4602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r>
              <a:rPr lang="zh-CN" altLang="en-US">
                <a:sym typeface="+mn-ea"/>
              </a:rPr>
              <a:t>英特尔®64和ia-32架构的历史</a:t>
            </a:r>
            <a:endParaRPr lang="zh-CN" altLang="en-US"/>
          </a:p>
          <a:p>
            <a:endParaRPr lang="zh-CN" altLang="en-US"/>
          </a:p>
        </p:txBody>
      </p:sp>
      <p:sp>
        <p:nvSpPr>
          <p:cNvPr id="9" name="文本框 8"/>
          <p:cNvSpPr txBox="1"/>
          <p:nvPr/>
        </p:nvSpPr>
        <p:spPr>
          <a:xfrm>
            <a:off x="239395" y="1080770"/>
            <a:ext cx="10166985" cy="503364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intel 286</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段限制检查</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引入保护模式操作</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只读和只执行的数据段选项</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16M的物理内存大小的24位基本地址</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四个特权级别</a:t>
            </a:r>
            <a:endParaRPr lang="en-US" altLang="zh-CN" sz="1600"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  intel 386</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保留前几代的16位寄存器的属性</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32位的地址总线，支持最多4G的物理内存</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 分段内存模型和平面内存模型</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分页，固定的4kbyte页面大小提供了虚拟内存管理的方法</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支持平行阶段</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3"/>
          </p:nvPr>
        </p:nvSpPr>
        <p:spPr/>
        <p:txBody>
          <a:bodyPr/>
          <a:p>
            <a:r>
              <a:rPr lang="zh-CN" altLang="en-US">
                <a:sym typeface="+mn-ea"/>
              </a:rPr>
              <a:t>英特尔®64和ia-32架构的历史</a:t>
            </a:r>
            <a:endParaRPr lang="zh-CN" altLang="en-US"/>
          </a:p>
          <a:p>
            <a:endParaRPr lang="zh-CN" altLang="en-US"/>
          </a:p>
        </p:txBody>
      </p:sp>
      <p:sp>
        <p:nvSpPr>
          <p:cNvPr id="9" name="文本框 8"/>
          <p:cNvSpPr txBox="1"/>
          <p:nvPr/>
        </p:nvSpPr>
        <p:spPr>
          <a:xfrm>
            <a:off x="239395" y="1080770"/>
            <a:ext cx="11678920" cy="5033645"/>
          </a:xfrm>
          <a:prstGeom prst="rect">
            <a:avLst/>
          </a:prstGeom>
          <a:noFill/>
        </p:spPr>
        <p:txBody>
          <a:bodyPr wrap="square" rtlCol="0" anchor="t">
            <a:spAutoFit/>
          </a:bodyPr>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rPr>
              <a:t>  intel Pentium Processor Family</a:t>
            </a:r>
            <a:endParaRPr lang="en-US" altLang="zh-CN" sz="2000" b="1"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扩展，使虚拟8086模式更有效，并允许4MB和4KB</a:t>
            </a:r>
            <a:r>
              <a:rPr lang="en-US" altLang="zh-CN" sz="1600" dirty="0" smtClean="0">
                <a:solidFill>
                  <a:schemeClr val="tx1">
                    <a:lumMod val="75000"/>
                    <a:lumOff val="25000"/>
                  </a:schemeClr>
                </a:solidFill>
              </a:rPr>
              <a:t>的页面</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128位和256位的内部数据路径增加了内部数据传输的速度</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外部数据总线增加到64位</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一个可支持具有多处理器的系统的APIC</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双处理器模式，以支持无胶的双处理器系统The Front End Pipeline</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MMX技术使用单指令、多数据(SIMD)执行模型来对包含在64位寄存器中的压缩整数数据执行并行计算</a:t>
            </a:r>
            <a:endParaRPr lang="en-US" altLang="zh-CN" sz="1600" dirty="0" smtClean="0">
              <a:solidFill>
                <a:schemeClr val="tx1">
                  <a:lumMod val="75000"/>
                  <a:lumOff val="25000"/>
                </a:schemeClr>
              </a:solidFill>
            </a:endParaRPr>
          </a:p>
          <a:p>
            <a:pPr>
              <a:lnSpc>
                <a:spcPct val="120000"/>
              </a:lnSpc>
            </a:pPr>
            <a:endParaRPr lang="zh-CN" altLang="en-US" sz="2000" b="1" dirty="0" smtClean="0">
              <a:solidFill>
                <a:schemeClr val="tx1">
                  <a:lumMod val="75000"/>
                  <a:lumOff val="25000"/>
                </a:schemeClr>
              </a:solidFill>
            </a:endParaRPr>
          </a:p>
          <a:p>
            <a:pPr marL="342900" indent="-342900">
              <a:lnSpc>
                <a:spcPct val="120000"/>
              </a:lnSpc>
              <a:buFont typeface="Wingdings" panose="05000000000000000000" charset="0"/>
              <a:buChar char="l"/>
            </a:pPr>
            <a:r>
              <a:rPr lang="en-US" altLang="zh-CN" sz="2000" b="1" dirty="0" smtClean="0">
                <a:solidFill>
                  <a:schemeClr val="tx1">
                    <a:lumMod val="75000"/>
                    <a:lumOff val="25000"/>
                  </a:schemeClr>
                </a:solidFill>
                <a:sym typeface="+mn-ea"/>
              </a:rPr>
              <a:t>  intel  Xeon  Processor Family</a:t>
            </a:r>
            <a:endParaRPr lang="en-US" altLang="zh-CN" sz="2000" b="1" dirty="0" smtClean="0">
              <a:solidFill>
                <a:schemeClr val="tx1">
                  <a:lumMod val="75000"/>
                  <a:lumOff val="25000"/>
                </a:schemeClr>
              </a:solidFill>
              <a:sym typeface="+mn-ea"/>
            </a:endParaRPr>
          </a:p>
          <a:p>
            <a:pPr marL="800100" lvl="1" indent="-342900" algn="l">
              <a:lnSpc>
                <a:spcPct val="120000"/>
              </a:lnSpc>
              <a:buClrTx/>
              <a:buSzTx/>
              <a:buFont typeface="Wingdings" panose="05000000000000000000" charset="0"/>
              <a:buChar char="l"/>
            </a:pPr>
            <a:r>
              <a:rPr lang="zh-CN" altLang="en-US" sz="1600" dirty="0" smtClean="0">
                <a:solidFill>
                  <a:schemeClr val="tx1">
                    <a:lumMod val="75000"/>
                    <a:lumOff val="25000"/>
                  </a:schemeClr>
                </a:solidFill>
              </a:rPr>
              <a:t>多</a:t>
            </a:r>
            <a:r>
              <a:rPr lang="en-US" altLang="zh-CN" sz="1600" dirty="0" smtClean="0">
                <a:solidFill>
                  <a:schemeClr val="tx1">
                    <a:lumMod val="75000"/>
                    <a:lumOff val="25000"/>
                  </a:schemeClr>
                </a:solidFill>
              </a:rPr>
              <a:t>用于多处理器服务器系统和高性能工作站</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英特尔®超线程技术的支持</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sym typeface="+mn-ea"/>
              </a:rPr>
              <a:t>基于英特尔酷睿微架构</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r>
              <a:rPr lang="en-US" altLang="zh-CN" sz="1600" dirty="0" smtClean="0">
                <a:solidFill>
                  <a:schemeClr val="tx1">
                    <a:lumMod val="75000"/>
                    <a:lumOff val="25000"/>
                  </a:schemeClr>
                </a:solidFill>
              </a:rPr>
              <a:t>虚拟化技术和双核技术</a:t>
            </a: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marL="800100" lvl="1" indent="-342900" algn="l">
              <a:lnSpc>
                <a:spcPct val="120000"/>
              </a:lnSpc>
              <a:buClrTx/>
              <a:buSzTx/>
              <a:buFont typeface="Wingdings" panose="05000000000000000000" charset="0"/>
              <a:buChar char="l"/>
            </a:pPr>
            <a:endParaRPr lang="en-US" altLang="zh-CN" sz="1600" dirty="0" smtClean="0">
              <a:solidFill>
                <a:schemeClr val="tx1">
                  <a:lumMod val="75000"/>
                  <a:lumOff val="25000"/>
                </a:schemeClr>
              </a:solidFill>
            </a:endParaRPr>
          </a:p>
          <a:p>
            <a:pPr lvl="1" indent="0" algn="l">
              <a:lnSpc>
                <a:spcPct val="120000"/>
              </a:lnSpc>
              <a:buClrTx/>
              <a:buSzTx/>
              <a:buFont typeface="Wingdings" panose="05000000000000000000" charset="0"/>
              <a:buNone/>
            </a:pPr>
            <a:endParaRPr lang="en-US" altLang="zh-CN" sz="1600" dirty="0" smtClean="0">
              <a:solidFill>
                <a:schemeClr val="tx1">
                  <a:lumMod val="75000"/>
                  <a:lumOff val="25000"/>
                </a:schemeClr>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4004,&quot;width&quot;:5016}"/>
</p:tagLst>
</file>

<file path=ppt/tags/tag2.xml><?xml version="1.0" encoding="utf-8"?>
<p:tagLst xmlns:p="http://schemas.openxmlformats.org/presentationml/2006/main">
  <p:tag name="KSO_WM_UNIT_PLACING_PICTURE_USER_VIEWPORT" val="{&quot;height&quot;:3987,&quot;width&quot;:4958}"/>
</p:tagLst>
</file>

<file path=ppt/tags/tag3.xml><?xml version="1.0" encoding="utf-8"?>
<p:tagLst xmlns:p="http://schemas.openxmlformats.org/presentationml/2006/main">
  <p:tag name="KSO_WM_UNIT_PLACING_PICTURE_USER_VIEWPORT" val="{&quot;height&quot;:4011,&quot;width&quot;:9973}"/>
</p:tagLst>
</file>

<file path=ppt/tags/tag4.xml><?xml version="1.0" encoding="utf-8"?>
<p:tagLst xmlns:p="http://schemas.openxmlformats.org/presentationml/2006/main">
  <p:tag name="KSO_WM_UNIT_PLACING_PICTURE_USER_VIEWPORT" val="{&quot;height&quot;:4644,&quot;width&quot;:7800}"/>
</p:tagLst>
</file>

<file path=ppt/tags/tag5.xml><?xml version="1.0" encoding="utf-8"?>
<p:tagLst xmlns:p="http://schemas.openxmlformats.org/presentationml/2006/main">
  <p:tag name="KSO_WM_UNIT_PLACING_PICTURE_USER_VIEWPORT" val="{&quot;height&quot;:7248,&quot;width&quot;:7956}"/>
</p:tagLst>
</file>

<file path=ppt/tags/tag6.xml><?xml version="1.0" encoding="utf-8"?>
<p:tagLst xmlns:p="http://schemas.openxmlformats.org/presentationml/2006/main">
  <p:tag name="KSO_WM_UNIT_PLACING_PICTURE_USER_VIEWPORT" val="{&quot;height&quot;:7836,&quot;width&quot;:10152}"/>
</p:tagLst>
</file>

<file path=ppt/tags/tag7.xml><?xml version="1.0" encoding="utf-8"?>
<p:tagLst xmlns:p="http://schemas.openxmlformats.org/presentationml/2006/main">
  <p:tag name="KSO_WM_UNIT_PLACING_PICTURE_USER_VIEWPORT" val="{&quot;height&quot;:7836,&quot;width&quot;:10152}"/>
</p:tagLst>
</file>

<file path=ppt/tags/tag8.xml><?xml version="1.0" encoding="utf-8"?>
<p:tagLst xmlns:p="http://schemas.openxmlformats.org/presentationml/2006/main">
  <p:tag name="KSO_WM_UNIT_PLACING_PICTURE_USER_VIEWPORT" val="{&quot;height&quot;:8496,&quot;width&quot;:7764}"/>
</p:tagLst>
</file>

<file path=ppt/theme/theme1.xml><?xml version="1.0" encoding="utf-8"?>
<a:theme xmlns:a="http://schemas.openxmlformats.org/drawingml/2006/main" name="演示文稿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ct val="120000"/>
          </a:lnSpc>
          <a:defRPr sz="16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2021级金种子 首次集训总结汇报模板</Template>
  <TotalTime>0</TotalTime>
  <Words>3613</Words>
  <Application>WPS 演示</Application>
  <PresentationFormat>宽屏</PresentationFormat>
  <Paragraphs>335</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微软雅黑</vt:lpstr>
      <vt:lpstr>Wingdings</vt:lpstr>
      <vt:lpstr>Calibri</vt:lpstr>
      <vt:lpstr>Arial Unicode MS</vt:lpstr>
      <vt:lpstr>等线</vt:lpstr>
      <vt:lpstr>演示文稿2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sugon</dc:creator>
  <cp:lastModifiedBy>For丨丶Tomorrow</cp:lastModifiedBy>
  <cp:revision>222</cp:revision>
  <cp:lastPrinted>2021-11-03T08:13:00Z</cp:lastPrinted>
  <dcterms:created xsi:type="dcterms:W3CDTF">2021-10-24T04:10:00Z</dcterms:created>
  <dcterms:modified xsi:type="dcterms:W3CDTF">2022-02-18T09:05:48Z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EB68B574565940ABA04A35D3108C0707</vt:lpwstr>
  </property>
  <property fmtid="{D5CDD505-2E9C-101B-9397-08002B2CF9AE}" pid="3" name="KSOProductBuildVer">
    <vt:lpwstr>2052-11.1.0.11294</vt:lpwstr>
  </property>
</Properties>
</file>