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5.jpg" ContentType="image/png"/>
  <Override PartName="/ppt/media/image2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9" r:id="rId2"/>
    <p:sldId id="340" r:id="rId3"/>
    <p:sldId id="339" r:id="rId4"/>
    <p:sldId id="293" r:id="rId5"/>
    <p:sldId id="325" r:id="rId6"/>
    <p:sldId id="326" r:id="rId7"/>
    <p:sldId id="338" r:id="rId8"/>
    <p:sldId id="327" r:id="rId9"/>
    <p:sldId id="328" r:id="rId10"/>
    <p:sldId id="329" r:id="rId11"/>
    <p:sldId id="330" r:id="rId12"/>
    <p:sldId id="331" r:id="rId13"/>
    <p:sldId id="337" r:id="rId14"/>
    <p:sldId id="302" r:id="rId15"/>
    <p:sldId id="316" r:id="rId16"/>
    <p:sldId id="335" r:id="rId17"/>
    <p:sldId id="309" r:id="rId18"/>
    <p:sldId id="312" r:id="rId19"/>
    <p:sldId id="313" r:id="rId20"/>
    <p:sldId id="311" r:id="rId21"/>
    <p:sldId id="314" r:id="rId22"/>
    <p:sldId id="307" r:id="rId23"/>
    <p:sldId id="308" r:id="rId24"/>
    <p:sldId id="315" r:id="rId25"/>
    <p:sldId id="301" r:id="rId26"/>
    <p:sldId id="279" r:id="rId27"/>
  </p:sldIdLst>
  <p:sldSz cx="9145588" cy="5145088"/>
  <p:notesSz cx="6858000" cy="9144000"/>
  <p:defaultTextStyle>
    <a:defPPr>
      <a:defRPr lang="zh-CN"/>
    </a:defPPr>
    <a:lvl1pPr marL="0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46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91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837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783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729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7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428">
          <p15:clr>
            <a:srgbClr val="A4A3A4"/>
          </p15:clr>
        </p15:guide>
        <p15:guide id="4" orient="horz" pos="124" userDrawn="1">
          <p15:clr>
            <a:srgbClr val="A4A3A4"/>
          </p15:clr>
        </p15:guide>
        <p15:guide id="5" pos="4908">
          <p15:clr>
            <a:srgbClr val="A4A3A4"/>
          </p15:clr>
        </p15:guide>
        <p15:guide id="6" pos="192">
          <p15:clr>
            <a:srgbClr val="A4A3A4"/>
          </p15:clr>
        </p15:guide>
        <p15:guide id="7" pos="5568">
          <p15:clr>
            <a:srgbClr val="A4A3A4"/>
          </p15:clr>
        </p15:guide>
        <p15:guide id="8" pos="4830">
          <p15:clr>
            <a:srgbClr val="A4A3A4"/>
          </p15:clr>
        </p15:guide>
        <p15:guide id="9" pos="132">
          <p15:clr>
            <a:srgbClr val="A4A3A4"/>
          </p15:clr>
        </p15:guide>
        <p15:guide id="10" orient="horz" pos="2999">
          <p15:clr>
            <a:srgbClr val="A4A3A4"/>
          </p15:clr>
        </p15:guide>
        <p15:guide id="11" orient="horz" pos="740">
          <p15:clr>
            <a:srgbClr val="A4A3A4"/>
          </p15:clr>
        </p15:guide>
        <p15:guide id="12" orient="horz" pos="238">
          <p15:clr>
            <a:srgbClr val="A4A3A4"/>
          </p15:clr>
        </p15:guide>
        <p15:guide id="13" pos="4902">
          <p15:clr>
            <a:srgbClr val="A4A3A4"/>
          </p15:clr>
        </p15:guide>
        <p15:guide id="14" orient="horz" pos="2850">
          <p15:clr>
            <a:srgbClr val="A4A3A4"/>
          </p15:clr>
        </p15:guide>
        <p15:guide id="15" orient="horz" pos="3060">
          <p15:clr>
            <a:srgbClr val="A4A3A4"/>
          </p15:clr>
        </p15:guide>
        <p15:guide id="16" orient="horz" pos="126">
          <p15:clr>
            <a:srgbClr val="A4A3A4"/>
          </p15:clr>
        </p15:guide>
        <p15:guide id="17" orient="horz" pos="264">
          <p15:clr>
            <a:srgbClr val="A4A3A4"/>
          </p15:clr>
        </p15:guide>
        <p15:guide id="18" pos="4656">
          <p15:clr>
            <a:srgbClr val="A4A3A4"/>
          </p15:clr>
        </p15:guide>
        <p15:guide id="19" pos="1266">
          <p15:clr>
            <a:srgbClr val="A4A3A4"/>
          </p15:clr>
        </p15:guide>
        <p15:guide id="20" pos="4968">
          <p15:clr>
            <a:srgbClr val="A4A3A4"/>
          </p15:clr>
        </p15:guide>
        <p15:guide id="21" pos="55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5E6"/>
    <a:srgbClr val="E7DCE6"/>
    <a:srgbClr val="E45A61"/>
    <a:srgbClr val="B01D23"/>
    <a:srgbClr val="E24A51"/>
    <a:srgbClr val="D4222A"/>
    <a:srgbClr val="E50023"/>
    <a:srgbClr val="B01F24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65353" autoAdjust="0"/>
  </p:normalViewPr>
  <p:slideViewPr>
    <p:cSldViewPr snapToGrid="0">
      <p:cViewPr>
        <p:scale>
          <a:sx n="200" d="100"/>
          <a:sy n="200" d="100"/>
        </p:scale>
        <p:origin x="144" y="-1548"/>
      </p:cViewPr>
      <p:guideLst>
        <p:guide orient="horz" pos="387"/>
        <p:guide orient="horz" pos="3053"/>
        <p:guide orient="horz" pos="428"/>
        <p:guide orient="horz" pos="124"/>
        <p:guide pos="4908"/>
        <p:guide pos="192"/>
        <p:guide pos="5568"/>
        <p:guide pos="4830"/>
        <p:guide pos="132"/>
        <p:guide orient="horz" pos="2999"/>
        <p:guide orient="horz" pos="740"/>
        <p:guide orient="horz" pos="238"/>
        <p:guide pos="4902"/>
        <p:guide orient="horz" pos="2850"/>
        <p:guide orient="horz" pos="3060"/>
        <p:guide orient="horz" pos="126"/>
        <p:guide orient="horz" pos="264"/>
        <p:guide pos="4656"/>
        <p:guide pos="1266"/>
        <p:guide pos="4968"/>
        <p:guide pos="55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D20D5-F9DD-4389-A6C8-003AD8986EBC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3DFB6-85F9-4DDA-8646-9184AE5C7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34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46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91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837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783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729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SEC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阶段必须处理不同类型的平台重置（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Reset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）事件。 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SEC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还是系统的信任根，它为系统上进一步启动固件提供了控制点（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Control Point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）。 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SEC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阶段的优点在于：它可以提供一个锚点，基于这个锚点来构建一个已验证的引导过程。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一旦临时存储器可用，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SEC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必须找到引导进程的下一个阶段：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EFI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预初始化（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Pre-EFI Initialization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简称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PEI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）阶段，并将控制权限移交。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当然，根据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PEI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代码的位置以及平台策略，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PEI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代码必须在执行之前经过认证。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PEI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阶段的目标是为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PEI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模块的执行搭建合适的环境。 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因此，在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PEI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阶段初期，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PEI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调度器就已启动。 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PEI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模块通常对设备和芯片组的底层平台进行初始化，例如串行端口和内存的初始化。 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该阶段的的另一个职责是搜索平台信息，在切换块（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hand-off blocks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，简称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HOB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）中为此信息创建数据库，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并将数据库传递给平台引导的下一阶段：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DXE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阶段。 和上一阶段相同的是，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PEI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模块也必须在运行模块之前进行验证。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3DFB6-85F9-4DDA-8646-9184AE5C789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986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在实地址模式下（寄存器字长为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16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位），指令的物理地址是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CS &lt;&lt; 4 + EIP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重置之后，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CS Base 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默认值为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FFFF 0000H   EIP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初始化为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FFF0H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初始化，到段寄存器被重写（通过跨段跳转指令）前，指令空间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0x0000~0xFFFF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通过段寄存器被映射到物理地址空间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0xFFFF0000~0xFFFFFFFF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3DFB6-85F9-4DDA-8646-9184AE5C789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477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42925" y="1081718"/>
            <a:ext cx="7305675" cy="480382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单击此处编辑母标副标题样式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42925" y="2628900"/>
            <a:ext cx="6859191" cy="452009"/>
          </a:xfrm>
          <a:prstGeom prst="rect">
            <a:avLst/>
          </a:prstGeom>
        </p:spPr>
        <p:txBody>
          <a:bodyPr lIns="68589" tIns="34295" rIns="68589" bIns="34295" anchor="ctr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342946" indent="0" algn="ctr">
              <a:buNone/>
              <a:defRPr sz="1500"/>
            </a:lvl2pPr>
            <a:lvl3pPr marL="685891" indent="0" algn="ctr">
              <a:buNone/>
              <a:defRPr sz="1400"/>
            </a:lvl3pPr>
            <a:lvl4pPr marL="1028837" indent="0" algn="ctr">
              <a:buNone/>
              <a:defRPr sz="1200"/>
            </a:lvl4pPr>
            <a:lvl5pPr marL="1371783" indent="0" algn="ctr">
              <a:buNone/>
              <a:defRPr sz="1200"/>
            </a:lvl5pPr>
            <a:lvl6pPr marL="1714729" indent="0" algn="ctr">
              <a:buNone/>
              <a:defRPr sz="1200"/>
            </a:lvl6pPr>
            <a:lvl7pPr marL="2057674" indent="0" algn="ctr">
              <a:buNone/>
              <a:defRPr sz="1200"/>
            </a:lvl7pPr>
            <a:lvl8pPr marL="2400620" indent="0" algn="ctr">
              <a:buNone/>
              <a:defRPr sz="1200"/>
            </a:lvl8pPr>
            <a:lvl9pPr marL="2743566" indent="0" algn="ctr">
              <a:buNone/>
              <a:defRPr sz="1200"/>
            </a:lvl9pPr>
          </a:lstStyle>
          <a:p>
            <a:r>
              <a:rPr lang="zh-CN" altLang="en-US" dirty="0"/>
              <a:t>撰写部门及人员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3083879"/>
            <a:ext cx="3533775" cy="2381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撰写日期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1562101"/>
            <a:ext cx="7305675" cy="762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单击此处编辑母版主标题样式</a:t>
            </a:r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609600" y="2430451"/>
            <a:ext cx="1127536" cy="45719"/>
            <a:chOff x="-1970040" y="2974116"/>
            <a:chExt cx="5894341" cy="252704"/>
          </a:xfrm>
        </p:grpSpPr>
        <p:sp>
          <p:nvSpPr>
            <p:cNvPr id="14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rgbClr val="FFFFFF"/>
                </a:solidFill>
              </a:endParaRPr>
            </a:p>
          </p:txBody>
        </p:sp>
        <p:sp>
          <p:nvSpPr>
            <p:cNvPr id="13" name="梯形 12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418509"/>
            <a:ext cx="1400174" cy="42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9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19" y="926304"/>
            <a:ext cx="4200469" cy="4218784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133350" y="721"/>
            <a:ext cx="471282" cy="713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 rot="5400000">
            <a:off x="-291196" y="291196"/>
            <a:ext cx="653405" cy="71013"/>
            <a:chOff x="2089660" y="2974116"/>
            <a:chExt cx="1834640" cy="252717"/>
          </a:xfrm>
          <a:solidFill>
            <a:srgbClr val="B01D23"/>
          </a:solidFill>
        </p:grpSpPr>
        <p:sp>
          <p:nvSpPr>
            <p:cNvPr id="10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2089660" y="2974116"/>
              <a:ext cx="16298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rgbClr val="FFFFFF"/>
                </a:solidFill>
              </a:endParaRPr>
            </a:p>
          </p:txBody>
        </p:sp>
        <p:sp>
          <p:nvSpPr>
            <p:cNvPr id="11" name="梯形 10"/>
            <p:cNvSpPr/>
            <p:nvPr userDrawn="1"/>
          </p:nvSpPr>
          <p:spPr>
            <a:xfrm>
              <a:off x="3433762" y="2974128"/>
              <a:ext cx="490538" cy="252705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2551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7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四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16" name="组合 15"/>
          <p:cNvGrpSpPr/>
          <p:nvPr userDrawn="1"/>
        </p:nvGrpSpPr>
        <p:grpSpPr>
          <a:xfrm rot="5400000">
            <a:off x="-291196" y="291196"/>
            <a:ext cx="653405" cy="71013"/>
            <a:chOff x="2089660" y="2974116"/>
            <a:chExt cx="1834640" cy="252717"/>
          </a:xfrm>
          <a:solidFill>
            <a:srgbClr val="B01D23"/>
          </a:solidFill>
        </p:grpSpPr>
        <p:sp>
          <p:nvSpPr>
            <p:cNvPr id="17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2089660" y="2974116"/>
              <a:ext cx="16298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rgbClr val="FFFFFF"/>
                </a:solidFill>
              </a:endParaRPr>
            </a:p>
          </p:txBody>
        </p:sp>
        <p:sp>
          <p:nvSpPr>
            <p:cNvPr id="18" name="梯形 17"/>
            <p:cNvSpPr/>
            <p:nvPr userDrawn="1"/>
          </p:nvSpPr>
          <p:spPr>
            <a:xfrm>
              <a:off x="3433762" y="2974128"/>
              <a:ext cx="490538" cy="252705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551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19" y="926304"/>
            <a:ext cx="4200468" cy="421878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46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07" y="3362325"/>
            <a:ext cx="2258955" cy="693277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847725" y="103088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安全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47725" y="155869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易用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47725" y="208650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全能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47725" y="2614311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可靠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762125" y="261431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762125" y="103088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Secure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762125" y="155869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Usable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62125" y="208650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Multiple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200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69" y="1628303"/>
            <a:ext cx="2258955" cy="693277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2105819" y="2689020"/>
            <a:ext cx="4933950" cy="648397"/>
            <a:chOff x="1762125" y="3165270"/>
            <a:chExt cx="4933950" cy="648397"/>
          </a:xfrm>
        </p:grpSpPr>
        <p:sp>
          <p:nvSpPr>
            <p:cNvPr id="3" name="TextBox 2"/>
            <p:cNvSpPr txBox="1"/>
            <p:nvPr userDrawn="1"/>
          </p:nvSpPr>
          <p:spPr>
            <a:xfrm>
              <a:off x="21240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安全</a:t>
              </a:r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33178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易用</a:t>
              </a: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45116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全能</a:t>
              </a: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57054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可靠</a:t>
              </a: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53435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Available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17621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Secure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9559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Usable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41497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Multiple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104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438120" y="461771"/>
            <a:ext cx="1423121" cy="500147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zh-CN" altLang="en-US" sz="2800" b="1" spc="300" dirty="0">
                <a:solidFill>
                  <a:schemeClr val="bg1"/>
                </a:solidFill>
                <a:latin typeface="+mn-ea"/>
                <a:ea typeface="+mn-ea"/>
              </a:rPr>
              <a:t>目录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sz="half" idx="1"/>
          </p:nvPr>
        </p:nvSpPr>
        <p:spPr>
          <a:xfrm>
            <a:off x="1988879" y="1476479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sz="half" idx="12"/>
          </p:nvPr>
        </p:nvSpPr>
        <p:spPr>
          <a:xfrm>
            <a:off x="1988879" y="195136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2" name="内容占位符 2"/>
          <p:cNvSpPr>
            <a:spLocks noGrp="1"/>
          </p:cNvSpPr>
          <p:nvPr>
            <p:ph sz="half" idx="13"/>
          </p:nvPr>
        </p:nvSpPr>
        <p:spPr>
          <a:xfrm>
            <a:off x="1988879" y="2426250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3" name="内容占位符 2"/>
          <p:cNvSpPr>
            <a:spLocks noGrp="1"/>
          </p:cNvSpPr>
          <p:nvPr>
            <p:ph sz="half" idx="14"/>
          </p:nvPr>
        </p:nvSpPr>
        <p:spPr>
          <a:xfrm>
            <a:off x="1988879" y="290113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4" name="内容占位符 2"/>
          <p:cNvSpPr>
            <a:spLocks noGrp="1"/>
          </p:cNvSpPr>
          <p:nvPr>
            <p:ph sz="half" idx="15"/>
          </p:nvPr>
        </p:nvSpPr>
        <p:spPr>
          <a:xfrm>
            <a:off x="1988879" y="3376021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5" name="内容占位符 2"/>
          <p:cNvSpPr>
            <a:spLocks noGrp="1"/>
          </p:cNvSpPr>
          <p:nvPr>
            <p:ph sz="half" idx="16"/>
          </p:nvPr>
        </p:nvSpPr>
        <p:spPr>
          <a:xfrm>
            <a:off x="1988879" y="3850904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框 2"/>
          <p:cNvSpPr txBox="1"/>
          <p:nvPr userDrawn="1"/>
        </p:nvSpPr>
        <p:spPr>
          <a:xfrm>
            <a:off x="457170" y="933236"/>
            <a:ext cx="1423121" cy="315481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en-US" altLang="zh-CN" sz="1600" b="0" spc="300" dirty="0">
                <a:solidFill>
                  <a:schemeClr val="bg1"/>
                </a:solidFill>
                <a:latin typeface="+mn-ea"/>
                <a:ea typeface="+mn-ea"/>
              </a:rPr>
              <a:t>Contents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5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3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12" name="文本框 2"/>
          <p:cNvSpPr txBox="1"/>
          <p:nvPr userDrawn="1"/>
        </p:nvSpPr>
        <p:spPr>
          <a:xfrm>
            <a:off x="438120" y="461771"/>
            <a:ext cx="1423121" cy="500147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zh-CN" altLang="en-US" sz="2800" b="1" spc="300" dirty="0">
                <a:solidFill>
                  <a:srgbClr val="B01D23"/>
                </a:solidFill>
                <a:latin typeface="+mn-ea"/>
                <a:ea typeface="+mn-ea"/>
              </a:rPr>
              <a:t>目录</a:t>
            </a:r>
          </a:p>
        </p:txBody>
      </p:sp>
      <p:sp>
        <p:nvSpPr>
          <p:cNvPr id="13" name="文本框 2"/>
          <p:cNvSpPr txBox="1"/>
          <p:nvPr userDrawn="1"/>
        </p:nvSpPr>
        <p:spPr>
          <a:xfrm>
            <a:off x="457170" y="933236"/>
            <a:ext cx="1423121" cy="315481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en-US" altLang="zh-CN" sz="1600" b="0" spc="300" dirty="0">
                <a:solidFill>
                  <a:srgbClr val="B01D23"/>
                </a:solidFill>
                <a:latin typeface="+mn-ea"/>
                <a:ea typeface="+mn-ea"/>
              </a:rPr>
              <a:t>Contents</a:t>
            </a:r>
          </a:p>
        </p:txBody>
      </p:sp>
      <p:sp>
        <p:nvSpPr>
          <p:cNvPr id="15" name="内容占位符 2"/>
          <p:cNvSpPr>
            <a:spLocks noGrp="1"/>
          </p:cNvSpPr>
          <p:nvPr>
            <p:ph sz="half" idx="1"/>
          </p:nvPr>
        </p:nvSpPr>
        <p:spPr>
          <a:xfrm>
            <a:off x="1988879" y="1476479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内容占位符 2"/>
          <p:cNvSpPr>
            <a:spLocks noGrp="1"/>
          </p:cNvSpPr>
          <p:nvPr>
            <p:ph sz="half" idx="12"/>
          </p:nvPr>
        </p:nvSpPr>
        <p:spPr>
          <a:xfrm>
            <a:off x="1988879" y="195136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8" name="内容占位符 2"/>
          <p:cNvSpPr>
            <a:spLocks noGrp="1"/>
          </p:cNvSpPr>
          <p:nvPr>
            <p:ph sz="half" idx="13"/>
          </p:nvPr>
        </p:nvSpPr>
        <p:spPr>
          <a:xfrm>
            <a:off x="1988879" y="2426250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9" name="内容占位符 2"/>
          <p:cNvSpPr>
            <a:spLocks noGrp="1"/>
          </p:cNvSpPr>
          <p:nvPr>
            <p:ph sz="half" idx="14"/>
          </p:nvPr>
        </p:nvSpPr>
        <p:spPr>
          <a:xfrm>
            <a:off x="1988879" y="290113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sz="half" idx="15"/>
          </p:nvPr>
        </p:nvSpPr>
        <p:spPr>
          <a:xfrm>
            <a:off x="1988879" y="3376021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sz="half" idx="16"/>
          </p:nvPr>
        </p:nvSpPr>
        <p:spPr>
          <a:xfrm>
            <a:off x="1988879" y="3850904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1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20" name="内容占位符 2"/>
          <p:cNvSpPr>
            <a:spLocks noGrp="1"/>
          </p:cNvSpPr>
          <p:nvPr>
            <p:ph sz="half" idx="1"/>
          </p:nvPr>
        </p:nvSpPr>
        <p:spPr>
          <a:xfrm>
            <a:off x="541079" y="1692532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3200" b="1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sz="half" idx="12"/>
          </p:nvPr>
        </p:nvSpPr>
        <p:spPr>
          <a:xfrm>
            <a:off x="541079" y="2186468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09063" y="2638888"/>
            <a:ext cx="1127536" cy="45719"/>
            <a:chOff x="-1970040" y="2974116"/>
            <a:chExt cx="5894341" cy="252704"/>
          </a:xfrm>
        </p:grpSpPr>
        <p:sp>
          <p:nvSpPr>
            <p:cNvPr id="14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rgbClr val="FFFFFF"/>
                </a:solidFill>
              </a:endParaRPr>
            </a:p>
          </p:txBody>
        </p:sp>
        <p:sp>
          <p:nvSpPr>
            <p:cNvPr id="15" name="梯形 14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5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5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half" idx="1"/>
          </p:nvPr>
        </p:nvSpPr>
        <p:spPr>
          <a:xfrm>
            <a:off x="541079" y="1692532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3200" b="1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2"/>
          </p:nvPr>
        </p:nvSpPr>
        <p:spPr>
          <a:xfrm>
            <a:off x="541079" y="2186468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609063" y="2638888"/>
            <a:ext cx="1127536" cy="45719"/>
            <a:chOff x="-1970040" y="2974116"/>
            <a:chExt cx="5894341" cy="252704"/>
          </a:xfrm>
          <a:solidFill>
            <a:srgbClr val="B01D23"/>
          </a:solidFill>
        </p:grpSpPr>
        <p:sp>
          <p:nvSpPr>
            <p:cNvPr id="12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3" name="梯形 12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6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8" cy="51443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846797" y="0"/>
            <a:ext cx="1275415" cy="621413"/>
            <a:chOff x="3433763" y="2974116"/>
            <a:chExt cx="490538" cy="252704"/>
          </a:xfrm>
          <a:solidFill>
            <a:srgbClr val="B01D23"/>
          </a:solidFill>
        </p:grpSpPr>
        <p:sp>
          <p:nvSpPr>
            <p:cNvPr id="10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3433763" y="2974116"/>
              <a:ext cx="285750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rgbClr val="FFFFFF"/>
                </a:solidFill>
              </a:endParaRPr>
            </a:p>
          </p:txBody>
        </p:sp>
        <p:sp>
          <p:nvSpPr>
            <p:cNvPr id="11" name="梯形 10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7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二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8" cy="5144393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-846797" y="0"/>
            <a:ext cx="1275415" cy="621413"/>
            <a:chOff x="3433763" y="2974116"/>
            <a:chExt cx="490538" cy="252704"/>
          </a:xfrm>
          <a:solidFill>
            <a:srgbClr val="B01D23"/>
          </a:solidFill>
        </p:grpSpPr>
        <p:sp>
          <p:nvSpPr>
            <p:cNvPr id="18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3433763" y="2974116"/>
              <a:ext cx="285750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rgbClr val="FFFFFF"/>
                </a:solidFill>
              </a:endParaRPr>
            </a:p>
          </p:txBody>
        </p:sp>
        <p:sp>
          <p:nvSpPr>
            <p:cNvPr id="19" name="梯形 18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5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等腰三角形 2"/>
          <p:cNvSpPr/>
          <p:nvPr userDrawn="1"/>
        </p:nvSpPr>
        <p:spPr>
          <a:xfrm rot="5400000">
            <a:off x="0" y="91942"/>
            <a:ext cx="468000" cy="468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95000"/>
                </a:schemeClr>
              </a:gs>
              <a:gs pos="38000">
                <a:schemeClr val="bg1">
                  <a:lumMod val="8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6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二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等腰三角形 12"/>
          <p:cNvSpPr/>
          <p:nvPr userDrawn="1"/>
        </p:nvSpPr>
        <p:spPr>
          <a:xfrm rot="5400000">
            <a:off x="0" y="91942"/>
            <a:ext cx="468000" cy="468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95000"/>
                </a:schemeClr>
              </a:gs>
              <a:gs pos="38000">
                <a:schemeClr val="bg1">
                  <a:lumMod val="8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6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53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8" r:id="rId3"/>
    <p:sldLayoutId id="2147483674" r:id="rId4"/>
    <p:sldLayoutId id="2147483675" r:id="rId5"/>
    <p:sldLayoutId id="2147483654" r:id="rId6"/>
    <p:sldLayoutId id="2147483669" r:id="rId7"/>
    <p:sldLayoutId id="2147483676" r:id="rId8"/>
    <p:sldLayoutId id="2147483677" r:id="rId9"/>
    <p:sldLayoutId id="2147483670" r:id="rId10"/>
    <p:sldLayoutId id="2147483671" r:id="rId11"/>
    <p:sldLayoutId id="2147483655" r:id="rId12"/>
    <p:sldLayoutId id="2147483673" r:id="rId13"/>
  </p:sldLayoutIdLst>
  <p:txStyles>
    <p:titleStyle>
      <a:lvl1pPr algn="l" defTabSz="68589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73" indent="-171473" algn="l" defTabSz="68589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41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64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310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56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201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BIOS-</a:t>
            </a:r>
            <a:r>
              <a:rPr lang="zh-CN" altLang="en-US" dirty="0"/>
              <a:t>糜则龙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23862" y="812293"/>
            <a:ext cx="7305675" cy="762000"/>
          </a:xfrm>
        </p:spPr>
        <p:txBody>
          <a:bodyPr/>
          <a:lstStyle/>
          <a:p>
            <a:r>
              <a:rPr lang="en-US" altLang="zh-CN" dirty="0"/>
              <a:t> </a:t>
            </a:r>
            <a:r>
              <a:rPr lang="en-US" altLang="zh-CN" dirty="0" err="1"/>
              <a:t>AptioV</a:t>
            </a:r>
            <a:r>
              <a:rPr lang="en-US" altLang="zh-CN" dirty="0"/>
              <a:t> Overview-SEC/PEI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745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SEC Sample Code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BC1C7C5-A451-4559-87EC-24176A7F53C6}"/>
              </a:ext>
            </a:extLst>
          </p:cNvPr>
          <p:cNvSpPr txBox="1"/>
          <p:nvPr/>
        </p:nvSpPr>
        <p:spPr>
          <a:xfrm>
            <a:off x="445602" y="535686"/>
            <a:ext cx="7668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SEC Core</a:t>
            </a:r>
            <a:endParaRPr lang="zh-CN" altLang="en-US" sz="3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5BAE21-27A3-410B-B856-1332EB3984FB}"/>
              </a:ext>
            </a:extLst>
          </p:cNvPr>
          <p:cNvSpPr txBox="1"/>
          <p:nvPr/>
        </p:nvSpPr>
        <p:spPr>
          <a:xfrm>
            <a:off x="445602" y="1182017"/>
            <a:ext cx="4997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AmiCpuPkg</a:t>
            </a:r>
            <a:r>
              <a:rPr lang="en-US" altLang="zh-CN" dirty="0"/>
              <a:t>\CPU\Sec\Startup32.asm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30BDBB-427C-4063-8677-487D4B7A4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73" y="1489794"/>
            <a:ext cx="2880931" cy="33799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3859432-9825-44A2-9551-FE382E184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625" y="1489794"/>
            <a:ext cx="2539531" cy="339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89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SEC Sample Code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BC1C7C5-A451-4559-87EC-24176A7F53C6}"/>
              </a:ext>
            </a:extLst>
          </p:cNvPr>
          <p:cNvSpPr txBox="1"/>
          <p:nvPr/>
        </p:nvSpPr>
        <p:spPr>
          <a:xfrm>
            <a:off x="445602" y="535686"/>
            <a:ext cx="7668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SEC Core</a:t>
            </a:r>
            <a:endParaRPr lang="zh-CN" altLang="en-US" sz="3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5BAE21-27A3-410B-B856-1332EB3984FB}"/>
              </a:ext>
            </a:extLst>
          </p:cNvPr>
          <p:cNvSpPr txBox="1"/>
          <p:nvPr/>
        </p:nvSpPr>
        <p:spPr>
          <a:xfrm>
            <a:off x="310373" y="1182017"/>
            <a:ext cx="89173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SEC </a:t>
            </a:r>
            <a:r>
              <a:rPr lang="zh-CN" altLang="en-US" dirty="0"/>
              <a:t>阶段的</a:t>
            </a:r>
            <a:r>
              <a:rPr lang="en-US" altLang="zh-CN" dirty="0" err="1"/>
              <a:t>Elink</a:t>
            </a:r>
            <a:r>
              <a:rPr lang="en-US" altLang="zh-CN" dirty="0"/>
              <a:t> </a:t>
            </a:r>
            <a:r>
              <a:rPr lang="zh-CN" altLang="en-US" dirty="0"/>
              <a:t>接口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E1036BA-7260-4CB1-897A-F3B808CBF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033" y="1601839"/>
            <a:ext cx="4204954" cy="27810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7F6485B-93F1-4CC8-A6D8-663E30C4A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73" y="1985349"/>
            <a:ext cx="3855942" cy="162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82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SEC Sample Code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BC1C7C5-A451-4559-87EC-24176A7F53C6}"/>
              </a:ext>
            </a:extLst>
          </p:cNvPr>
          <p:cNvSpPr txBox="1"/>
          <p:nvPr/>
        </p:nvSpPr>
        <p:spPr>
          <a:xfrm>
            <a:off x="445602" y="535686"/>
            <a:ext cx="7668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SEC Core</a:t>
            </a:r>
            <a:endParaRPr lang="zh-CN" altLang="en-US" sz="3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5BAE21-27A3-410B-B856-1332EB3984FB}"/>
              </a:ext>
            </a:extLst>
          </p:cNvPr>
          <p:cNvSpPr txBox="1"/>
          <p:nvPr/>
        </p:nvSpPr>
        <p:spPr>
          <a:xfrm>
            <a:off x="310373" y="1182017"/>
            <a:ext cx="89173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AmiCpuPkg</a:t>
            </a:r>
            <a:r>
              <a:rPr lang="en-US" altLang="zh-CN" dirty="0"/>
              <a:t>\CPU\Sec\</a:t>
            </a:r>
            <a:r>
              <a:rPr lang="en-US" altLang="zh-CN" dirty="0" err="1"/>
              <a:t>SecMain.c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876C62-C0BE-4FBF-B325-C9FAC1118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48" y="1668167"/>
            <a:ext cx="3533970" cy="30887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6C39D2-0BD3-449D-BE12-899E4E050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296" y="1616299"/>
            <a:ext cx="3533970" cy="323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64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内容占位符 7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</a:rPr>
              <a:t>SEC Introduction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</a:endParaRPr>
          </a:p>
        </p:txBody>
      </p:sp>
      <p:sp>
        <p:nvSpPr>
          <p:cNvPr id="75" name="内容占位符 74"/>
          <p:cNvSpPr>
            <a:spLocks noGrp="1"/>
          </p:cNvSpPr>
          <p:nvPr>
            <p:ph sz="half" idx="12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</a:rPr>
              <a:t>SEC Sample Code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</a:endParaRPr>
          </a:p>
        </p:txBody>
      </p:sp>
      <p:sp>
        <p:nvSpPr>
          <p:cNvPr id="8" name="等腰三角形 7"/>
          <p:cNvSpPr/>
          <p:nvPr/>
        </p:nvSpPr>
        <p:spPr>
          <a:xfrm rot="5400000">
            <a:off x="1691325" y="159592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1691325" y="207058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内容占位符 73">
            <a:extLst>
              <a:ext uri="{FF2B5EF4-FFF2-40B4-BE49-F238E27FC236}">
                <a16:creationId xmlns:a16="http://schemas.microsoft.com/office/drawing/2014/main" id="{98C6C3E8-3694-4D7B-8464-EA28705A9BB3}"/>
              </a:ext>
            </a:extLst>
          </p:cNvPr>
          <p:cNvSpPr txBox="1">
            <a:spLocks/>
          </p:cNvSpPr>
          <p:nvPr/>
        </p:nvSpPr>
        <p:spPr>
          <a:xfrm>
            <a:off x="1988879" y="2426251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 lnSpcReduction="10000"/>
          </a:bodyPr>
          <a:lstStyle>
            <a:lvl1pPr marL="0" indent="0" algn="l" defTabSz="685891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51441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364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310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256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6201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147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93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03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Tahoma" panose="020B0604030504040204" pitchFamily="34" charset="0"/>
              </a:rPr>
              <a:t>PEI Introduction</a:t>
            </a:r>
            <a:endParaRPr lang="zh-CN" altLang="en-US" sz="2400" dirty="0">
              <a:solidFill>
                <a:schemeClr val="accent3">
                  <a:lumMod val="20000"/>
                  <a:lumOff val="80000"/>
                </a:schemeClr>
              </a:solidFill>
              <a:latin typeface="Tahoma" panose="020B0604030504040204" pitchFamily="34" charset="0"/>
            </a:endParaRPr>
          </a:p>
        </p:txBody>
      </p:sp>
      <p:sp>
        <p:nvSpPr>
          <p:cNvPr id="7" name="内容占位符 74">
            <a:extLst>
              <a:ext uri="{FF2B5EF4-FFF2-40B4-BE49-F238E27FC236}">
                <a16:creationId xmlns:a16="http://schemas.microsoft.com/office/drawing/2014/main" id="{19D0ADF6-06F0-4A5F-99E6-E206D9382713}"/>
              </a:ext>
            </a:extLst>
          </p:cNvPr>
          <p:cNvSpPr txBox="1">
            <a:spLocks/>
          </p:cNvSpPr>
          <p:nvPr/>
        </p:nvSpPr>
        <p:spPr>
          <a:xfrm>
            <a:off x="1988879" y="2901137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Autofit/>
          </a:bodyPr>
          <a:lstStyle>
            <a:lvl1pPr marL="0" indent="0" algn="l" defTabSz="685891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51441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364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310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256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6201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147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93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03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</a:rPr>
              <a:t>PEI Sample Code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5700398E-8F03-4372-A95F-7A31CE210D26}"/>
              </a:ext>
            </a:extLst>
          </p:cNvPr>
          <p:cNvSpPr/>
          <p:nvPr/>
        </p:nvSpPr>
        <p:spPr>
          <a:xfrm rot="5400000">
            <a:off x="1691325" y="2545697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C0F8D397-CBE0-49E2-A2B7-CDC588000ADB}"/>
              </a:ext>
            </a:extLst>
          </p:cNvPr>
          <p:cNvSpPr/>
          <p:nvPr/>
        </p:nvSpPr>
        <p:spPr>
          <a:xfrm rot="5400000">
            <a:off x="1691325" y="3020357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126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PEI </a:t>
            </a:r>
            <a:r>
              <a:rPr lang="zh-CN" altLang="en-US" dirty="0"/>
              <a:t>简介</a:t>
            </a:r>
            <a:endParaRPr lang="en-US" altLang="zh-CN" dirty="0"/>
          </a:p>
        </p:txBody>
      </p:sp>
      <p:sp>
        <p:nvSpPr>
          <p:cNvPr id="11" name="AutoShape 3"/>
          <p:cNvSpPr>
            <a:spLocks noChangeAspect="1" noChangeArrowheads="1" noTextEdit="1"/>
          </p:cNvSpPr>
          <p:nvPr/>
        </p:nvSpPr>
        <p:spPr bwMode="auto">
          <a:xfrm>
            <a:off x="515938" y="1468438"/>
            <a:ext cx="547052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99" y="1059365"/>
            <a:ext cx="559493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6617319" y="1232209"/>
            <a:ext cx="23863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000" dirty="0"/>
              <a:t>Basic initialization for Chipset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000" dirty="0"/>
              <a:t>Memory Sizing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000" dirty="0"/>
              <a:t>Switch Stack to Memory</a:t>
            </a:r>
          </a:p>
          <a:p>
            <a:pPr marL="514396" lvl="1" indent="-171450">
              <a:buFont typeface="Wingdings" panose="05000000000000000000" pitchFamily="2" charset="2"/>
              <a:buChar char="ü"/>
            </a:pPr>
            <a:r>
              <a:rPr lang="en-US" altLang="zh-CN" sz="1000" dirty="0"/>
              <a:t>Disable CAR</a:t>
            </a:r>
          </a:p>
          <a:p>
            <a:pPr marL="514396" lvl="1" indent="-171450">
              <a:buFont typeface="Wingdings" panose="05000000000000000000" pitchFamily="2" charset="2"/>
              <a:buChar char="ü"/>
            </a:pPr>
            <a:r>
              <a:rPr lang="en-US" altLang="zh-CN" sz="1000" dirty="0"/>
              <a:t>Enable Cache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000" dirty="0"/>
              <a:t>Create HOBs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000" dirty="0"/>
              <a:t>Invoke </a:t>
            </a:r>
            <a:r>
              <a:rPr lang="en-US" altLang="zh-CN" sz="1000" dirty="0" err="1"/>
              <a:t>DxeIpl</a:t>
            </a:r>
            <a:r>
              <a:rPr lang="en-US" altLang="zh-CN" sz="1000" dirty="0"/>
              <a:t>(DXE Initial Program Loader)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0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zh-CN" sz="1000" dirty="0"/>
              <a:t>BIOS Recovery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zh-CN" sz="1000" dirty="0"/>
              <a:t>ACPI S3 Resume</a:t>
            </a:r>
          </a:p>
          <a:p>
            <a:pPr marL="228600" indent="-228600">
              <a:buAutoNum type="arabicPeriod"/>
            </a:pP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71178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PEI </a:t>
            </a:r>
            <a:r>
              <a:rPr lang="en-US" altLang="zh-CN" dirty="0" err="1"/>
              <a:t>Introducation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sz="quarter" idx="14"/>
          </p:nvPr>
        </p:nvSpPr>
        <p:spPr>
          <a:xfrm>
            <a:off x="226102" y="1663157"/>
            <a:ext cx="8585565" cy="3159745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PEI = Pre-EFI Initialization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PEI Core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/>
              <a:t>Provide Service for PEIM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/>
              <a:t>Load and Execute PEIM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PEIM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/>
              <a:t>PEI Module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PEI Service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/>
              <a:t>PEI Core service routine , All PEIM can use them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PPI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/>
              <a:t>PEI to PEI interface, PEIM provides interface to others</a:t>
            </a:r>
          </a:p>
          <a:p>
            <a:pPr lvl="2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342946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26102" y="1221058"/>
            <a:ext cx="2793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i="1" dirty="0"/>
              <a:t>Terminology</a:t>
            </a:r>
            <a:endParaRPr lang="zh-CN" altLang="en-US" sz="1800" b="1" i="1" dirty="0"/>
          </a:p>
        </p:txBody>
      </p:sp>
    </p:spTree>
    <p:extLst>
      <p:ext uri="{BB962C8B-B14F-4D97-AF65-F5344CB8AC3E}">
        <p14:creationId xmlns:p14="http://schemas.microsoft.com/office/powerpoint/2010/main" val="746041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内容占位符 7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</a:rPr>
              <a:t>SEC Introduction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</a:endParaRPr>
          </a:p>
        </p:txBody>
      </p:sp>
      <p:sp>
        <p:nvSpPr>
          <p:cNvPr id="75" name="内容占位符 74"/>
          <p:cNvSpPr>
            <a:spLocks noGrp="1"/>
          </p:cNvSpPr>
          <p:nvPr>
            <p:ph sz="half" idx="12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</a:rPr>
              <a:t>SEC Sample Code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</a:endParaRPr>
          </a:p>
        </p:txBody>
      </p:sp>
      <p:sp>
        <p:nvSpPr>
          <p:cNvPr id="8" name="等腰三角形 7"/>
          <p:cNvSpPr/>
          <p:nvPr/>
        </p:nvSpPr>
        <p:spPr>
          <a:xfrm rot="5400000">
            <a:off x="1691325" y="159592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1691325" y="207058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内容占位符 73">
            <a:extLst>
              <a:ext uri="{FF2B5EF4-FFF2-40B4-BE49-F238E27FC236}">
                <a16:creationId xmlns:a16="http://schemas.microsoft.com/office/drawing/2014/main" id="{98C6C3E8-3694-4D7B-8464-EA28705A9BB3}"/>
              </a:ext>
            </a:extLst>
          </p:cNvPr>
          <p:cNvSpPr txBox="1">
            <a:spLocks/>
          </p:cNvSpPr>
          <p:nvPr/>
        </p:nvSpPr>
        <p:spPr>
          <a:xfrm>
            <a:off x="1988879" y="2426251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 defTabSz="685891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51441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364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310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256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6201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147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93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03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</a:rPr>
              <a:t>PEI Introduction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</a:endParaRPr>
          </a:p>
        </p:txBody>
      </p:sp>
      <p:sp>
        <p:nvSpPr>
          <p:cNvPr id="7" name="内容占位符 74">
            <a:extLst>
              <a:ext uri="{FF2B5EF4-FFF2-40B4-BE49-F238E27FC236}">
                <a16:creationId xmlns:a16="http://schemas.microsoft.com/office/drawing/2014/main" id="{19D0ADF6-06F0-4A5F-99E6-E206D9382713}"/>
              </a:ext>
            </a:extLst>
          </p:cNvPr>
          <p:cNvSpPr txBox="1">
            <a:spLocks/>
          </p:cNvSpPr>
          <p:nvPr/>
        </p:nvSpPr>
        <p:spPr>
          <a:xfrm>
            <a:off x="1988879" y="2901137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Autofit/>
          </a:bodyPr>
          <a:lstStyle>
            <a:lvl1pPr marL="0" indent="0" algn="l" defTabSz="685891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51441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364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310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256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6201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147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93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03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Tahoma" panose="020B0604030504040204" pitchFamily="34" charset="0"/>
              </a:rPr>
              <a:t>PEI Sample Code</a:t>
            </a:r>
            <a:endParaRPr lang="zh-CN" altLang="en-US" sz="2400" dirty="0">
              <a:solidFill>
                <a:schemeClr val="accent3">
                  <a:lumMod val="20000"/>
                  <a:lumOff val="80000"/>
                </a:schemeClr>
              </a:solidFill>
              <a:latin typeface="Tahoma" panose="020B0604030504040204" pitchFamily="34" charset="0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5700398E-8F03-4372-A95F-7A31CE210D26}"/>
              </a:ext>
            </a:extLst>
          </p:cNvPr>
          <p:cNvSpPr/>
          <p:nvPr/>
        </p:nvSpPr>
        <p:spPr>
          <a:xfrm rot="5400000">
            <a:off x="1691325" y="2545697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C0F8D397-CBE0-49E2-A2B7-CDC588000ADB}"/>
              </a:ext>
            </a:extLst>
          </p:cNvPr>
          <p:cNvSpPr/>
          <p:nvPr/>
        </p:nvSpPr>
        <p:spPr>
          <a:xfrm rot="5400000">
            <a:off x="1691325" y="3020357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324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PEI Sample Code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-67354" y="575846"/>
            <a:ext cx="2481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+mj-ea"/>
                <a:ea typeface="+mj-ea"/>
              </a:rPr>
              <a:t>Install PPI</a:t>
            </a:r>
            <a:endParaRPr lang="zh-CN" altLang="en-US" sz="16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30" y="522356"/>
            <a:ext cx="5898391" cy="40313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" y="1163921"/>
            <a:ext cx="2777503" cy="89923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64220" y="2230244"/>
            <a:ext cx="1037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C000"/>
                </a:solidFill>
              </a:rPr>
              <a:t>图</a:t>
            </a:r>
            <a:r>
              <a:rPr lang="en-US" altLang="zh-CN" dirty="0">
                <a:solidFill>
                  <a:srgbClr val="FFC000"/>
                </a:solidFill>
              </a:rPr>
              <a:t>1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87193" y="4553685"/>
            <a:ext cx="1037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C000"/>
                </a:solidFill>
              </a:rPr>
              <a:t>图</a:t>
            </a:r>
            <a:r>
              <a:rPr lang="en-US" altLang="zh-CN" dirty="0">
                <a:solidFill>
                  <a:srgbClr val="FFC000"/>
                </a:solidFill>
              </a:rPr>
              <a:t>2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1894" y="3491449"/>
            <a:ext cx="2453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图</a:t>
            </a:r>
            <a:r>
              <a:rPr lang="en-US" altLang="zh-CN" sz="1000" dirty="0"/>
              <a:t>1</a:t>
            </a:r>
            <a:r>
              <a:rPr lang="zh-CN" altLang="en-US" sz="1000" dirty="0"/>
              <a:t>是我们使用</a:t>
            </a:r>
            <a:r>
              <a:rPr lang="en-US" altLang="zh-CN" sz="1000" dirty="0" err="1"/>
              <a:t>Veb</a:t>
            </a:r>
            <a:r>
              <a:rPr lang="zh-CN" altLang="en-US" sz="1000" dirty="0"/>
              <a:t>添加模块，创建</a:t>
            </a:r>
            <a:r>
              <a:rPr lang="en-US" altLang="zh-CN" sz="1000" dirty="0"/>
              <a:t>INF</a:t>
            </a:r>
            <a:r>
              <a:rPr lang="zh-CN" altLang="en-US" sz="1000" dirty="0"/>
              <a:t>文件时自动创建。图</a:t>
            </a:r>
            <a:r>
              <a:rPr lang="en-US" altLang="zh-CN" sz="1000" dirty="0"/>
              <a:t>2</a:t>
            </a:r>
            <a:r>
              <a:rPr lang="zh-CN" altLang="en-US" sz="1000" dirty="0"/>
              <a:t>是完整的</a:t>
            </a:r>
            <a:r>
              <a:rPr lang="en-US" altLang="zh-CN" sz="1000" dirty="0"/>
              <a:t>INF</a:t>
            </a:r>
            <a:r>
              <a:rPr lang="zh-CN" altLang="en-US" sz="1000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216472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PEI Sample Code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-67354" y="575846"/>
            <a:ext cx="2481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+mj-ea"/>
                <a:ea typeface="+mj-ea"/>
              </a:rPr>
              <a:t>Install PPI</a:t>
            </a:r>
            <a:endParaRPr lang="zh-CN" altLang="en-US" sz="16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370" y="772362"/>
            <a:ext cx="4717189" cy="322353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7268" y="1053790"/>
            <a:ext cx="3295186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MODULE_TYPE =PEIM: </a:t>
            </a:r>
            <a:r>
              <a:rPr lang="zh-CN" altLang="en-US" sz="800" dirty="0"/>
              <a:t>这边说明改模块是</a:t>
            </a:r>
            <a:r>
              <a:rPr lang="en-US" altLang="zh-CN" sz="800" dirty="0"/>
              <a:t>PEI</a:t>
            </a:r>
            <a:r>
              <a:rPr lang="zh-CN" altLang="en-US" sz="800" dirty="0"/>
              <a:t>界面的</a:t>
            </a:r>
            <a:r>
              <a:rPr lang="en-US" altLang="zh-CN" sz="800" dirty="0"/>
              <a:t>module</a:t>
            </a:r>
          </a:p>
          <a:p>
            <a:r>
              <a:rPr lang="en-US" altLang="zh-CN" sz="800" dirty="0"/>
              <a:t>FILE_GUID=“”</a:t>
            </a:r>
            <a:r>
              <a:rPr lang="zh-CN" altLang="en-US" sz="800" dirty="0"/>
              <a:t>这个</a:t>
            </a:r>
            <a:r>
              <a:rPr lang="en-US" altLang="zh-CN" sz="800" dirty="0"/>
              <a:t>GUID</a:t>
            </a:r>
            <a:r>
              <a:rPr lang="zh-CN" altLang="en-US" sz="800" dirty="0"/>
              <a:t>不能与其他模块的</a:t>
            </a:r>
            <a:r>
              <a:rPr lang="en-US" altLang="zh-CN" sz="800" dirty="0"/>
              <a:t>GUID</a:t>
            </a:r>
            <a:r>
              <a:rPr lang="zh-CN" altLang="en-US" sz="800" dirty="0"/>
              <a:t>重复，可以使用</a:t>
            </a:r>
            <a:r>
              <a:rPr lang="en-US" altLang="zh-CN" sz="800" dirty="0" err="1"/>
              <a:t>Veb</a:t>
            </a:r>
            <a:r>
              <a:rPr lang="en-US" altLang="zh-CN" sz="800" dirty="0"/>
              <a:t> Tools-&gt;Create GUID</a:t>
            </a:r>
            <a:r>
              <a:rPr lang="zh-CN" altLang="en-US" sz="800" dirty="0"/>
              <a:t>进行</a:t>
            </a:r>
            <a:r>
              <a:rPr lang="en-US" altLang="zh-CN" sz="800" dirty="0"/>
              <a:t>GUID</a:t>
            </a:r>
            <a:r>
              <a:rPr lang="zh-CN" altLang="en-US" sz="800" dirty="0"/>
              <a:t>的生成</a:t>
            </a:r>
            <a:endParaRPr lang="en-US" altLang="zh-CN" sz="800" dirty="0"/>
          </a:p>
          <a:p>
            <a:r>
              <a:rPr lang="en-US" altLang="zh-CN" sz="800" dirty="0"/>
              <a:t>ENTRY_POINT =XXXX”:</a:t>
            </a:r>
            <a:r>
              <a:rPr lang="zh-CN" altLang="en-US" sz="800" dirty="0"/>
              <a:t>这边的</a:t>
            </a:r>
            <a:r>
              <a:rPr lang="en-US" altLang="zh-CN" sz="800" dirty="0"/>
              <a:t>XXX</a:t>
            </a:r>
            <a:r>
              <a:rPr lang="zh-CN" altLang="en-US" sz="800" dirty="0"/>
              <a:t>是指</a:t>
            </a:r>
            <a:r>
              <a:rPr lang="en-US" altLang="zh-CN" sz="800" dirty="0"/>
              <a:t>C</a:t>
            </a:r>
            <a:r>
              <a:rPr lang="zh-CN" altLang="en-US" sz="800" dirty="0"/>
              <a:t>文件的主函数入口</a:t>
            </a:r>
            <a:endParaRPr lang="en-US" altLang="zh-CN" sz="800" dirty="0"/>
          </a:p>
        </p:txBody>
      </p:sp>
      <p:cxnSp>
        <p:nvCxnSpPr>
          <p:cNvPr id="12" name="直接箭头连接符 11"/>
          <p:cNvCxnSpPr>
            <a:endCxn id="10" idx="3"/>
          </p:cNvCxnSpPr>
          <p:nvPr/>
        </p:nvCxnSpPr>
        <p:spPr>
          <a:xfrm flipH="1" flipV="1">
            <a:off x="3462454" y="1346178"/>
            <a:ext cx="312916" cy="17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28239" y="1789771"/>
            <a:ext cx="3295185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 dirty="0" err="1">
                <a:solidFill>
                  <a:srgbClr val="FF0000"/>
                </a:solidFill>
              </a:rPr>
              <a:t>Soures</a:t>
            </a:r>
            <a:r>
              <a:rPr lang="en-US" altLang="zh-CN" sz="800" dirty="0"/>
              <a:t>: </a:t>
            </a:r>
            <a:r>
              <a:rPr lang="zh-CN" altLang="en-US" sz="800" dirty="0"/>
              <a:t>这个下面是需要添加自己创建的</a:t>
            </a:r>
            <a:r>
              <a:rPr lang="en-US" altLang="zh-CN" sz="800" dirty="0"/>
              <a:t>C</a:t>
            </a:r>
            <a:r>
              <a:rPr lang="zh-CN" altLang="en-US" sz="800" dirty="0"/>
              <a:t>文件和</a:t>
            </a:r>
            <a:r>
              <a:rPr lang="en-US" altLang="zh-CN" sz="800" dirty="0"/>
              <a:t>H</a:t>
            </a:r>
            <a:r>
              <a:rPr lang="zh-CN" altLang="en-US" sz="800" dirty="0"/>
              <a:t>文件</a:t>
            </a:r>
          </a:p>
        </p:txBody>
      </p:sp>
      <p:cxnSp>
        <p:nvCxnSpPr>
          <p:cNvPr id="15" name="直接箭头连接符 14"/>
          <p:cNvCxnSpPr>
            <a:endCxn id="13" idx="3"/>
          </p:cNvCxnSpPr>
          <p:nvPr/>
        </p:nvCxnSpPr>
        <p:spPr>
          <a:xfrm flipH="1" flipV="1">
            <a:off x="3423424" y="1897493"/>
            <a:ext cx="351946" cy="6105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28239" y="2128094"/>
            <a:ext cx="3256156" cy="461665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 dirty="0" err="1">
                <a:solidFill>
                  <a:srgbClr val="FF0000"/>
                </a:solidFill>
              </a:rPr>
              <a:t>LibraryClasses</a:t>
            </a:r>
            <a:r>
              <a:rPr lang="en-US" altLang="zh-CN" sz="800" dirty="0"/>
              <a:t>: </a:t>
            </a:r>
            <a:r>
              <a:rPr lang="zh-CN" altLang="en-US" sz="800" dirty="0"/>
              <a:t>这个包含的是当前我需要调用外部哪些</a:t>
            </a:r>
            <a:r>
              <a:rPr lang="en-US" altLang="zh-CN" sz="800" dirty="0"/>
              <a:t>Library</a:t>
            </a:r>
            <a:r>
              <a:rPr lang="zh-CN" altLang="en-US" sz="800" dirty="0"/>
              <a:t>，需要把这些</a:t>
            </a:r>
            <a:r>
              <a:rPr lang="en-US" altLang="zh-CN" sz="800" dirty="0"/>
              <a:t>Library</a:t>
            </a:r>
            <a:r>
              <a:rPr lang="zh-CN" altLang="en-US" sz="800" dirty="0"/>
              <a:t>放在该目录下</a:t>
            </a:r>
            <a:endParaRPr lang="en-US" altLang="zh-CN" sz="800" dirty="0"/>
          </a:p>
          <a:p>
            <a:r>
              <a:rPr lang="en-US" altLang="zh-CN" sz="800" dirty="0">
                <a:solidFill>
                  <a:srgbClr val="FF0000"/>
                </a:solidFill>
              </a:rPr>
              <a:t>Packages</a:t>
            </a:r>
            <a:r>
              <a:rPr lang="zh-CN" altLang="en-US" sz="800" dirty="0">
                <a:solidFill>
                  <a:srgbClr val="FF0000"/>
                </a:solidFill>
              </a:rPr>
              <a:t>：</a:t>
            </a:r>
            <a:r>
              <a:rPr lang="zh-CN" altLang="en-US" sz="800" dirty="0"/>
              <a:t>这些外部的</a:t>
            </a:r>
            <a:r>
              <a:rPr lang="en-US" altLang="zh-CN" sz="800" dirty="0"/>
              <a:t>Library</a:t>
            </a:r>
            <a:r>
              <a:rPr lang="zh-CN" altLang="en-US" sz="800" dirty="0"/>
              <a:t>所在的</a:t>
            </a:r>
            <a:r>
              <a:rPr lang="en-US" altLang="zh-CN" sz="800" dirty="0" err="1"/>
              <a:t>Pkg</a:t>
            </a:r>
            <a:endParaRPr lang="zh-CN" altLang="en-US" sz="800" dirty="0"/>
          </a:p>
        </p:txBody>
      </p:sp>
      <p:cxnSp>
        <p:nvCxnSpPr>
          <p:cNvPr id="18" name="直接箭头连接符 17"/>
          <p:cNvCxnSpPr>
            <a:stCxn id="2" idx="1"/>
            <a:endCxn id="16" idx="3"/>
          </p:cNvCxnSpPr>
          <p:nvPr/>
        </p:nvCxnSpPr>
        <p:spPr>
          <a:xfrm flipH="1" flipV="1">
            <a:off x="3384395" y="2358927"/>
            <a:ext cx="390975" cy="25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6" idx="3"/>
          </p:cNvCxnSpPr>
          <p:nvPr/>
        </p:nvCxnSpPr>
        <p:spPr>
          <a:xfrm flipH="1" flipV="1">
            <a:off x="3384395" y="2358927"/>
            <a:ext cx="390975" cy="92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47753" y="3178944"/>
            <a:ext cx="3256156" cy="21544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 dirty="0" err="1">
                <a:solidFill>
                  <a:srgbClr val="FF0000"/>
                </a:solidFill>
              </a:rPr>
              <a:t>Depex</a:t>
            </a:r>
            <a:r>
              <a:rPr lang="en-US" altLang="zh-CN" sz="800" dirty="0">
                <a:solidFill>
                  <a:srgbClr val="FF0000"/>
                </a:solidFill>
              </a:rPr>
              <a:t> </a:t>
            </a:r>
            <a:r>
              <a:rPr lang="zh-CN" altLang="en-US" sz="800" dirty="0">
                <a:solidFill>
                  <a:srgbClr val="FF0000"/>
                </a:solidFill>
              </a:rPr>
              <a:t>：</a:t>
            </a:r>
            <a:r>
              <a:rPr lang="zh-CN" altLang="en-US" sz="800" dirty="0"/>
              <a:t>这个</a:t>
            </a:r>
            <a:r>
              <a:rPr lang="en-US" altLang="zh-CN" sz="800" dirty="0" err="1"/>
              <a:t>Depex</a:t>
            </a:r>
            <a:r>
              <a:rPr lang="zh-CN" altLang="en-US" sz="800" dirty="0"/>
              <a:t>决定模块的执行顺序</a:t>
            </a:r>
          </a:p>
        </p:txBody>
      </p:sp>
    </p:spTree>
    <p:extLst>
      <p:ext uri="{BB962C8B-B14F-4D97-AF65-F5344CB8AC3E}">
        <p14:creationId xmlns:p14="http://schemas.microsoft.com/office/powerpoint/2010/main" val="1091387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PEI Sample Code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-67354" y="575846"/>
            <a:ext cx="2481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+mj-ea"/>
                <a:ea typeface="+mj-ea"/>
              </a:rPr>
              <a:t>Install PPI</a:t>
            </a:r>
            <a:endParaRPr lang="zh-CN" altLang="en-US" sz="16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35597" y="2820986"/>
          <a:ext cx="8246774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8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8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9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2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Round</a:t>
                      </a:r>
                      <a:r>
                        <a:rPr lang="en-US" altLang="zh-CN" baseline="0" dirty="0"/>
                        <a:t>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Round</a:t>
                      </a:r>
                      <a:r>
                        <a:rPr lang="en-US" altLang="zh-CN" baseline="0" dirty="0"/>
                        <a:t>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Round 3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Round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2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IDE</a:t>
                      </a:r>
                    </a:p>
                    <a:p>
                      <a:pPr algn="ctr"/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PCICfg</a:t>
                      </a:r>
                      <a:r>
                        <a:rPr lang="en-US" altLang="zh-CN" dirty="0"/>
                        <a:t>)</a:t>
                      </a:r>
                    </a:p>
                    <a:p>
                      <a:pPr algn="ctr"/>
                      <a:r>
                        <a:rPr lang="en-US" altLang="zh-CN" dirty="0"/>
                        <a:t>(CPUIO)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algn="ctr"/>
                      <a:r>
                        <a:rPr lang="en-US" altLang="zh-CN" dirty="0">
                          <a:solidFill>
                            <a:srgbClr val="FFFF00"/>
                          </a:solidFill>
                        </a:rPr>
                        <a:t>Standby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algn="ctr"/>
                      <a:r>
                        <a:rPr lang="en-US" altLang="zh-CN" dirty="0">
                          <a:solidFill>
                            <a:srgbClr val="FFFF00"/>
                          </a:solidFill>
                        </a:rPr>
                        <a:t>Standby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algn="ctr"/>
                      <a:r>
                        <a:rPr lang="en-US" altLang="zh-CN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Running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Ready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PCICfg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(CPUIO)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FF00"/>
                          </a:solidFill>
                        </a:rPr>
                        <a:t>Standby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Running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Ready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Ready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CPUIO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Running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Ready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Ready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Ready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431292" y="1632900"/>
            <a:ext cx="64844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Dispatcher PEIMS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Dependency for PEIM priority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Without Dependency, the order is in ROM image(</a:t>
            </a:r>
            <a:r>
              <a:rPr lang="en-US" altLang="zh-CN" dirty="0" err="1"/>
              <a:t>Elink</a:t>
            </a:r>
            <a:r>
              <a:rPr lang="en-US" altLang="zh-CN" dirty="0"/>
              <a:t> under FV_BB)</a:t>
            </a:r>
          </a:p>
          <a:p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10824" y="1148379"/>
            <a:ext cx="3418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PEIM - Dispatcher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7914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内容占位符 7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</a:rPr>
              <a:t>SEC Introduction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</a:endParaRPr>
          </a:p>
        </p:txBody>
      </p:sp>
      <p:sp>
        <p:nvSpPr>
          <p:cNvPr id="75" name="内容占位符 74"/>
          <p:cNvSpPr>
            <a:spLocks noGrp="1"/>
          </p:cNvSpPr>
          <p:nvPr>
            <p:ph sz="half" idx="12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</a:rPr>
              <a:t>SEC Sample Code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</a:endParaRPr>
          </a:p>
        </p:txBody>
      </p:sp>
      <p:sp>
        <p:nvSpPr>
          <p:cNvPr id="8" name="等腰三角形 7"/>
          <p:cNvSpPr/>
          <p:nvPr/>
        </p:nvSpPr>
        <p:spPr>
          <a:xfrm rot="5400000">
            <a:off x="1691325" y="159592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1691325" y="207058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内容占位符 73">
            <a:extLst>
              <a:ext uri="{FF2B5EF4-FFF2-40B4-BE49-F238E27FC236}">
                <a16:creationId xmlns:a16="http://schemas.microsoft.com/office/drawing/2014/main" id="{98C6C3E8-3694-4D7B-8464-EA28705A9BB3}"/>
              </a:ext>
            </a:extLst>
          </p:cNvPr>
          <p:cNvSpPr txBox="1">
            <a:spLocks/>
          </p:cNvSpPr>
          <p:nvPr/>
        </p:nvSpPr>
        <p:spPr>
          <a:xfrm>
            <a:off x="1988879" y="2426251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 defTabSz="685891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51441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364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310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256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6201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147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93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03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</a:rPr>
              <a:t>PEI Introduction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</a:endParaRPr>
          </a:p>
        </p:txBody>
      </p:sp>
      <p:sp>
        <p:nvSpPr>
          <p:cNvPr id="7" name="内容占位符 74">
            <a:extLst>
              <a:ext uri="{FF2B5EF4-FFF2-40B4-BE49-F238E27FC236}">
                <a16:creationId xmlns:a16="http://schemas.microsoft.com/office/drawing/2014/main" id="{19D0ADF6-06F0-4A5F-99E6-E206D9382713}"/>
              </a:ext>
            </a:extLst>
          </p:cNvPr>
          <p:cNvSpPr txBox="1">
            <a:spLocks/>
          </p:cNvSpPr>
          <p:nvPr/>
        </p:nvSpPr>
        <p:spPr>
          <a:xfrm>
            <a:off x="1988879" y="2901137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Autofit/>
          </a:bodyPr>
          <a:lstStyle>
            <a:lvl1pPr marL="0" indent="0" algn="l" defTabSz="685891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51441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364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310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256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6201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147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93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03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</a:rPr>
              <a:t>PEI Sample Code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5700398E-8F03-4372-A95F-7A31CE210D26}"/>
              </a:ext>
            </a:extLst>
          </p:cNvPr>
          <p:cNvSpPr/>
          <p:nvPr/>
        </p:nvSpPr>
        <p:spPr>
          <a:xfrm rot="5400000">
            <a:off x="1691325" y="2545697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C0F8D397-CBE0-49E2-A2B7-CDC588000ADB}"/>
              </a:ext>
            </a:extLst>
          </p:cNvPr>
          <p:cNvSpPr/>
          <p:nvPr/>
        </p:nvSpPr>
        <p:spPr>
          <a:xfrm rot="5400000">
            <a:off x="1691325" y="3020357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286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PEI Sample Code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-45052" y="655913"/>
            <a:ext cx="2481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+mj-ea"/>
                <a:ea typeface="+mj-ea"/>
              </a:rPr>
              <a:t>Install PPI</a:t>
            </a:r>
            <a:endParaRPr lang="zh-CN" altLang="en-US" sz="16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684" y="1061048"/>
            <a:ext cx="5593565" cy="307874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6642" y="2364059"/>
            <a:ext cx="2319453" cy="33855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这边的</a:t>
            </a:r>
            <a:r>
              <a:rPr lang="en-US" altLang="zh-CN" sz="800" dirty="0" err="1"/>
              <a:t>ModuleTypes</a:t>
            </a:r>
            <a:r>
              <a:rPr lang="en-US" altLang="zh-CN" sz="800" dirty="0"/>
              <a:t> = </a:t>
            </a:r>
            <a:r>
              <a:rPr lang="zh-CN" altLang="en-US" sz="800" dirty="0"/>
              <a:t>“</a:t>
            </a:r>
            <a:r>
              <a:rPr lang="en-US" altLang="zh-CN" sz="800" dirty="0"/>
              <a:t>PEIM</a:t>
            </a:r>
            <a:r>
              <a:rPr lang="zh-CN" altLang="en-US" sz="800" dirty="0"/>
              <a:t>”一定要记得手动添加，否则，创建的模块不会被编译</a:t>
            </a:r>
          </a:p>
        </p:txBody>
      </p:sp>
      <p:cxnSp>
        <p:nvCxnSpPr>
          <p:cNvPr id="10" name="直接箭头连接符 9"/>
          <p:cNvCxnSpPr>
            <a:endCxn id="8" idx="3"/>
          </p:cNvCxnSpPr>
          <p:nvPr/>
        </p:nvCxnSpPr>
        <p:spPr>
          <a:xfrm flipH="1" flipV="1">
            <a:off x="2436095" y="2533336"/>
            <a:ext cx="658368" cy="990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563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PEI Sample Code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-45052" y="655913"/>
            <a:ext cx="2481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+mj-ea"/>
                <a:ea typeface="+mj-ea"/>
              </a:rPr>
              <a:t>Install PPI</a:t>
            </a:r>
            <a:endParaRPr lang="zh-CN" altLang="en-US" sz="16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2541127" y="2193525"/>
            <a:ext cx="658368" cy="990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463" y="755854"/>
            <a:ext cx="5936494" cy="329974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0703" y="1371600"/>
            <a:ext cx="2292178" cy="101566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如何确定我们的模块有没有被编译，可以在生成的</a:t>
            </a:r>
            <a:r>
              <a:rPr lang="en-US" altLang="zh-CN" sz="1000" dirty="0" err="1"/>
              <a:t>Platform.fdf</a:t>
            </a:r>
            <a:r>
              <a:rPr lang="zh-CN" altLang="en-US" sz="1000" dirty="0"/>
              <a:t>文件中寻找自己的模块名，如右图。如果没有找到，说明没有被编译，如果能找到自己模块的名字，则说明自己的模块已经被编译</a:t>
            </a:r>
          </a:p>
        </p:txBody>
      </p:sp>
    </p:spTree>
    <p:extLst>
      <p:ext uri="{BB962C8B-B14F-4D97-AF65-F5344CB8AC3E}">
        <p14:creationId xmlns:p14="http://schemas.microsoft.com/office/powerpoint/2010/main" val="3176002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PEI Sample Code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84356" y="780585"/>
            <a:ext cx="8552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4175" y="822961"/>
            <a:ext cx="752614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B050"/>
                </a:solidFill>
              </a:rPr>
              <a:t>// GUID Define</a:t>
            </a:r>
          </a:p>
          <a:p>
            <a:r>
              <a:rPr lang="en-US" altLang="zh-CN" sz="800" dirty="0"/>
              <a:t>EFI_GUID </a:t>
            </a:r>
            <a:r>
              <a:rPr lang="en-US" altLang="zh-CN" sz="800" dirty="0" err="1"/>
              <a:t>gAMICMOSREADWRITEGuid</a:t>
            </a:r>
            <a:r>
              <a:rPr lang="en-US" altLang="zh-CN" sz="800" dirty="0"/>
              <a:t>=CMOS_READ_WRITE_PPI_GUID;</a:t>
            </a:r>
          </a:p>
          <a:p>
            <a:r>
              <a:rPr lang="en-US" altLang="zh-CN" sz="800" dirty="0">
                <a:solidFill>
                  <a:srgbClr val="00B050"/>
                </a:solidFill>
              </a:rPr>
              <a:t>// function code define</a:t>
            </a:r>
            <a:endParaRPr lang="zh-CN" altLang="en-US" sz="800" dirty="0">
              <a:solidFill>
                <a:srgbClr val="00B050"/>
              </a:solidFill>
            </a:endParaRPr>
          </a:p>
          <a:p>
            <a:r>
              <a:rPr lang="en-US" altLang="zh-CN" sz="800" b="1" dirty="0"/>
              <a:t>void peiwritecmos8(UINT8 OFFSET,UINT8 DATA)</a:t>
            </a:r>
          </a:p>
          <a:p>
            <a:r>
              <a:rPr lang="zh-CN" altLang="en-US" sz="800" dirty="0"/>
              <a:t>   </a:t>
            </a:r>
            <a:r>
              <a:rPr lang="en-US" altLang="zh-CN" sz="800" dirty="0"/>
              <a:t>{</a:t>
            </a:r>
          </a:p>
          <a:p>
            <a:r>
              <a:rPr lang="en-US" altLang="zh-CN" sz="800" dirty="0"/>
              <a:t>        IoWrite8(WREITE_READ_CMOS_INDEX,OFFSET);</a:t>
            </a:r>
          </a:p>
          <a:p>
            <a:r>
              <a:rPr lang="en-US" altLang="zh-CN" sz="800" dirty="0"/>
              <a:t>        IoWrite8(WRIITE_READ_CMOS_DATA,DATA);  </a:t>
            </a:r>
          </a:p>
          <a:p>
            <a:r>
              <a:rPr lang="zh-CN" altLang="en-US" sz="800" dirty="0"/>
              <a:t>   </a:t>
            </a:r>
            <a:r>
              <a:rPr lang="en-US" altLang="zh-CN" sz="800" dirty="0"/>
              <a:t>}</a:t>
            </a:r>
          </a:p>
          <a:p>
            <a:endParaRPr lang="en-US" altLang="zh-CN" sz="800" dirty="0"/>
          </a:p>
          <a:p>
            <a:r>
              <a:rPr lang="en-US" altLang="zh-CN" sz="800" dirty="0"/>
              <a:t>UINT8 </a:t>
            </a:r>
            <a:r>
              <a:rPr lang="en-US" altLang="zh-CN" sz="800" b="1" dirty="0"/>
              <a:t>peireadcmos8( UINT8 OFFSET_READ)</a:t>
            </a:r>
          </a:p>
          <a:p>
            <a:r>
              <a:rPr lang="zh-CN" altLang="en-US" sz="800" dirty="0"/>
              <a:t>   </a:t>
            </a:r>
            <a:r>
              <a:rPr lang="en-US" altLang="zh-CN" sz="800" dirty="0"/>
              <a:t>{</a:t>
            </a:r>
          </a:p>
          <a:p>
            <a:r>
              <a:rPr lang="en-US" altLang="zh-CN" sz="800" dirty="0"/>
              <a:t>        IoWrite8(WREITE_READ_CMOS_INDEX,OFFSET_READ);</a:t>
            </a:r>
          </a:p>
          <a:p>
            <a:r>
              <a:rPr lang="en-US" altLang="zh-CN" sz="800" dirty="0"/>
              <a:t>        </a:t>
            </a:r>
            <a:r>
              <a:rPr lang="en-US" altLang="zh-CN" sz="800" b="1" dirty="0"/>
              <a:t>return IoRead8(WRIITE_READ_CMOS_DATA);</a:t>
            </a:r>
          </a:p>
          <a:p>
            <a:r>
              <a:rPr lang="zh-CN" altLang="en-US" sz="800" dirty="0"/>
              <a:t>   </a:t>
            </a:r>
            <a:r>
              <a:rPr lang="en-US" altLang="zh-CN" sz="800" dirty="0"/>
              <a:t>}</a:t>
            </a:r>
          </a:p>
          <a:p>
            <a:endParaRPr lang="zh-CN" altLang="en-US" sz="800" dirty="0"/>
          </a:p>
          <a:p>
            <a:r>
              <a:rPr lang="en-US" altLang="zh-CN" sz="800" dirty="0">
                <a:solidFill>
                  <a:srgbClr val="00B050"/>
                </a:solidFill>
              </a:rPr>
              <a:t>// </a:t>
            </a:r>
            <a:r>
              <a:rPr lang="en-US" altLang="zh-CN" sz="800" dirty="0" err="1">
                <a:solidFill>
                  <a:srgbClr val="00B050"/>
                </a:solidFill>
              </a:rPr>
              <a:t>ppi</a:t>
            </a:r>
            <a:r>
              <a:rPr lang="en-US" altLang="zh-CN" sz="800" dirty="0">
                <a:solidFill>
                  <a:srgbClr val="00B050"/>
                </a:solidFill>
              </a:rPr>
              <a:t> code define</a:t>
            </a:r>
            <a:endParaRPr lang="zh-CN" altLang="en-US" sz="800" dirty="0">
              <a:solidFill>
                <a:srgbClr val="00B050"/>
              </a:solidFill>
            </a:endParaRPr>
          </a:p>
          <a:p>
            <a:r>
              <a:rPr lang="en-US" altLang="zh-CN" sz="800" b="1" dirty="0"/>
              <a:t>static CMOS_READ_WRITE_PPI </a:t>
            </a:r>
            <a:r>
              <a:rPr lang="en-US" altLang="zh-CN" sz="800" b="1" dirty="0" err="1"/>
              <a:t>CMOSPpi</a:t>
            </a:r>
            <a:r>
              <a:rPr lang="en-US" altLang="zh-CN" sz="800" b="1" dirty="0"/>
              <a:t> ={</a:t>
            </a:r>
          </a:p>
          <a:p>
            <a:r>
              <a:rPr lang="en-US" altLang="zh-CN" sz="800" dirty="0"/>
              <a:t>        peiwritecmos8,</a:t>
            </a:r>
          </a:p>
          <a:p>
            <a:r>
              <a:rPr lang="en-US" altLang="zh-CN" sz="800" dirty="0"/>
              <a:t>        peireadcmos8</a:t>
            </a:r>
          </a:p>
          <a:p>
            <a:r>
              <a:rPr lang="en-US" altLang="zh-CN" sz="800" dirty="0"/>
              <a:t>};</a:t>
            </a:r>
          </a:p>
          <a:p>
            <a:endParaRPr lang="zh-CN" altLang="en-US" sz="800" dirty="0"/>
          </a:p>
          <a:p>
            <a:r>
              <a:rPr lang="en-US" altLang="zh-CN" sz="800" b="1" dirty="0"/>
              <a:t>static EFI_PEI_PPI_DESCRIPTOR CMOS_PPI_WRITE_READ[]= {</a:t>
            </a:r>
          </a:p>
          <a:p>
            <a:r>
              <a:rPr lang="en-US" altLang="zh-CN" sz="800" dirty="0"/>
              <a:t>{ EFI_PEI_PPI_DESCRIPTOR_PPI | EFI_PEI_PPI_DESCRIPTOR_TERMINATE_LIST,</a:t>
            </a:r>
          </a:p>
          <a:p>
            <a:r>
              <a:rPr lang="en-US" altLang="zh-CN" sz="800" dirty="0"/>
              <a:t>        &amp;</a:t>
            </a:r>
            <a:r>
              <a:rPr lang="en-US" altLang="zh-CN" sz="800" dirty="0" err="1"/>
              <a:t>gAMICMOSREADWRITEGuid</a:t>
            </a:r>
            <a:r>
              <a:rPr lang="en-US" altLang="zh-CN" sz="800" dirty="0"/>
              <a:t>, &amp;</a:t>
            </a:r>
            <a:r>
              <a:rPr lang="en-US" altLang="zh-CN" sz="800" dirty="0" err="1"/>
              <a:t>CMOSPpi</a:t>
            </a:r>
            <a:r>
              <a:rPr lang="en-US" altLang="zh-CN" sz="800" dirty="0"/>
              <a:t>}</a:t>
            </a:r>
          </a:p>
          <a:p>
            <a:r>
              <a:rPr lang="en-US" altLang="zh-CN" sz="800" dirty="0"/>
              <a:t>};</a:t>
            </a:r>
          </a:p>
          <a:p>
            <a:endParaRPr lang="zh-CN" altLang="en-US" sz="800" dirty="0"/>
          </a:p>
          <a:p>
            <a:r>
              <a:rPr lang="en-US" altLang="zh-CN" sz="800" dirty="0"/>
              <a:t>EFI_STATUS EFIAPI OEM_SHOW_PEI_TRACE(</a:t>
            </a:r>
          </a:p>
          <a:p>
            <a:r>
              <a:rPr lang="en-US" altLang="zh-CN" sz="800" dirty="0"/>
              <a:t>        IN EFI_FFS_FILE_HEADER *</a:t>
            </a:r>
            <a:r>
              <a:rPr lang="en-US" altLang="zh-CN" sz="800" dirty="0" err="1"/>
              <a:t>FfsHeader</a:t>
            </a:r>
            <a:r>
              <a:rPr lang="en-US" altLang="zh-CN" sz="800" dirty="0"/>
              <a:t>,</a:t>
            </a:r>
          </a:p>
          <a:p>
            <a:r>
              <a:rPr lang="en-US" altLang="zh-CN" sz="800" dirty="0"/>
              <a:t>        IN EFI_PEI_SERVICES **</a:t>
            </a:r>
            <a:r>
              <a:rPr lang="en-US" altLang="zh-CN" sz="800" dirty="0" err="1"/>
              <a:t>PeiServices</a:t>
            </a:r>
            <a:r>
              <a:rPr lang="en-US" altLang="zh-CN" sz="800" dirty="0"/>
              <a:t>)</a:t>
            </a:r>
          </a:p>
          <a:p>
            <a:r>
              <a:rPr lang="en-US" altLang="zh-CN" sz="800" dirty="0"/>
              <a:t>{</a:t>
            </a:r>
          </a:p>
          <a:p>
            <a:r>
              <a:rPr lang="en-US" altLang="zh-CN" sz="800" dirty="0"/>
              <a:t>    EFI_STATUS Status= EFI_SUCCESS;</a:t>
            </a:r>
            <a:r>
              <a:rPr lang="zh-CN" altLang="en-US" sz="800" dirty="0"/>
              <a:t> </a:t>
            </a:r>
          </a:p>
          <a:p>
            <a:r>
              <a:rPr lang="en-US" altLang="zh-CN" sz="800" dirty="0"/>
              <a:t>    Status = (*</a:t>
            </a:r>
            <a:r>
              <a:rPr lang="en-US" altLang="zh-CN" sz="800" dirty="0" err="1"/>
              <a:t>PeiServices</a:t>
            </a:r>
            <a:r>
              <a:rPr lang="en-US" altLang="zh-CN" sz="800" dirty="0"/>
              <a:t>)-&gt;</a:t>
            </a:r>
            <a:r>
              <a:rPr lang="en-US" altLang="zh-CN" sz="800" dirty="0" err="1"/>
              <a:t>InstallPpi</a:t>
            </a:r>
            <a:r>
              <a:rPr lang="en-US" altLang="zh-CN" sz="800" dirty="0"/>
              <a:t>(</a:t>
            </a:r>
            <a:r>
              <a:rPr lang="en-US" altLang="zh-CN" sz="800" dirty="0" err="1"/>
              <a:t>PeiServices</a:t>
            </a:r>
            <a:r>
              <a:rPr lang="en-US" altLang="zh-CN" sz="800" dirty="0"/>
              <a:t>, CMOS_PPI_WRITE_READ); </a:t>
            </a:r>
            <a:r>
              <a:rPr lang="en-US" altLang="zh-CN" sz="800" dirty="0">
                <a:solidFill>
                  <a:srgbClr val="00B050"/>
                </a:solidFill>
              </a:rPr>
              <a:t>//Install PPI</a:t>
            </a:r>
          </a:p>
          <a:p>
            <a:r>
              <a:rPr lang="en-US" altLang="zh-CN" sz="800" b="1" dirty="0"/>
              <a:t>return Status;</a:t>
            </a:r>
          </a:p>
          <a:p>
            <a:r>
              <a:rPr lang="en-US" altLang="zh-CN" sz="800" dirty="0"/>
              <a:t>}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-89210" y="587172"/>
            <a:ext cx="2888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Install PPI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1130738"/>
            <a:ext cx="39624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7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PEI Sample Code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84356" y="780585"/>
            <a:ext cx="8552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-57113" y="595919"/>
            <a:ext cx="2888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Invoke PPI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567" y="780585"/>
            <a:ext cx="6625257" cy="428418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605" y="1303638"/>
            <a:ext cx="2082114" cy="1785104"/>
          </a:xfrm>
          <a:prstGeom prst="rect">
            <a:avLst/>
          </a:prstGeom>
          <a:noFill/>
          <a:ln>
            <a:solidFill>
              <a:srgbClr val="B01D23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对应调用</a:t>
            </a:r>
            <a:r>
              <a:rPr lang="en-US" altLang="zh-CN" sz="1000" dirty="0"/>
              <a:t>PPI</a:t>
            </a:r>
            <a:r>
              <a:rPr lang="zh-CN" altLang="en-US" sz="1000" dirty="0"/>
              <a:t>的模块的</a:t>
            </a:r>
            <a:r>
              <a:rPr lang="en-US" altLang="zh-CN" sz="1000" dirty="0"/>
              <a:t>INF</a:t>
            </a:r>
            <a:r>
              <a:rPr lang="zh-CN" altLang="en-US" sz="1000" dirty="0"/>
              <a:t>文件有如下的内容需要注意：</a:t>
            </a:r>
            <a:endParaRPr lang="en-US" altLang="zh-CN" sz="1000" dirty="0"/>
          </a:p>
          <a:p>
            <a:r>
              <a:rPr lang="en-US" altLang="zh-CN" sz="1000" dirty="0"/>
              <a:t>1.Packages</a:t>
            </a:r>
            <a:r>
              <a:rPr lang="zh-CN" altLang="en-US" sz="1000" dirty="0"/>
              <a:t>文件里面需要包含自己定义的</a:t>
            </a:r>
            <a:r>
              <a:rPr lang="en-US" altLang="zh-CN" sz="1000" dirty="0" err="1"/>
              <a:t>pkg</a:t>
            </a:r>
            <a:endParaRPr lang="en-US" altLang="zh-CN" sz="1000" dirty="0"/>
          </a:p>
          <a:p>
            <a:r>
              <a:rPr lang="en-US" altLang="zh-CN" sz="1000" dirty="0"/>
              <a:t>2.</a:t>
            </a:r>
            <a:r>
              <a:rPr lang="zh-CN" altLang="en-US" sz="1000" dirty="0"/>
              <a:t>比</a:t>
            </a:r>
            <a:r>
              <a:rPr lang="en-US" altLang="zh-CN" sz="1000" dirty="0"/>
              <a:t>Install</a:t>
            </a:r>
            <a:r>
              <a:rPr lang="zh-CN" altLang="en-US" sz="1000" dirty="0"/>
              <a:t>的时候多了一个</a:t>
            </a:r>
            <a:r>
              <a:rPr lang="en-US" altLang="zh-CN" sz="1000" dirty="0" err="1"/>
              <a:t>Ppis</a:t>
            </a:r>
            <a:r>
              <a:rPr lang="en-US" altLang="zh-CN" sz="1000" dirty="0"/>
              <a:t>,</a:t>
            </a:r>
            <a:r>
              <a:rPr lang="zh-CN" altLang="en-US" sz="1000" dirty="0"/>
              <a:t>在这个</a:t>
            </a:r>
            <a:r>
              <a:rPr lang="en-US" altLang="zh-CN" sz="1000" dirty="0" err="1"/>
              <a:t>Ppis</a:t>
            </a:r>
            <a:r>
              <a:rPr lang="zh-CN" altLang="en-US" sz="1000" dirty="0"/>
              <a:t>下定义的</a:t>
            </a:r>
            <a:r>
              <a:rPr lang="en-US" altLang="zh-CN" sz="1000" dirty="0" err="1"/>
              <a:t>PpiGUID</a:t>
            </a:r>
            <a:r>
              <a:rPr lang="zh-CN" altLang="en-US" sz="1000" dirty="0"/>
              <a:t>可以在</a:t>
            </a:r>
            <a:r>
              <a:rPr lang="en-US" altLang="zh-CN" sz="1000" dirty="0"/>
              <a:t>C</a:t>
            </a:r>
            <a:r>
              <a:rPr lang="zh-CN" altLang="en-US" sz="1000" dirty="0"/>
              <a:t>文件中直接调用</a:t>
            </a:r>
            <a:endParaRPr lang="en-US" altLang="zh-CN" sz="1000" dirty="0"/>
          </a:p>
          <a:p>
            <a:r>
              <a:rPr lang="en-US" altLang="zh-CN" sz="1000" dirty="0"/>
              <a:t>3. </a:t>
            </a:r>
            <a:r>
              <a:rPr lang="en-US" altLang="zh-CN" sz="1000" dirty="0" err="1"/>
              <a:t>Depex</a:t>
            </a:r>
            <a:r>
              <a:rPr lang="zh-CN" altLang="en-US" sz="1000" dirty="0"/>
              <a:t>： 这边是使用我们自己创建的</a:t>
            </a:r>
            <a:r>
              <a:rPr lang="en-US" altLang="zh-CN" sz="1000" dirty="0" err="1"/>
              <a:t>PpiGuid</a:t>
            </a:r>
            <a:r>
              <a:rPr lang="zh-CN" altLang="en-US" sz="1000" dirty="0"/>
              <a:t>的，这样可以确保我们的调用</a:t>
            </a:r>
            <a:r>
              <a:rPr lang="en-US" altLang="zh-CN" sz="1000" dirty="0" err="1"/>
              <a:t>Ppi</a:t>
            </a:r>
            <a:r>
              <a:rPr lang="zh-CN" altLang="en-US" sz="1000" dirty="0"/>
              <a:t>的函数时，该</a:t>
            </a:r>
            <a:r>
              <a:rPr lang="en-US" altLang="zh-CN" sz="1000" dirty="0" err="1"/>
              <a:t>Ppi</a:t>
            </a:r>
            <a:r>
              <a:rPr lang="zh-CN" altLang="en-US" sz="1000" dirty="0"/>
              <a:t>已经被</a:t>
            </a:r>
            <a:r>
              <a:rPr lang="en-US" altLang="zh-CN" sz="1000" dirty="0"/>
              <a:t>Install</a:t>
            </a:r>
            <a:r>
              <a:rPr lang="zh-CN" altLang="en-US" sz="1000" dirty="0"/>
              <a:t>了。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3255759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PEI Sample Code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84356" y="780585"/>
            <a:ext cx="8552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4356" y="934473"/>
            <a:ext cx="75261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B050"/>
                </a:solidFill>
              </a:rPr>
              <a:t>// PPI Structure</a:t>
            </a:r>
          </a:p>
          <a:p>
            <a:r>
              <a:rPr lang="en-US" altLang="zh-CN" sz="800" dirty="0"/>
              <a:t>CMOS_READ_WRITE_PPI 		*</a:t>
            </a:r>
            <a:r>
              <a:rPr lang="en-US" altLang="zh-CN" sz="800" dirty="0" err="1"/>
              <a:t>readwritecmosppi</a:t>
            </a:r>
            <a:r>
              <a:rPr lang="en-US" altLang="zh-CN" sz="800" dirty="0"/>
              <a:t>;</a:t>
            </a:r>
          </a:p>
          <a:p>
            <a:r>
              <a:rPr lang="en-US" altLang="zh-CN" sz="800" dirty="0"/>
              <a:t>    </a:t>
            </a:r>
            <a:r>
              <a:rPr lang="en-US" altLang="zh-CN" sz="800" dirty="0">
                <a:solidFill>
                  <a:srgbClr val="00B050"/>
                </a:solidFill>
              </a:rPr>
              <a:t>// Invoke PPI</a:t>
            </a:r>
          </a:p>
          <a:p>
            <a:r>
              <a:rPr lang="en-US" altLang="zh-CN" sz="800" dirty="0"/>
              <a:t>    Status = (*</a:t>
            </a:r>
            <a:r>
              <a:rPr lang="en-US" altLang="zh-CN" sz="800" dirty="0" err="1"/>
              <a:t>PeiServices</a:t>
            </a:r>
            <a:r>
              <a:rPr lang="en-US" altLang="zh-CN" sz="800" dirty="0"/>
              <a:t>)-&gt;</a:t>
            </a:r>
            <a:r>
              <a:rPr lang="en-US" altLang="zh-CN" sz="800" dirty="0" err="1"/>
              <a:t>LocatePpi</a:t>
            </a:r>
            <a:r>
              <a:rPr lang="en-US" altLang="zh-CN" sz="800" dirty="0"/>
              <a:t>(</a:t>
            </a:r>
          </a:p>
          <a:p>
            <a:r>
              <a:rPr lang="en-US" altLang="zh-CN" sz="800" dirty="0"/>
              <a:t>                                        </a:t>
            </a:r>
            <a:r>
              <a:rPr lang="en-US" altLang="zh-CN" sz="800" dirty="0" err="1"/>
              <a:t>PeiServices</a:t>
            </a:r>
            <a:r>
              <a:rPr lang="en-US" altLang="zh-CN" sz="800" dirty="0"/>
              <a:t>,</a:t>
            </a:r>
          </a:p>
          <a:p>
            <a:r>
              <a:rPr lang="en-US" altLang="zh-CN" sz="800" dirty="0"/>
              <a:t>                                        &amp;</a:t>
            </a:r>
            <a:r>
              <a:rPr lang="en-US" altLang="zh-CN" sz="800" dirty="0" err="1"/>
              <a:t>gAMICMOSREADWRITEGuid</a:t>
            </a:r>
            <a:r>
              <a:rPr lang="en-US" altLang="zh-CN" sz="800" dirty="0"/>
              <a:t>,</a:t>
            </a:r>
          </a:p>
          <a:p>
            <a:r>
              <a:rPr lang="en-US" altLang="zh-CN" sz="800" dirty="0"/>
              <a:t>                                        0,</a:t>
            </a:r>
          </a:p>
          <a:p>
            <a:r>
              <a:rPr lang="en-US" altLang="zh-CN" sz="800" dirty="0"/>
              <a:t>                                        NULL,</a:t>
            </a:r>
          </a:p>
          <a:p>
            <a:r>
              <a:rPr lang="en-US" altLang="zh-CN" sz="800" dirty="0"/>
              <a:t>                                        &amp;</a:t>
            </a:r>
            <a:r>
              <a:rPr lang="en-US" altLang="zh-CN" sz="800" dirty="0" err="1"/>
              <a:t>readwritecmosppi</a:t>
            </a:r>
            <a:endParaRPr lang="en-US" altLang="zh-CN" sz="800" dirty="0"/>
          </a:p>
          <a:p>
            <a:r>
              <a:rPr lang="en-US" altLang="zh-CN" sz="800" dirty="0"/>
              <a:t>                                       ) ;    </a:t>
            </a:r>
          </a:p>
          <a:p>
            <a:r>
              <a:rPr lang="en-US" altLang="zh-CN" sz="800" dirty="0">
                <a:solidFill>
                  <a:srgbClr val="00B050"/>
                </a:solidFill>
              </a:rPr>
              <a:t>     // Call function</a:t>
            </a:r>
          </a:p>
          <a:p>
            <a:r>
              <a:rPr lang="en-US" altLang="zh-CN" sz="800" dirty="0"/>
              <a:t>    </a:t>
            </a:r>
            <a:r>
              <a:rPr lang="en-US" altLang="zh-CN" sz="800" dirty="0" err="1"/>
              <a:t>readwritecmosppi</a:t>
            </a:r>
            <a:r>
              <a:rPr lang="en-US" altLang="zh-CN" sz="800" dirty="0"/>
              <a:t>-&gt;peiwritecmos8(modefined_offset_value1,(</a:t>
            </a:r>
            <a:r>
              <a:rPr lang="en-US" altLang="zh-CN" sz="800" dirty="0" err="1"/>
              <a:t>readwritecmosppi</a:t>
            </a:r>
            <a:r>
              <a:rPr lang="en-US" altLang="zh-CN" sz="800" dirty="0"/>
              <a:t>-&gt;peireadcmos8(modefined_offset_value1)+1));</a:t>
            </a:r>
          </a:p>
          <a:p>
            <a:r>
              <a:rPr lang="en-US" altLang="zh-CN" sz="800" dirty="0"/>
              <a:t>    </a:t>
            </a:r>
            <a:r>
              <a:rPr lang="en-US" altLang="zh-CN" sz="800" dirty="0" err="1"/>
              <a:t>readwritecmosppi</a:t>
            </a:r>
            <a:r>
              <a:rPr lang="en-US" altLang="zh-CN" sz="800" dirty="0"/>
              <a:t>-&gt;peiwritecmos8(modefined_offset_value2,(</a:t>
            </a:r>
            <a:r>
              <a:rPr lang="en-US" altLang="zh-CN" sz="800" dirty="0" err="1"/>
              <a:t>readwritecmosppi</a:t>
            </a:r>
            <a:r>
              <a:rPr lang="en-US" altLang="zh-CN" sz="800" dirty="0"/>
              <a:t>-&gt;peireadcmos8(modefined_offset_value2)+1));</a:t>
            </a:r>
          </a:p>
          <a:p>
            <a:r>
              <a:rPr lang="en-US" altLang="zh-CN" sz="800" dirty="0"/>
              <a:t>    </a:t>
            </a:r>
          </a:p>
          <a:p>
            <a:r>
              <a:rPr lang="en-US" altLang="zh-CN" sz="800" dirty="0"/>
              <a:t>    </a:t>
            </a:r>
          </a:p>
          <a:p>
            <a:r>
              <a:rPr lang="en-US" altLang="zh-CN" sz="800" dirty="0"/>
              <a:t>    return Status;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-57113" y="595919"/>
            <a:ext cx="2888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Invoke PPI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810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en-US" altLang="zh-CN" b="1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58283" y="1042639"/>
            <a:ext cx="71535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作业要求如下：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创建一个自己的</a:t>
            </a:r>
            <a:r>
              <a:rPr lang="en-US" altLang="zh-CN" dirty="0"/>
              <a:t>PPI</a:t>
            </a:r>
            <a:r>
              <a:rPr lang="zh-CN" altLang="en-US" dirty="0"/>
              <a:t>，该</a:t>
            </a:r>
            <a:r>
              <a:rPr lang="en-US" altLang="zh-CN" dirty="0"/>
              <a:t>PPI</a:t>
            </a:r>
            <a:r>
              <a:rPr lang="zh-CN" altLang="en-US" dirty="0"/>
              <a:t>里面有两个功能函数，两个函数的功能如下：</a:t>
            </a:r>
            <a:endParaRPr lang="en-US" altLang="zh-CN" dirty="0"/>
          </a:p>
          <a:p>
            <a:pPr marL="628696" lvl="1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Read</a:t>
            </a:r>
            <a:r>
              <a:rPr lang="zh-CN" altLang="en-US" dirty="0"/>
              <a:t>函数：读取</a:t>
            </a:r>
            <a:r>
              <a:rPr lang="en-US" altLang="zh-CN" dirty="0"/>
              <a:t>CMOS</a:t>
            </a:r>
            <a:r>
              <a:rPr lang="zh-CN" altLang="en-US" dirty="0"/>
              <a:t>寄存器的值</a:t>
            </a:r>
            <a:endParaRPr lang="en-US" altLang="zh-CN" dirty="0"/>
          </a:p>
          <a:p>
            <a:pPr marL="628696" lvl="1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Write</a:t>
            </a:r>
            <a:r>
              <a:rPr lang="zh-CN" altLang="en-US" dirty="0"/>
              <a:t>函数：向</a:t>
            </a:r>
            <a:r>
              <a:rPr lang="en-US" altLang="zh-CN" dirty="0"/>
              <a:t>CMOS</a:t>
            </a:r>
            <a:r>
              <a:rPr lang="zh-CN" altLang="en-US" dirty="0"/>
              <a:t>寄存器写值</a:t>
            </a:r>
            <a:endParaRPr lang="en-US" altLang="zh-CN" dirty="0"/>
          </a:p>
          <a:p>
            <a:r>
              <a:rPr lang="en-US" altLang="zh-CN" dirty="0"/>
              <a:t>2. Locate</a:t>
            </a:r>
            <a:r>
              <a:rPr lang="zh-CN" altLang="en-US" dirty="0"/>
              <a:t>自己创建的</a:t>
            </a:r>
            <a:r>
              <a:rPr lang="en-US" altLang="zh-CN" dirty="0"/>
              <a:t>PPI</a:t>
            </a:r>
            <a:r>
              <a:rPr lang="zh-CN" altLang="en-US" dirty="0"/>
              <a:t>，使用</a:t>
            </a:r>
            <a:r>
              <a:rPr lang="en-US" altLang="zh-CN" dirty="0"/>
              <a:t>Read</a:t>
            </a:r>
            <a:r>
              <a:rPr lang="zh-CN" altLang="en-US" dirty="0"/>
              <a:t>函数读取</a:t>
            </a:r>
            <a:r>
              <a:rPr lang="en-US" altLang="zh-CN" dirty="0"/>
              <a:t>CMOS offset 0x46</a:t>
            </a:r>
            <a:r>
              <a:rPr lang="zh-CN" altLang="en-US" dirty="0"/>
              <a:t>的值，如果该值不为</a:t>
            </a:r>
            <a:r>
              <a:rPr lang="en-US" altLang="zh-CN" dirty="0"/>
              <a:t>0</a:t>
            </a:r>
            <a:r>
              <a:rPr lang="zh-CN" altLang="en-US" dirty="0"/>
              <a:t>，则调用</a:t>
            </a:r>
            <a:r>
              <a:rPr lang="en-US" altLang="zh-CN" dirty="0"/>
              <a:t>Write</a:t>
            </a:r>
            <a:r>
              <a:rPr lang="zh-CN" altLang="en-US" dirty="0"/>
              <a:t>函数向</a:t>
            </a:r>
            <a:r>
              <a:rPr lang="en-US" altLang="zh-CN" dirty="0"/>
              <a:t>CMOS offset 0x48</a:t>
            </a:r>
            <a:r>
              <a:rPr lang="zh-CN" altLang="en-US" dirty="0"/>
              <a:t>写入</a:t>
            </a:r>
            <a:r>
              <a:rPr lang="en-US" altLang="zh-CN" dirty="0"/>
              <a:t>0xF,</a:t>
            </a:r>
            <a:r>
              <a:rPr lang="zh-CN" altLang="en-US" dirty="0"/>
              <a:t> 如果该值为</a:t>
            </a:r>
            <a:r>
              <a:rPr lang="en-US" altLang="zh-CN" dirty="0"/>
              <a:t>0</a:t>
            </a:r>
            <a:r>
              <a:rPr lang="zh-CN" altLang="en-US" dirty="0"/>
              <a:t>，则调用</a:t>
            </a:r>
            <a:r>
              <a:rPr lang="en-US" altLang="zh-CN" dirty="0"/>
              <a:t>Write</a:t>
            </a:r>
            <a:r>
              <a:rPr lang="zh-CN" altLang="en-US" dirty="0"/>
              <a:t>函数向</a:t>
            </a:r>
            <a:r>
              <a:rPr lang="en-US" altLang="zh-CN" dirty="0"/>
              <a:t>CMOS offset 0x46</a:t>
            </a:r>
            <a:r>
              <a:rPr lang="zh-CN" altLang="en-US" dirty="0"/>
              <a:t>写入</a:t>
            </a:r>
            <a:r>
              <a:rPr lang="en-US" altLang="zh-CN" dirty="0"/>
              <a:t>0xF</a:t>
            </a:r>
            <a:r>
              <a:rPr lang="zh-CN" altLang="en-US" dirty="0"/>
              <a:t>，同时向</a:t>
            </a:r>
            <a:r>
              <a:rPr lang="en-US" altLang="zh-CN" dirty="0"/>
              <a:t>CMOS Offset 0x48</a:t>
            </a:r>
            <a:r>
              <a:rPr lang="zh-CN" altLang="en-US" dirty="0"/>
              <a:t>写入</a:t>
            </a:r>
            <a:r>
              <a:rPr lang="en-US" altLang="zh-CN" dirty="0"/>
              <a:t>0x0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2228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55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内容占位符 7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Tahoma" panose="020B0604030504040204" pitchFamily="34" charset="0"/>
              </a:rPr>
              <a:t>SEC Introduction</a:t>
            </a:r>
            <a:endParaRPr lang="zh-CN" altLang="en-US" sz="2400" dirty="0">
              <a:solidFill>
                <a:schemeClr val="accent3">
                  <a:lumMod val="20000"/>
                  <a:lumOff val="80000"/>
                </a:schemeClr>
              </a:solidFill>
              <a:latin typeface="Tahoma" panose="020B0604030504040204" pitchFamily="34" charset="0"/>
            </a:endParaRPr>
          </a:p>
        </p:txBody>
      </p:sp>
      <p:sp>
        <p:nvSpPr>
          <p:cNvPr id="75" name="内容占位符 74"/>
          <p:cNvSpPr>
            <a:spLocks noGrp="1"/>
          </p:cNvSpPr>
          <p:nvPr>
            <p:ph sz="half" idx="12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</a:rPr>
              <a:t>SEC Sample Code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</a:endParaRPr>
          </a:p>
        </p:txBody>
      </p:sp>
      <p:sp>
        <p:nvSpPr>
          <p:cNvPr id="8" name="等腰三角形 7"/>
          <p:cNvSpPr/>
          <p:nvPr/>
        </p:nvSpPr>
        <p:spPr>
          <a:xfrm rot="5400000">
            <a:off x="1691325" y="159592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1691325" y="207058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内容占位符 73">
            <a:extLst>
              <a:ext uri="{FF2B5EF4-FFF2-40B4-BE49-F238E27FC236}">
                <a16:creationId xmlns:a16="http://schemas.microsoft.com/office/drawing/2014/main" id="{98C6C3E8-3694-4D7B-8464-EA28705A9BB3}"/>
              </a:ext>
            </a:extLst>
          </p:cNvPr>
          <p:cNvSpPr txBox="1">
            <a:spLocks/>
          </p:cNvSpPr>
          <p:nvPr/>
        </p:nvSpPr>
        <p:spPr>
          <a:xfrm>
            <a:off x="1988879" y="2426251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 defTabSz="685891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51441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364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310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256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6201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147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93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03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</a:rPr>
              <a:t>PEI Introduction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</a:endParaRPr>
          </a:p>
        </p:txBody>
      </p:sp>
      <p:sp>
        <p:nvSpPr>
          <p:cNvPr id="7" name="内容占位符 74">
            <a:extLst>
              <a:ext uri="{FF2B5EF4-FFF2-40B4-BE49-F238E27FC236}">
                <a16:creationId xmlns:a16="http://schemas.microsoft.com/office/drawing/2014/main" id="{19D0ADF6-06F0-4A5F-99E6-E206D9382713}"/>
              </a:ext>
            </a:extLst>
          </p:cNvPr>
          <p:cNvSpPr txBox="1">
            <a:spLocks/>
          </p:cNvSpPr>
          <p:nvPr/>
        </p:nvSpPr>
        <p:spPr>
          <a:xfrm>
            <a:off x="1988879" y="2901137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Autofit/>
          </a:bodyPr>
          <a:lstStyle>
            <a:lvl1pPr marL="0" indent="0" algn="l" defTabSz="685891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51441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364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310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256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6201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147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93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03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</a:rPr>
              <a:t>PEI Sample Code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5700398E-8F03-4372-A95F-7A31CE210D26}"/>
              </a:ext>
            </a:extLst>
          </p:cNvPr>
          <p:cNvSpPr/>
          <p:nvPr/>
        </p:nvSpPr>
        <p:spPr>
          <a:xfrm rot="5400000">
            <a:off x="1691325" y="2545697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C0F8D397-CBE0-49E2-A2B7-CDC588000ADB}"/>
              </a:ext>
            </a:extLst>
          </p:cNvPr>
          <p:cNvSpPr/>
          <p:nvPr/>
        </p:nvSpPr>
        <p:spPr>
          <a:xfrm rot="5400000">
            <a:off x="1691325" y="3020357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61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SEC Introduction</a:t>
            </a:r>
            <a:endParaRPr lang="zh-CN" alt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DCE6802B-CAAF-4210-A271-3E30808F4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86" y="744268"/>
            <a:ext cx="7211706" cy="4047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439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SEC Introduction</a:t>
            </a:r>
            <a:endParaRPr lang="zh-CN" altLang="en-US" sz="2800" dirty="0">
              <a:solidFill>
                <a:srgbClr val="3365CC"/>
              </a:solidFill>
              <a:latin typeface="Tahoma" panose="020B060403050404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1A0D9B-1FF5-402E-AE7A-14982DF589CE}"/>
              </a:ext>
            </a:extLst>
          </p:cNvPr>
          <p:cNvSpPr txBox="1"/>
          <p:nvPr/>
        </p:nvSpPr>
        <p:spPr>
          <a:xfrm>
            <a:off x="512277" y="1114424"/>
            <a:ext cx="8467725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TimesNewRoman"/>
              </a:rPr>
              <a:t>1.SEC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NewRoman"/>
              </a:rPr>
              <a:t>是什么？</a:t>
            </a:r>
            <a:endParaRPr lang="en-US" altLang="zh-CN" sz="2000" b="0" i="0" dirty="0">
              <a:solidFill>
                <a:srgbClr val="000000"/>
              </a:solidFill>
              <a:effectLst/>
              <a:latin typeface="TimesNewRoman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The Security (SEC) phase is the first phase in the PI Architecture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TimesNewRoman"/>
              </a:rPr>
              <a:t>。</a:t>
            </a:r>
            <a:endParaRPr lang="en-US" altLang="zh-CN" sz="1400" b="0" i="0" dirty="0">
              <a:solidFill>
                <a:srgbClr val="000000"/>
              </a:solidFill>
              <a:effectLst/>
              <a:latin typeface="TimesNewRoman"/>
            </a:endParaRPr>
          </a:p>
          <a:p>
            <a:endParaRPr lang="en-US" altLang="zh-CN" sz="1400" b="0" i="0" dirty="0">
              <a:solidFill>
                <a:srgbClr val="000000"/>
              </a:solidFill>
              <a:effectLst/>
              <a:latin typeface="TimesNewRoman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NewRoman"/>
              </a:rPr>
              <a:t>2.SEC </a:t>
            </a:r>
            <a:r>
              <a:rPr lang="zh-CN" altLang="en-US" sz="2000" dirty="0">
                <a:solidFill>
                  <a:srgbClr val="000000"/>
                </a:solidFill>
                <a:latin typeface="TimesNewRoman"/>
              </a:rPr>
              <a:t>的功能是什么？</a:t>
            </a:r>
            <a:br>
              <a:rPr lang="en-US" altLang="zh-CN" sz="1400" b="0" i="0" dirty="0">
                <a:solidFill>
                  <a:srgbClr val="000000"/>
                </a:solidFill>
                <a:effectLst/>
                <a:latin typeface="TimesNewRoman"/>
              </a:rPr>
            </a:b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- Handling all platform restart events</a:t>
            </a:r>
            <a:b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- Creating a temporary memory store</a:t>
            </a:r>
            <a:b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- Serving as the root of trust in the system</a:t>
            </a:r>
            <a:b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- Passing handoff information to the PEI Foundation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013A48-879A-4D68-A5B3-AC98DD83B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056" y="3330415"/>
            <a:ext cx="60293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3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SEC Introduction</a:t>
            </a:r>
            <a:endParaRPr lang="zh-CN" altLang="en-US" sz="2800" dirty="0">
              <a:solidFill>
                <a:srgbClr val="3365CC"/>
              </a:solidFill>
              <a:latin typeface="Tahoma" panose="020B060403050404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1A0D9B-1FF5-402E-AE7A-14982DF589CE}"/>
              </a:ext>
            </a:extLst>
          </p:cNvPr>
          <p:cNvSpPr txBox="1"/>
          <p:nvPr/>
        </p:nvSpPr>
        <p:spPr>
          <a:xfrm>
            <a:off x="512277" y="1114424"/>
            <a:ext cx="8467725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TimesNewRoman"/>
              </a:rPr>
              <a:t>3.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NewRoman"/>
              </a:rPr>
              <a:t>为什么需要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NewRoman"/>
              </a:rPr>
              <a:t>SEC?</a:t>
            </a:r>
          </a:p>
          <a:p>
            <a:endParaRPr lang="en-US" altLang="zh-CN" sz="2000" b="0" i="0" dirty="0">
              <a:solidFill>
                <a:srgbClr val="000000"/>
              </a:solidFill>
              <a:effectLst/>
              <a:latin typeface="TimesNewRoman"/>
            </a:endParaRPr>
          </a:p>
          <a:p>
            <a:pPr algn="l"/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需要用汇编语言来完成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无法处理的工作，如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语言无法处理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的特殊寄存器（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MSR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MTRR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CRX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）。</a:t>
            </a:r>
            <a:endParaRPr lang="en-US" altLang="zh-CN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zh-CN" altLang="en-US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语言需要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Memory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当成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Stack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来处理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Local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变数，而刚开机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Memory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还没有被初始化，还不可用，所以需要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Cache As Ram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）的初始化。</a:t>
            </a:r>
            <a:endParaRPr lang="en-US" altLang="zh-CN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zh-CN" altLang="en-US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让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进入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Protected Mode(Flat Mode)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  <a:p>
            <a:endParaRPr lang="en-US" altLang="zh-CN" sz="1400" b="0" i="0" dirty="0">
              <a:solidFill>
                <a:srgbClr val="000000"/>
              </a:solidFill>
              <a:effectLst/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342413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内容占位符 7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</a:rPr>
              <a:t>SEC Introduction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</a:endParaRPr>
          </a:p>
        </p:txBody>
      </p:sp>
      <p:sp>
        <p:nvSpPr>
          <p:cNvPr id="75" name="内容占位符 74"/>
          <p:cNvSpPr>
            <a:spLocks noGrp="1"/>
          </p:cNvSpPr>
          <p:nvPr>
            <p:ph sz="half" idx="1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Tahoma" panose="020B0604030504040204" pitchFamily="34" charset="0"/>
              </a:rPr>
              <a:t>SEC Sample Code</a:t>
            </a:r>
            <a:endParaRPr lang="zh-CN" altLang="en-US" sz="2400" dirty="0">
              <a:solidFill>
                <a:schemeClr val="accent3">
                  <a:lumMod val="20000"/>
                  <a:lumOff val="80000"/>
                </a:schemeClr>
              </a:solidFill>
              <a:latin typeface="Tahoma" panose="020B0604030504040204" pitchFamily="34" charset="0"/>
            </a:endParaRPr>
          </a:p>
        </p:txBody>
      </p:sp>
      <p:sp>
        <p:nvSpPr>
          <p:cNvPr id="8" name="等腰三角形 7"/>
          <p:cNvSpPr/>
          <p:nvPr/>
        </p:nvSpPr>
        <p:spPr>
          <a:xfrm rot="5400000">
            <a:off x="1691325" y="159592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1691325" y="207058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内容占位符 73">
            <a:extLst>
              <a:ext uri="{FF2B5EF4-FFF2-40B4-BE49-F238E27FC236}">
                <a16:creationId xmlns:a16="http://schemas.microsoft.com/office/drawing/2014/main" id="{98C6C3E8-3694-4D7B-8464-EA28705A9BB3}"/>
              </a:ext>
            </a:extLst>
          </p:cNvPr>
          <p:cNvSpPr txBox="1">
            <a:spLocks/>
          </p:cNvSpPr>
          <p:nvPr/>
        </p:nvSpPr>
        <p:spPr>
          <a:xfrm>
            <a:off x="1988879" y="2426251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 defTabSz="685891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51441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364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310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256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6201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147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93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03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</a:rPr>
              <a:t>PEI Introduction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</a:endParaRPr>
          </a:p>
        </p:txBody>
      </p:sp>
      <p:sp>
        <p:nvSpPr>
          <p:cNvPr id="7" name="内容占位符 74">
            <a:extLst>
              <a:ext uri="{FF2B5EF4-FFF2-40B4-BE49-F238E27FC236}">
                <a16:creationId xmlns:a16="http://schemas.microsoft.com/office/drawing/2014/main" id="{19D0ADF6-06F0-4A5F-99E6-E206D9382713}"/>
              </a:ext>
            </a:extLst>
          </p:cNvPr>
          <p:cNvSpPr txBox="1">
            <a:spLocks/>
          </p:cNvSpPr>
          <p:nvPr/>
        </p:nvSpPr>
        <p:spPr>
          <a:xfrm>
            <a:off x="1988879" y="2901137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Autofit/>
          </a:bodyPr>
          <a:lstStyle>
            <a:lvl1pPr marL="0" indent="0" algn="l" defTabSz="685891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51441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364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310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256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6201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147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93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03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</a:rPr>
              <a:t>PEI Sample Code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5700398E-8F03-4372-A95F-7A31CE210D26}"/>
              </a:ext>
            </a:extLst>
          </p:cNvPr>
          <p:cNvSpPr/>
          <p:nvPr/>
        </p:nvSpPr>
        <p:spPr>
          <a:xfrm rot="5400000">
            <a:off x="1691325" y="2545697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C0F8D397-CBE0-49E2-A2B7-CDC588000ADB}"/>
              </a:ext>
            </a:extLst>
          </p:cNvPr>
          <p:cNvSpPr/>
          <p:nvPr/>
        </p:nvSpPr>
        <p:spPr>
          <a:xfrm rot="5400000">
            <a:off x="1691325" y="3020357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7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SEC Sample Code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BC1C7C5-A451-4559-87EC-24176A7F53C6}"/>
              </a:ext>
            </a:extLst>
          </p:cNvPr>
          <p:cNvSpPr txBox="1"/>
          <p:nvPr/>
        </p:nvSpPr>
        <p:spPr>
          <a:xfrm>
            <a:off x="445602" y="535686"/>
            <a:ext cx="7668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SEC Core</a:t>
            </a:r>
            <a:endParaRPr lang="zh-CN" altLang="en-US" sz="3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5EF773-EBFB-42A3-9DCD-38996A562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991" y="1403312"/>
            <a:ext cx="3930119" cy="358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66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SEC Sample Code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BC1C7C5-A451-4559-87EC-24176A7F53C6}"/>
              </a:ext>
            </a:extLst>
          </p:cNvPr>
          <p:cNvSpPr txBox="1"/>
          <p:nvPr/>
        </p:nvSpPr>
        <p:spPr>
          <a:xfrm>
            <a:off x="445602" y="535686"/>
            <a:ext cx="7668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SEC Core</a:t>
            </a:r>
            <a:endParaRPr lang="zh-CN" altLang="en-US" sz="3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5BAE21-27A3-410B-B856-1332EB3984FB}"/>
              </a:ext>
            </a:extLst>
          </p:cNvPr>
          <p:cNvSpPr txBox="1"/>
          <p:nvPr/>
        </p:nvSpPr>
        <p:spPr>
          <a:xfrm>
            <a:off x="445602" y="1182017"/>
            <a:ext cx="4997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AmiCpuPkg\CPU\Sec\ResetVector.asm16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1A1A922-DEBD-4CA6-BD8E-38454F662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02" y="1901669"/>
            <a:ext cx="3900540" cy="303181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FA32469-8C3A-41C3-89AB-C8483E0F5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94" y="1901668"/>
            <a:ext cx="4224282" cy="303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1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2">
      <a:dk1>
        <a:srgbClr val="111111"/>
      </a:dk1>
      <a:lt1>
        <a:sysClr val="window" lastClr="FFFFFF"/>
      </a:lt1>
      <a:dk2>
        <a:srgbClr val="B01D23"/>
      </a:dk2>
      <a:lt2>
        <a:srgbClr val="F1ADB0"/>
      </a:lt2>
      <a:accent1>
        <a:srgbClr val="B01D23"/>
      </a:accent1>
      <a:accent2>
        <a:srgbClr val="00B0F0"/>
      </a:accent2>
      <a:accent3>
        <a:srgbClr val="FFC000"/>
      </a:accent3>
      <a:accent4>
        <a:srgbClr val="CC00FF"/>
      </a:accent4>
      <a:accent5>
        <a:srgbClr val="C00000"/>
      </a:accent5>
      <a:accent6>
        <a:srgbClr val="92D050"/>
      </a:accent6>
      <a:hlink>
        <a:srgbClr val="1068B2"/>
      </a:hlink>
      <a:folHlink>
        <a:srgbClr val="7F7F7F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6070</TotalTime>
  <Words>1494</Words>
  <Application>Microsoft Office PowerPoint</Application>
  <PresentationFormat>自定义</PresentationFormat>
  <Paragraphs>219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-apple-system</vt:lpstr>
      <vt:lpstr>PingFang SC</vt:lpstr>
      <vt:lpstr>TimesNewRoman</vt:lpstr>
      <vt:lpstr>等线</vt:lpstr>
      <vt:lpstr>Microsoft YaHei</vt:lpstr>
      <vt:lpstr>Microsoft YaHei</vt:lpstr>
      <vt:lpstr>Arial</vt:lpstr>
      <vt:lpstr>Tahoma</vt:lpstr>
      <vt:lpstr>Wingdings</vt:lpstr>
      <vt:lpstr>Office 主题​​</vt:lpstr>
      <vt:lpstr>PowerPoint 演示文稿</vt:lpstr>
      <vt:lpstr>PowerPoint 演示文稿</vt:lpstr>
      <vt:lpstr>PowerPoint 演示文稿</vt:lpstr>
      <vt:lpstr>SEC Introduction</vt:lpstr>
      <vt:lpstr>SEC Introduction</vt:lpstr>
      <vt:lpstr>SEC Introduction</vt:lpstr>
      <vt:lpstr>PowerPoint 演示文稿</vt:lpstr>
      <vt:lpstr>SEC Sample Code</vt:lpstr>
      <vt:lpstr>SEC Sample Code</vt:lpstr>
      <vt:lpstr>SEC Sample Code</vt:lpstr>
      <vt:lpstr>SEC Sample Code</vt:lpstr>
      <vt:lpstr>SEC Sample Code</vt:lpstr>
      <vt:lpstr>PowerPoint 演示文稿</vt:lpstr>
      <vt:lpstr>PEI 简介</vt:lpstr>
      <vt:lpstr>PEI Introducation</vt:lpstr>
      <vt:lpstr>PowerPoint 演示文稿</vt:lpstr>
      <vt:lpstr>PEI Sample Code</vt:lpstr>
      <vt:lpstr>PEI Sample Code</vt:lpstr>
      <vt:lpstr>PEI Sample Code</vt:lpstr>
      <vt:lpstr>PEI Sample Code</vt:lpstr>
      <vt:lpstr>PEI Sample Code</vt:lpstr>
      <vt:lpstr>PEI Sample Code</vt:lpstr>
      <vt:lpstr>PEI Sample Code</vt:lpstr>
      <vt:lpstr>PEI Sample Code</vt:lpstr>
      <vt:lpstr>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DLE</dc:creator>
  <cp:lastModifiedBy>mi zelong</cp:lastModifiedBy>
  <cp:revision>237</cp:revision>
  <dcterms:created xsi:type="dcterms:W3CDTF">2020-01-18T02:25:02Z</dcterms:created>
  <dcterms:modified xsi:type="dcterms:W3CDTF">2021-08-24T03:08:57Z</dcterms:modified>
</cp:coreProperties>
</file>