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3" r:id="rId4"/>
    <p:sldMasterId id="2147483655" r:id="rId5"/>
    <p:sldMasterId id="2147483657" r:id="rId6"/>
    <p:sldMasterId id="2147483672" r:id="rId7"/>
  </p:sldMasterIdLst>
  <p:notesMasterIdLst>
    <p:notesMasterId r:id="rId26"/>
  </p:notesMasterIdLst>
  <p:handoutMasterIdLst>
    <p:handoutMasterId r:id="rId27"/>
  </p:handoutMasterIdLst>
  <p:sldIdLst>
    <p:sldId id="278" r:id="rId8"/>
    <p:sldId id="279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321" r:id="rId17"/>
    <p:sldId id="317" r:id="rId18"/>
    <p:sldId id="291" r:id="rId19"/>
    <p:sldId id="293" r:id="rId20"/>
    <p:sldId id="299" r:id="rId21"/>
    <p:sldId id="333" r:id="rId22"/>
    <p:sldId id="335" r:id="rId23"/>
    <p:sldId id="332" r:id="rId24"/>
    <p:sldId id="280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70499" autoAdjust="0"/>
  </p:normalViewPr>
  <p:slideViewPr>
    <p:cSldViewPr snapToGrid="0" snapToObjects="1" showGuides="1">
      <p:cViewPr varScale="1">
        <p:scale>
          <a:sx n="89" d="100"/>
          <a:sy n="89" d="100"/>
        </p:scale>
        <p:origin x="437" y="77"/>
      </p:cViewPr>
      <p:guideLst>
        <p:guide orient="horz" pos="270"/>
        <p:guide pos="3838"/>
        <p:guide pos="744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92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5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26A2B-347C-E34D-9DFC-6D4F0380A8F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AA5-75BA-624B-B30F-A3E71767FAF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9AF3-C278-694F-AF71-104AAEC7FF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77300-1E6B-CB4F-90BF-A8611FBEC0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3300E6-BC54-C34A-B638-B73BD229534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721313" y="225601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4265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721313" y="291439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86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11943" y="3517432"/>
            <a:ext cx="1503120" cy="60940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90000"/>
                    <a:lumOff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90000"/>
                    <a:lumOff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"/>
            <a:ext cx="12192000" cy="68570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128866" y="1"/>
            <a:ext cx="1700258" cy="828295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"/>
            <a:ext cx="12192000" cy="685707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1128866" y="1"/>
            <a:ext cx="1700258" cy="828295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42" y="122509"/>
            <a:ext cx="623807" cy="623892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42" y="122509"/>
            <a:ext cx="623807" cy="623892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48" y="1234691"/>
            <a:ext cx="5599653" cy="562330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77769" y="962"/>
            <a:ext cx="628267" cy="951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388135" y="388136"/>
            <a:ext cx="870938" cy="94668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40078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388135" y="388136"/>
            <a:ext cx="870938" cy="94668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40078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47" y="1234691"/>
            <a:ext cx="5599652" cy="56233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64" y="4481717"/>
            <a:ext cx="3011417" cy="92408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130104" y="1389472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安全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30104" y="2093002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易用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30104" y="2796531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全能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30104" y="3500062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可靠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49092" y="3500061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Available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49092" y="1389473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Secure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49092" y="2093002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Usable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49092" y="2796532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Multiple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59" y="2170401"/>
            <a:ext cx="3011417" cy="92408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807271" y="3599643"/>
            <a:ext cx="6577458" cy="833475"/>
            <a:chOff x="1762125" y="3176815"/>
            <a:chExt cx="4933950" cy="625299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安全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易用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全能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可靠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63609"/>
              <a:ext cx="1352550" cy="2385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Available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63609"/>
              <a:ext cx="1352550" cy="2385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Secure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63609"/>
              <a:ext cx="1352550" cy="2385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Usable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63609"/>
              <a:ext cx="1352550" cy="2385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Multiple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F3C3-FCCC-7845-A956-BB18982DE3B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23775" y="1441845"/>
            <a:ext cx="9739209" cy="64031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665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3775" y="3504119"/>
            <a:ext cx="9144000" cy="602493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23775" y="4110570"/>
            <a:ext cx="4710882" cy="31740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6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23775" y="2082159"/>
            <a:ext cx="9739209" cy="10156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33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812659" y="3239602"/>
            <a:ext cx="1503120" cy="60940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489" y="5889527"/>
            <a:ext cx="1866575" cy="572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584059" y="615505"/>
            <a:ext cx="1897165" cy="6666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0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373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2651378" y="196803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2651378" y="2601018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2651378" y="323400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2651378" y="3866987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2651378" y="449997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2651378" y="5132955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609455" y="1243930"/>
            <a:ext cx="1897165" cy="420550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en-US" altLang="zh-CN" sz="213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9" y="269717"/>
            <a:ext cx="1241951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584059" y="615505"/>
            <a:ext cx="1897165" cy="6666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0" b="1" i="0" u="none" strike="noStrike" kern="1200" cap="none" spc="400" normalizeH="0" baseline="0" noProof="0" dirty="0">
                <a:ln>
                  <a:noFill/>
                </a:ln>
                <a:solidFill>
                  <a:srgbClr val="B01D2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3730" b="1" i="0" u="none" strike="noStrike" kern="1200" cap="none" spc="400" normalizeH="0" baseline="0" noProof="0" dirty="0">
              <a:ln>
                <a:noFill/>
              </a:ln>
              <a:solidFill>
                <a:srgbClr val="B01D2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609455" y="1243930"/>
            <a:ext cx="1897165" cy="420550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0" i="0" u="none" strike="noStrike" kern="1200" cap="none" spc="400" normalizeH="0" baseline="0" noProof="0" dirty="0">
                <a:ln>
                  <a:noFill/>
                </a:ln>
                <a:solidFill>
                  <a:srgbClr val="B01D2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en-US" altLang="zh-CN" sz="2135" b="0" i="0" u="none" strike="noStrike" kern="1200" cap="none" spc="400" normalizeH="0" baseline="0" noProof="0" dirty="0">
              <a:ln>
                <a:noFill/>
              </a:ln>
              <a:solidFill>
                <a:srgbClr val="B01D2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2651378" y="196803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2651378" y="2601018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2651378" y="323400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2651378" y="3866987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2651378" y="449997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2651378" y="5132955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721313" y="225601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4265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721313" y="291439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86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811943" y="3517432"/>
            <a:ext cx="1503120" cy="60940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9" y="269717"/>
            <a:ext cx="1241951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721313" y="225601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4265" b="1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sz="half" idx="12"/>
          </p:nvPr>
        </p:nvSpPr>
        <p:spPr>
          <a:xfrm>
            <a:off x="721313" y="291439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86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811943" y="3517432"/>
            <a:ext cx="1503120" cy="60940"/>
            <a:chOff x="-1970040" y="2974116"/>
            <a:chExt cx="5894341" cy="252704"/>
          </a:xfrm>
          <a:solidFill>
            <a:srgbClr val="B01D23"/>
          </a:solidFill>
        </p:grpSpPr>
        <p:sp>
          <p:nvSpPr>
            <p:cNvPr id="12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90000"/>
                    <a:lumOff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srgbClr val="111111">
                    <a:lumMod val="90000"/>
                    <a:lumOff val="1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"/>
            <a:ext cx="12192000" cy="68570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128866" y="1"/>
            <a:ext cx="1700258" cy="828295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"/>
            <a:ext cx="12192000" cy="685707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-1128866" y="1"/>
            <a:ext cx="1700258" cy="828295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8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梯形 18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等腰三角形 2"/>
          <p:cNvSpPr/>
          <p:nvPr userDrawn="1"/>
        </p:nvSpPr>
        <p:spPr>
          <a:xfrm rot="5400000">
            <a:off x="42" y="122509"/>
            <a:ext cx="623807" cy="623892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二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42" y="122509"/>
            <a:ext cx="623807" cy="623892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95000"/>
                </a:schemeClr>
              </a:gs>
              <a:gs pos="38000">
                <a:schemeClr val="bg1">
                  <a:lumMod val="8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48" y="1234691"/>
            <a:ext cx="5599653" cy="562330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177769" y="962"/>
            <a:ext cx="628267" cy="951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6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rot="5400000">
            <a:off x="-388135" y="388136"/>
            <a:ext cx="870938" cy="94668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340078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"/>
            <a:ext cx="12192424" cy="6857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4053" y="104122"/>
            <a:ext cx="9805802" cy="64804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93" y="1206202"/>
            <a:ext cx="11445830" cy="5001306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128906" y="0"/>
            <a:ext cx="1700317" cy="828346"/>
            <a:chOff x="3433763" y="2974116"/>
            <a:chExt cx="490538" cy="252704"/>
          </a:xfrm>
          <a:solidFill>
            <a:srgbClr val="B01D23"/>
          </a:solidFill>
        </p:grpSpPr>
        <p:sp>
          <p:nvSpPr>
            <p:cNvPr id="10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3433763" y="2974116"/>
              <a:ext cx="285750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/>
              <a:endParaRPr lang="es-ES_tradnl" sz="3600">
                <a:solidFill>
                  <a:srgbClr val="FFFFFF"/>
                </a:solidFill>
              </a:endParaRPr>
            </a:p>
          </p:txBody>
        </p:sp>
        <p:sp>
          <p:nvSpPr>
            <p:cNvPr id="11" name="梯形 10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873" y="269733"/>
            <a:ext cx="1241993" cy="3811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四"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338582" y="1206128"/>
            <a:ext cx="11445432" cy="5000997"/>
          </a:xfrm>
          <a:prstGeom prst="rect">
            <a:avLst/>
          </a:prstGeom>
        </p:spPr>
        <p:txBody>
          <a:bodyPr lIns="68589" tIns="34295" rIns="68589" bIns="34295"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 rot="5400000">
            <a:off x="-388135" y="388136"/>
            <a:ext cx="870938" cy="94668"/>
            <a:chOff x="2089660" y="2974116"/>
            <a:chExt cx="1834640" cy="252717"/>
          </a:xfrm>
          <a:solidFill>
            <a:srgbClr val="B01D23"/>
          </a:solidFill>
        </p:grpSpPr>
        <p:sp>
          <p:nvSpPr>
            <p:cNvPr id="17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2089660" y="2974116"/>
              <a:ext cx="1629853" cy="252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" name="梯形 17"/>
            <p:cNvSpPr/>
            <p:nvPr userDrawn="1"/>
          </p:nvSpPr>
          <p:spPr>
            <a:xfrm>
              <a:off x="3433762" y="2974128"/>
              <a:ext cx="490538" cy="252705"/>
            </a:xfrm>
            <a:prstGeom prst="trapezoid">
              <a:avLst>
                <a:gd name="adj" fmla="val 696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40078" y="104116"/>
            <a:ext cx="9805461" cy="648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>
              <a:defRPr sz="373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47" y="1234691"/>
            <a:ext cx="5599652" cy="562330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364" y="4481717"/>
            <a:ext cx="3011417" cy="924084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130104" y="1389472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安全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30104" y="2093002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易用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1130104" y="2796531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全能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130104" y="3500062"/>
            <a:ext cx="838054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可靠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349092" y="3500061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Available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349092" y="1389473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Secure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49092" y="2093002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Usable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349092" y="2796532"/>
            <a:ext cx="3063233" cy="379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Multiple</a:t>
            </a:r>
            <a:endParaRPr kumimoji="0" lang="zh-CN" altLang="zh-CN" sz="186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359" y="2170401"/>
            <a:ext cx="3011417" cy="924084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2807271" y="3599643"/>
            <a:ext cx="6577458" cy="833475"/>
            <a:chOff x="1762125" y="3176815"/>
            <a:chExt cx="4933950" cy="625299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21240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安全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33178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易用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5116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全能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5705475" y="3176815"/>
              <a:ext cx="628650" cy="2846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8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可靠</a:t>
              </a:r>
              <a:endParaRPr kumimoji="0" lang="zh-CN" altLang="zh-CN" sz="18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5343525" y="3563609"/>
              <a:ext cx="1352550" cy="2385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Available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1762125" y="3563609"/>
              <a:ext cx="1352550" cy="2385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Secure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2955925" y="3563609"/>
              <a:ext cx="1352550" cy="2385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Usable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149725" y="3563609"/>
              <a:ext cx="1352550" cy="2385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4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Multiple</a:t>
              </a:r>
              <a:endParaRPr kumimoji="0" lang="zh-CN" altLang="zh-CN" sz="146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44A68D-58F3-824D-A63E-1E519A4A5CC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F5A747-49BE-5C4B-90DF-FBAEF3E12C6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388600" y="62484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设计计算之美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23775" y="1441845"/>
            <a:ext cx="9739209" cy="640312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algn="l">
              <a:defRPr sz="2665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单击此处编辑母标副标题样式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23775" y="3504119"/>
            <a:ext cx="9144000" cy="602493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撰写部门及人员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723775" y="4110570"/>
            <a:ext cx="4710882" cy="31740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65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撰写日期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23775" y="2082159"/>
            <a:ext cx="9739209" cy="10156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533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单击此处编辑母版主标题样式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812659" y="3239602"/>
            <a:ext cx="1503120" cy="60940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" name="梯形 12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489" y="5889527"/>
            <a:ext cx="1866575" cy="5727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584059" y="615505"/>
            <a:ext cx="1897165" cy="6666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0" b="1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373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2651378" y="196803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2651378" y="2601018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2" name="内容占位符 2"/>
          <p:cNvSpPr>
            <a:spLocks noGrp="1"/>
          </p:cNvSpPr>
          <p:nvPr>
            <p:ph sz="half" idx="13"/>
          </p:nvPr>
        </p:nvSpPr>
        <p:spPr>
          <a:xfrm>
            <a:off x="2651378" y="323400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3" name="内容占位符 2"/>
          <p:cNvSpPr>
            <a:spLocks noGrp="1"/>
          </p:cNvSpPr>
          <p:nvPr>
            <p:ph sz="half" idx="14"/>
          </p:nvPr>
        </p:nvSpPr>
        <p:spPr>
          <a:xfrm>
            <a:off x="2651378" y="3866987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4" name="内容占位符 2"/>
          <p:cNvSpPr>
            <a:spLocks noGrp="1"/>
          </p:cNvSpPr>
          <p:nvPr>
            <p:ph sz="half" idx="15"/>
          </p:nvPr>
        </p:nvSpPr>
        <p:spPr>
          <a:xfrm>
            <a:off x="2651378" y="449997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5" name="内容占位符 2"/>
          <p:cNvSpPr>
            <a:spLocks noGrp="1"/>
          </p:cNvSpPr>
          <p:nvPr>
            <p:ph sz="half" idx="16"/>
          </p:nvPr>
        </p:nvSpPr>
        <p:spPr>
          <a:xfrm>
            <a:off x="2651378" y="5132955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框 2"/>
          <p:cNvSpPr txBox="1"/>
          <p:nvPr userDrawn="1"/>
        </p:nvSpPr>
        <p:spPr>
          <a:xfrm>
            <a:off x="609455" y="1243930"/>
            <a:ext cx="1897165" cy="420550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0" i="0" u="none" strike="noStrike" kern="1200" cap="none" spc="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en-US" altLang="zh-CN" sz="2135" b="0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9" y="269717"/>
            <a:ext cx="1241951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12" name="文本框 2"/>
          <p:cNvSpPr txBox="1"/>
          <p:nvPr userDrawn="1"/>
        </p:nvSpPr>
        <p:spPr>
          <a:xfrm>
            <a:off x="584059" y="615505"/>
            <a:ext cx="1897165" cy="666643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0" b="1" i="0" u="none" strike="noStrike" kern="1200" cap="none" spc="400" normalizeH="0" baseline="0" noProof="0" dirty="0">
                <a:ln>
                  <a:noFill/>
                </a:ln>
                <a:solidFill>
                  <a:srgbClr val="B01D2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3730" b="1" i="0" u="none" strike="noStrike" kern="1200" cap="none" spc="400" normalizeH="0" baseline="0" noProof="0" dirty="0">
              <a:ln>
                <a:noFill/>
              </a:ln>
              <a:solidFill>
                <a:srgbClr val="B01D2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文本框 2"/>
          <p:cNvSpPr txBox="1"/>
          <p:nvPr userDrawn="1"/>
        </p:nvSpPr>
        <p:spPr>
          <a:xfrm>
            <a:off x="609455" y="1243930"/>
            <a:ext cx="1897165" cy="420550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0" i="0" u="none" strike="noStrike" kern="1200" cap="none" spc="400" normalizeH="0" baseline="0" noProof="0" dirty="0">
                <a:ln>
                  <a:noFill/>
                </a:ln>
                <a:solidFill>
                  <a:srgbClr val="B01D23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en-US" altLang="zh-CN" sz="2135" b="0" i="0" u="none" strike="noStrike" kern="1200" cap="none" spc="400" normalizeH="0" baseline="0" noProof="0" dirty="0">
              <a:ln>
                <a:noFill/>
              </a:ln>
              <a:solidFill>
                <a:srgbClr val="B01D23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内容占位符 2"/>
          <p:cNvSpPr>
            <a:spLocks noGrp="1"/>
          </p:cNvSpPr>
          <p:nvPr>
            <p:ph sz="half" idx="1"/>
          </p:nvPr>
        </p:nvSpPr>
        <p:spPr>
          <a:xfrm>
            <a:off x="2651378" y="196803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6" name="内容占位符 2"/>
          <p:cNvSpPr>
            <a:spLocks noGrp="1"/>
          </p:cNvSpPr>
          <p:nvPr>
            <p:ph sz="half" idx="12"/>
          </p:nvPr>
        </p:nvSpPr>
        <p:spPr>
          <a:xfrm>
            <a:off x="2651378" y="2601018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8" name="内容占位符 2"/>
          <p:cNvSpPr>
            <a:spLocks noGrp="1"/>
          </p:cNvSpPr>
          <p:nvPr>
            <p:ph sz="half" idx="13"/>
          </p:nvPr>
        </p:nvSpPr>
        <p:spPr>
          <a:xfrm>
            <a:off x="2651378" y="323400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sz="half" idx="14"/>
          </p:nvPr>
        </p:nvSpPr>
        <p:spPr>
          <a:xfrm>
            <a:off x="2651378" y="3866987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0" name="内容占位符 2"/>
          <p:cNvSpPr>
            <a:spLocks noGrp="1"/>
          </p:cNvSpPr>
          <p:nvPr>
            <p:ph sz="half" idx="15"/>
          </p:nvPr>
        </p:nvSpPr>
        <p:spPr>
          <a:xfrm>
            <a:off x="2651378" y="449997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6"/>
          </p:nvPr>
        </p:nvSpPr>
        <p:spPr>
          <a:xfrm>
            <a:off x="2651378" y="5132955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2135" b="0">
                <a:solidFill>
                  <a:schemeClr val="tx1">
                    <a:lumMod val="90000"/>
                    <a:lumOff val="10000"/>
                  </a:schemeClr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8" y="269717"/>
            <a:ext cx="1241950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3"/>
            <a:ext cx="12191999" cy="6857074"/>
          </a:xfrm>
          <a:prstGeom prst="rect">
            <a:avLst/>
          </a:prstGeom>
        </p:spPr>
      </p:pic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721313" y="2256013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4265" b="1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sz="half" idx="12"/>
          </p:nvPr>
        </p:nvSpPr>
        <p:spPr>
          <a:xfrm>
            <a:off x="721313" y="2914392"/>
            <a:ext cx="7222959" cy="540000"/>
          </a:xfrm>
          <a:prstGeom prst="rect">
            <a:avLst/>
          </a:prstGeom>
        </p:spPr>
        <p:txBody>
          <a:bodyPr lIns="68589" tIns="34295" rIns="68589" bIns="34295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+mj-lt"/>
              <a:buNone/>
              <a:defRPr sz="1865" b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811943" y="3517432"/>
            <a:ext cx="1503120" cy="60940"/>
            <a:chOff x="-1970040" y="2974116"/>
            <a:chExt cx="5894341" cy="252704"/>
          </a:xfrm>
        </p:grpSpPr>
        <p:sp>
          <p:nvSpPr>
            <p:cNvPr id="14" name="Rectángulo 3" descr="e7d195523061f1c0a7e84f75cc5d3362ecbb7124a66d86d85D0C985ED6F55D095B074A23C83B61B14D6560338B18A977EC3A4E4ABB38DDA090BDB9C375471DD9AF85AD55C0C7828B8DD7F41ADDE22AFD348ED451F4347C8B69E181EDC66C4099F1A12D17A61D3A0E2A3EB338EBA1612658AEBC4F2000F60469854FA5AF35AB9411667B133F7B4AC3E41FBBE818247825"/>
            <p:cNvSpPr/>
            <p:nvPr userDrawn="1"/>
          </p:nvSpPr>
          <p:spPr>
            <a:xfrm>
              <a:off x="-1970040" y="2974116"/>
              <a:ext cx="5689553" cy="252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4371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s-ES_tradnl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梯形 14"/>
            <p:cNvSpPr/>
            <p:nvPr userDrawn="1"/>
          </p:nvSpPr>
          <p:spPr>
            <a:xfrm>
              <a:off x="3433763" y="2974117"/>
              <a:ext cx="490538" cy="252703"/>
            </a:xfrm>
            <a:prstGeom prst="trapezoid">
              <a:avLst>
                <a:gd name="adj" fmla="val 6964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65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509" y="269717"/>
            <a:ext cx="1241951" cy="3811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4" Type="http://schemas.openxmlformats.org/officeDocument/2006/relationships/theme" Target="../theme/theme6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016000"/>
            <a:ext cx="180000" cy="9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3"/>
          <a:srcRect b="43991"/>
          <a:stretch>
            <a:fillRect/>
          </a:stretch>
        </p:blipFill>
        <p:spPr>
          <a:xfrm>
            <a:off x="0" y="5674249"/>
            <a:ext cx="12192000" cy="118375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31B4-DF14-6F4D-A0F7-DABDB117BE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5F3C3-FCCC-7845-A956-BB18982DE3B5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457200"/>
            <a:ext cx="180000" cy="720000"/>
          </a:xfrm>
          <a:prstGeom prst="rect">
            <a:avLst/>
          </a:prstGeom>
          <a:solidFill>
            <a:srgbClr val="B01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3825" y="446706"/>
            <a:ext cx="1342800" cy="2327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A68D-58F3-824D-A63E-1E519A4A5C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A747-49BE-5C4B-90DF-FBAEF3E12C69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44A68D-58F3-824D-A63E-1E519A4A5CC5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F5A747-49BE-5C4B-90DF-FBAEF3E12C6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5258" y="449320"/>
            <a:ext cx="1346400" cy="2334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10388600" y="62484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设计计算之美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tags" Target="../tags/tag2.xml"/><Relationship Id="rId2" Type="http://schemas.openxmlformats.org/officeDocument/2006/relationships/image" Target="../media/image1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1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BIOS-</a:t>
            </a:r>
            <a:r>
              <a:rPr lang="zh-CN" altLang="en-US" dirty="0"/>
              <a:t>肖志超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20200824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sz="5400" spc="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BIOS Recovery Mode</a:t>
            </a:r>
            <a:endParaRPr kumimoji="1" lang="zh-CN" altLang="en-US" sz="5400" spc="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BIOS Recovery </a:t>
            </a:r>
            <a:r>
              <a:rPr lang="zh-CN" altLang="en-US" b="1" dirty="0"/>
              <a:t>的流程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2834906" y="2041176"/>
            <a:ext cx="176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196" y="1564241"/>
            <a:ext cx="4457700" cy="9715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3043555"/>
            <a:ext cx="7124700" cy="1390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39160" y="2078990"/>
            <a:ext cx="150050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IsRecovery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4545330"/>
            <a:ext cx="8724900" cy="200406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873125" y="1104265"/>
            <a:ext cx="5852795" cy="306070"/>
            <a:chOff x="1823" y="1771"/>
            <a:chExt cx="9217" cy="482"/>
          </a:xfrm>
        </p:grpSpPr>
        <p:sp>
          <p:nvSpPr>
            <p:cNvPr id="14" name="文本框 13"/>
            <p:cNvSpPr txBox="1"/>
            <p:nvPr/>
          </p:nvSpPr>
          <p:spPr>
            <a:xfrm>
              <a:off x="1823" y="1771"/>
              <a:ext cx="2544" cy="4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latin typeface="微软雅黑" panose="020B0503020204020204" charset="-122"/>
                  <a:ea typeface="微软雅黑" panose="020B0503020204020204" charset="-122"/>
                </a:rPr>
                <a:t>UpdateBootMode</a:t>
              </a:r>
              <a:endParaRPr lang="en-US" altLang="zh-CN" sz="1200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391" y="1787"/>
              <a:ext cx="6649" cy="4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 err="1">
                  <a:latin typeface="微软雅黑" panose="020B0503020204020204" charset="-122"/>
                  <a:ea typeface="微软雅黑" panose="020B0503020204020204" charset="-122"/>
                </a:rPr>
                <a:t>SbBootMode</a:t>
              </a:r>
              <a:r>
                <a:rPr lang="en-US" altLang="zh-CN" sz="1200" dirty="0">
                  <a:solidFill>
                    <a:srgbClr val="D4D4D4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 </a:t>
              </a:r>
              <a:r>
                <a:rPr lang="en-US" altLang="zh-CN" sz="1200" dirty="0">
                  <a:latin typeface="微软雅黑" panose="020B0503020204020204" charset="-122"/>
                  <a:ea typeface="微软雅黑" panose="020B0503020204020204" charset="-122"/>
                </a:rPr>
                <a:t>= BOOT_IN_RECOVERY_MODE</a:t>
              </a:r>
              <a:endParaRPr lang="en-US" altLang="zh-CN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048" y="1819"/>
              <a:ext cx="52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→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3125" y="2677160"/>
            <a:ext cx="9147810" cy="318135"/>
            <a:chOff x="1711" y="4216"/>
            <a:chExt cx="14406" cy="501"/>
          </a:xfrm>
        </p:grpSpPr>
        <p:sp>
          <p:nvSpPr>
            <p:cNvPr id="6" name="文本框 5"/>
            <p:cNvSpPr txBox="1"/>
            <p:nvPr/>
          </p:nvSpPr>
          <p:spPr>
            <a:xfrm>
              <a:off x="1711" y="4247"/>
              <a:ext cx="2753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dirty="0" err="1">
                  <a:latin typeface="微软雅黑" panose="020B0503020204020204" charset="-122"/>
                  <a:ea typeface="微软雅黑" panose="020B0503020204020204" charset="-122"/>
                </a:rPr>
                <a:t>sbEndOfFchCallBack</a:t>
              </a:r>
              <a:endParaRPr lang="en-US" altLang="zh-CN" sz="1200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43" y="4235"/>
              <a:ext cx="224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dirty="0" err="1">
                  <a:latin typeface="微软雅黑" panose="020B0503020204020204" charset="-122"/>
                  <a:ea typeface="微软雅黑" panose="020B0503020204020204" charset="-122"/>
                </a:rPr>
                <a:t>IsRecoveryList</a:t>
              </a:r>
              <a:endParaRPr lang="en-US" altLang="zh-CN" sz="1200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345" y="4251"/>
              <a:ext cx="2642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dirty="0" err="1">
                  <a:latin typeface="微软雅黑" panose="020B0503020204020204" charset="-122"/>
                  <a:ea typeface="微软雅黑" panose="020B0503020204020204" charset="-122"/>
                </a:rPr>
                <a:t>DetectRecoveryPin </a:t>
              </a:r>
              <a:endParaRPr lang="en-US" altLang="zh-CN" sz="1200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266" y="4235"/>
              <a:ext cx="385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dirty="0" err="1">
                  <a:latin typeface="微软雅黑" panose="020B0503020204020204" charset="-122"/>
                  <a:ea typeface="微软雅黑" panose="020B0503020204020204" charset="-122"/>
                </a:rPr>
                <a:t>MmioRead8( Recoverypin)</a:t>
              </a:r>
              <a:endParaRPr lang="en-US" altLang="zh-CN" sz="1200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79" y="4283"/>
              <a:ext cx="52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→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670" y="4235"/>
              <a:ext cx="52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→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738" y="4267"/>
              <a:ext cx="52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→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344" y="4216"/>
              <a:ext cx="1821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dirty="0" err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IsRecovery</a:t>
              </a:r>
              <a:endParaRPr lang="en-US" altLang="zh-CN" sz="1200" dirty="0" err="1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74" y="4267"/>
              <a:ext cx="528" cy="43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→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89380" y="1035050"/>
            <a:ext cx="21672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AmiDxeIplEntry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949" y="2650984"/>
            <a:ext cx="46570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ProcessRecoveryAndBootOnFlashUpdate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8261" y="3407149"/>
            <a:ext cx="11804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Recovery</a:t>
            </a:r>
            <a:endParaRPr lang="en-US" altLang="zh-CN" dirty="0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3572" y="4163903"/>
            <a:ext cx="25749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LoadRecoveryCapsule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2473139" y="1464485"/>
            <a:ext cx="5355" cy="43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7" idx="0"/>
          </p:cNvCxnSpPr>
          <p:nvPr/>
        </p:nvCxnSpPr>
        <p:spPr>
          <a:xfrm>
            <a:off x="2478494" y="3020316"/>
            <a:ext cx="0" cy="38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</p:cNvCxnSpPr>
          <p:nvPr/>
        </p:nvCxnSpPr>
        <p:spPr>
          <a:xfrm>
            <a:off x="2478405" y="3776980"/>
            <a:ext cx="5080" cy="37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668520" y="5488940"/>
            <a:ext cx="17170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ReadCapsule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86324" y="5006541"/>
            <a:ext cx="237871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FindRecoveryDevice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stCxn id="8" idx="2"/>
            <a:endCxn id="13" idx="0"/>
          </p:cNvCxnSpPr>
          <p:nvPr/>
        </p:nvCxnSpPr>
        <p:spPr>
          <a:xfrm flipH="1">
            <a:off x="2475679" y="4533235"/>
            <a:ext cx="5355" cy="47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BIOS Recovery </a:t>
            </a:r>
            <a:r>
              <a:rPr lang="zh-CN" altLang="en-US" b="1" dirty="0"/>
              <a:t>的</a:t>
            </a:r>
            <a:r>
              <a:rPr lang="zh-CN" altLang="en-US" dirty="0"/>
              <a:t>流程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25" name="左大括号 24"/>
          <p:cNvSpPr/>
          <p:nvPr/>
        </p:nvSpPr>
        <p:spPr>
          <a:xfrm>
            <a:off x="4002405" y="4815205"/>
            <a:ext cx="125730" cy="1063625"/>
          </a:xfrm>
          <a:prstGeom prst="leftBrace">
            <a:avLst>
              <a:gd name="adj1" fmla="val 589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68520" y="5037455"/>
            <a:ext cx="43561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GetRecoveryCapsuleInfo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68520" y="4585970"/>
            <a:ext cx="410400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GetNumberRecoveryCapsules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0945" y="19050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 err="1">
                <a:solidFill>
                  <a:srgbClr val="383838"/>
                </a:solidFill>
                <a:latin typeface="微软雅黑" panose="020B0503020204020204" charset="-122"/>
                <a:ea typeface="微软雅黑" panose="020B0503020204020204" charset="-122"/>
              </a:rPr>
              <a:t>GetBootModeHob</a:t>
            </a:r>
            <a:endParaRPr lang="en-US" altLang="zh-CN" dirty="0" err="1">
              <a:solidFill>
                <a:srgbClr val="38383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78219" y="2276650"/>
            <a:ext cx="5355" cy="43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8" idx="1"/>
          </p:cNvCxnSpPr>
          <p:nvPr/>
        </p:nvCxnSpPr>
        <p:spPr>
          <a:xfrm>
            <a:off x="6226175" y="5673090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765925" y="5488940"/>
            <a:ext cx="26492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LoadRecoveryCapsule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432925" y="49657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GetRecoveryFileInfo</a:t>
            </a:r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893175" y="5149850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5544820" y="1250315"/>
            <a:ext cx="5856605" cy="1955165"/>
            <a:chOff x="10091" y="2913"/>
            <a:chExt cx="5545" cy="1774"/>
          </a:xfrm>
        </p:grpSpPr>
        <p:sp>
          <p:nvSpPr>
            <p:cNvPr id="22" name="左大括号 21"/>
            <p:cNvSpPr/>
            <p:nvPr/>
          </p:nvSpPr>
          <p:spPr>
            <a:xfrm>
              <a:off x="11843" y="3130"/>
              <a:ext cx="288" cy="1557"/>
            </a:xfrm>
            <a:prstGeom prst="leftBrace">
              <a:avLst>
                <a:gd name="adj1" fmla="val 45476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091" y="3647"/>
              <a:ext cx="1903" cy="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charset="-122"/>
                  <a:ea typeface="微软雅黑" panose="020B0503020204020204" charset="-122"/>
                </a:rPr>
                <a:t>UsbPeiEntryRun</a:t>
              </a:r>
              <a:endParaRPr lang="en-US" altLang="zh-CN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203" y="2913"/>
              <a:ext cx="1849" cy="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charset="-122"/>
                  <a:ea typeface="微软雅黑" panose="020B0503020204020204" charset="-122"/>
                </a:rPr>
                <a:t>GetBootMode</a:t>
              </a:r>
              <a:endParaRPr lang="en-US" altLang="zh-CN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203" y="3305"/>
              <a:ext cx="3433" cy="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charset="-122"/>
                  <a:ea typeface="微软雅黑" panose="020B0503020204020204" charset="-122"/>
                </a:rPr>
                <a:t>InitializeUsbHostDevice</a:t>
              </a:r>
              <a:endParaRPr lang="en-US" altLang="zh-CN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2203" y="3717"/>
              <a:ext cx="3433" cy="3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charset="-122"/>
                  <a:ea typeface="微软雅黑" panose="020B0503020204020204" charset="-122"/>
                </a:rPr>
                <a:t>InitializeUsbMassDevice</a:t>
              </a:r>
              <a:endParaRPr lang="en-US" altLang="zh-CN" dirty="0" err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 rot="5400000">
              <a:off x="13195" y="4237"/>
              <a:ext cx="331" cy="4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2738" y="808865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-BoldMT"/>
              </a:rPr>
              <a:t>Recovery Module PPI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364615"/>
            <a:ext cx="9286240" cy="47491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525" y="826420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-BoldMT"/>
              </a:rPr>
              <a:t>Device Recovery Module PPI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339" y="1447800"/>
            <a:ext cx="868680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39" y="3615104"/>
            <a:ext cx="9201150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Recovery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930400"/>
            <a:ext cx="9321800" cy="4466590"/>
          </a:xfrm>
          <a:prstGeom prst="rect">
            <a:avLst/>
          </a:prstGeom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</p:spPr>
        <p:txBody>
          <a:bodyPr>
            <a:normAutofit/>
          </a:bodyPr>
          <a:p>
            <a:pPr algn="l"/>
            <a:r>
              <a:rPr lang="en-US" altLang="zh-CN" sz="3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Recovery </a:t>
            </a:r>
            <a:r>
              <a:rPr lang="zh-CN" altLang="en-US" sz="3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8360" y="1294130"/>
            <a:ext cx="95097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1.</a:t>
            </a:r>
            <a:r>
              <a:rPr lang="zh-CN" altLang="en-US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AFU</a:t>
            </a:r>
            <a:r>
              <a:rPr lang="zh-CN" altLang="en-US" dirty="0">
                <a:sym typeface="+mn-ea"/>
              </a:rPr>
              <a:t>工具烧录当前版本</a:t>
            </a:r>
            <a:r>
              <a:rPr lang="en-US" altLang="zh-CN" dirty="0">
                <a:sym typeface="+mn-ea"/>
              </a:rPr>
              <a:t>BIOS</a:t>
            </a:r>
            <a:r>
              <a:rPr lang="zh-CN" altLang="en-US" dirty="0">
                <a:sym typeface="+mn-ea"/>
              </a:rPr>
              <a:t>，当烧录到</a:t>
            </a:r>
            <a:r>
              <a:rPr lang="en-US" altLang="zh-CN" dirty="0">
                <a:sym typeface="+mn-ea"/>
              </a:rPr>
              <a:t>FV_MAIN</a:t>
            </a:r>
            <a:r>
              <a:rPr lang="zh-CN" altLang="en-US" dirty="0">
                <a:sym typeface="+mn-ea"/>
              </a:rPr>
              <a:t>的时候，断电，重启进入</a:t>
            </a:r>
            <a:r>
              <a:rPr lang="en-US" altLang="zh-CN" dirty="0">
                <a:sym typeface="+mn-ea"/>
              </a:rPr>
              <a:t>recovery </a:t>
            </a:r>
            <a:r>
              <a:rPr lang="zh-CN" altLang="en-US" dirty="0">
                <a:sym typeface="+mn-ea"/>
              </a:rPr>
              <a:t>模式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</p:spPr>
        <p:txBody>
          <a:bodyPr>
            <a:normAutofit/>
          </a:bodyPr>
          <a:p>
            <a:pPr algn="l"/>
            <a:r>
              <a:rPr lang="en-US" altLang="zh-CN" sz="3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Recovery </a:t>
            </a:r>
            <a:r>
              <a:rPr lang="zh-CN" altLang="en-US" sz="3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Recover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6365" y="1113155"/>
            <a:ext cx="8039100" cy="54406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594034" y="104116"/>
            <a:ext cx="9805461" cy="648000"/>
          </a:xfrm>
        </p:spPr>
        <p:txBody>
          <a:bodyPr>
            <a:normAutofit/>
          </a:bodyPr>
          <a:p>
            <a:pPr algn="l"/>
            <a:r>
              <a:rPr lang="en-US" altLang="zh-CN" sz="3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Recovery </a:t>
            </a:r>
            <a:r>
              <a:rPr lang="zh-CN" altLang="en-US" sz="3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lang="zh-CN" altLang="en-US" sz="3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Recovery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855" y="1074420"/>
            <a:ext cx="7955280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任意一种方式进入到</a:t>
            </a:r>
            <a:r>
              <a:rPr lang="en-US" altLang="zh-CN" dirty="0"/>
              <a:t>Recovery</a:t>
            </a:r>
            <a:r>
              <a:rPr lang="zh-CN" altLang="en-US" dirty="0"/>
              <a:t>模式，使用</a:t>
            </a:r>
            <a:r>
              <a:rPr lang="en-US" altLang="zh-CN" dirty="0"/>
              <a:t>U</a:t>
            </a:r>
            <a:r>
              <a:rPr lang="zh-CN" altLang="en-US" dirty="0"/>
              <a:t>盘在</a:t>
            </a:r>
            <a:r>
              <a:rPr lang="en-US" altLang="zh-CN" dirty="0"/>
              <a:t>Setup</a:t>
            </a:r>
            <a:r>
              <a:rPr lang="zh-CN" altLang="en-US" dirty="0"/>
              <a:t>下</a:t>
            </a:r>
            <a:r>
              <a:rPr lang="zh-CN" altLang="en-US" dirty="0"/>
              <a:t>成功更新</a:t>
            </a:r>
            <a:r>
              <a:rPr lang="en-US" altLang="zh-CN" dirty="0"/>
              <a:t>BIOS FW</a:t>
            </a:r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内容占位符 73"/>
          <p:cNvSpPr>
            <a:spLocks noGrp="1"/>
          </p:cNvSpPr>
          <p:nvPr>
            <p:ph sz="half" idx="1"/>
          </p:nvPr>
        </p:nvSpPr>
        <p:spPr>
          <a:xfrm>
            <a:off x="3131230" y="2619065"/>
            <a:ext cx="7222959" cy="540000"/>
          </a:xfrm>
        </p:spPr>
        <p:txBody>
          <a:bodyPr/>
          <a:lstStyle/>
          <a:p>
            <a:pPr lvl="0"/>
            <a:r>
              <a:rPr lang="en-US" altLang="zh-CN" b="1" dirty="0"/>
              <a:t>1. </a:t>
            </a:r>
            <a:r>
              <a:rPr lang="zh-CN" altLang="en-US" b="1" dirty="0"/>
              <a:t>什么是</a:t>
            </a:r>
            <a:r>
              <a:rPr lang="en-US" altLang="zh-CN" b="1" dirty="0"/>
              <a:t>BIOS Recovery</a:t>
            </a:r>
            <a:endParaRPr lang="zh-CN" altLang="zh-CN" dirty="0"/>
          </a:p>
        </p:txBody>
      </p:sp>
      <p:sp>
        <p:nvSpPr>
          <p:cNvPr id="75" name="内容占位符 74"/>
          <p:cNvSpPr>
            <a:spLocks noGrp="1"/>
          </p:cNvSpPr>
          <p:nvPr>
            <p:ph sz="half" idx="12"/>
          </p:nvPr>
        </p:nvSpPr>
        <p:spPr>
          <a:xfrm>
            <a:off x="3131230" y="3252051"/>
            <a:ext cx="7222959" cy="540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实现</a:t>
            </a:r>
            <a:r>
              <a:rPr lang="en-US" altLang="zh-CN" b="1" dirty="0"/>
              <a:t>BIOS Recovery</a:t>
            </a:r>
            <a:r>
              <a:rPr lang="zh-CN" altLang="en-US" b="1" dirty="0"/>
              <a:t>的几种方式</a:t>
            </a:r>
            <a:endParaRPr lang="zh-CN" altLang="zh-CN" b="1" dirty="0"/>
          </a:p>
        </p:txBody>
      </p:sp>
      <p:sp>
        <p:nvSpPr>
          <p:cNvPr id="76" name="内容占位符 75"/>
          <p:cNvSpPr>
            <a:spLocks noGrp="1"/>
          </p:cNvSpPr>
          <p:nvPr>
            <p:ph sz="half" idx="13"/>
          </p:nvPr>
        </p:nvSpPr>
        <p:spPr>
          <a:xfrm>
            <a:off x="3131230" y="3885035"/>
            <a:ext cx="7222959" cy="540000"/>
          </a:xfrm>
        </p:spPr>
        <p:txBody>
          <a:bodyPr/>
          <a:lstStyle/>
          <a:p>
            <a:pPr lvl="0"/>
            <a:r>
              <a:rPr lang="en-US" altLang="zh-CN" b="1" dirty="0"/>
              <a:t>3. BIOS Recovery </a:t>
            </a:r>
            <a:r>
              <a:rPr lang="zh-CN" altLang="en-US" b="1" dirty="0"/>
              <a:t>流程</a:t>
            </a:r>
            <a:endParaRPr lang="zh-CN" altLang="zh-CN" b="1" dirty="0"/>
          </a:p>
        </p:txBody>
      </p:sp>
      <p:sp>
        <p:nvSpPr>
          <p:cNvPr id="8" name="等腰三角形 7"/>
          <p:cNvSpPr/>
          <p:nvPr/>
        </p:nvSpPr>
        <p:spPr>
          <a:xfrm rot="5400000">
            <a:off x="2735079" y="2778276"/>
            <a:ext cx="239926" cy="239926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65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2735079" y="3410961"/>
            <a:ext cx="239926" cy="239926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65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2735079" y="4043646"/>
            <a:ext cx="239926" cy="239926"/>
          </a:xfrm>
          <a:prstGeom prst="triangle">
            <a:avLst/>
          </a:prstGeom>
          <a:gradFill flip="none" rotWithShape="1">
            <a:gsLst>
              <a:gs pos="54000">
                <a:schemeClr val="bg1">
                  <a:lumMod val="85000"/>
                </a:schemeClr>
              </a:gs>
              <a:gs pos="38000">
                <a:schemeClr val="bg1">
                  <a:lumMod val="95000"/>
                </a:schemeClr>
              </a:gs>
              <a:gs pos="22000">
                <a:schemeClr val="bg1">
                  <a:lumMod val="75000"/>
                </a:schemeClr>
              </a:gs>
              <a:gs pos="47000">
                <a:schemeClr val="bg1"/>
              </a:gs>
              <a:gs pos="77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65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/>
              <a:t>BIOS Recovery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altLang="zh-CN" dirty="0"/>
          </a:p>
          <a:p>
            <a:pPr algn="just"/>
            <a:r>
              <a:rPr lang="en-US" altLang="zh-CN" dirty="0"/>
              <a:t>Recovery </a:t>
            </a:r>
            <a:r>
              <a:rPr lang="zh-CN" altLang="en-US" dirty="0"/>
              <a:t>就是</a:t>
            </a:r>
            <a:r>
              <a:rPr lang="en-US" altLang="zh-CN" dirty="0"/>
              <a:t>BIOS</a:t>
            </a:r>
            <a:r>
              <a:rPr lang="zh-CN" altLang="en-US" dirty="0"/>
              <a:t>挂掉的时候（不是完全挂掉，</a:t>
            </a:r>
            <a:r>
              <a:rPr lang="en-US" altLang="zh-CN" dirty="0"/>
              <a:t>PEI </a:t>
            </a:r>
            <a:r>
              <a:rPr lang="zh-CN" altLang="en-US" dirty="0"/>
              <a:t>部分还是完整的）去重新构建里面的内容，有很多种情况可能导致</a:t>
            </a:r>
            <a:r>
              <a:rPr lang="en-US" altLang="zh-CN" dirty="0"/>
              <a:t>BIOS </a:t>
            </a:r>
            <a:r>
              <a:rPr lang="zh-CN" altLang="en-US" dirty="0"/>
              <a:t>挂掉，</a:t>
            </a:r>
            <a:r>
              <a:rPr lang="en-US" altLang="zh-CN" dirty="0"/>
              <a:t>FV(firmware volume)</a:t>
            </a:r>
            <a:r>
              <a:rPr lang="zh-CN" altLang="en-US" dirty="0"/>
              <a:t>是以</a:t>
            </a:r>
            <a:r>
              <a:rPr lang="en-US" altLang="zh-CN" dirty="0"/>
              <a:t>block </a:t>
            </a:r>
            <a:r>
              <a:rPr lang="zh-CN" altLang="en-US" dirty="0"/>
              <a:t>为单位存储在非挥发性</a:t>
            </a:r>
            <a:r>
              <a:rPr lang="en-US" altLang="zh-CN" dirty="0"/>
              <a:t>(nonvolatile)</a:t>
            </a:r>
            <a:r>
              <a:rPr lang="zh-CN" altLang="en-US" dirty="0"/>
              <a:t>的存储介质上，当更新某个</a:t>
            </a:r>
            <a:r>
              <a:rPr lang="en-US" altLang="zh-CN" dirty="0"/>
              <a:t>block</a:t>
            </a:r>
            <a:r>
              <a:rPr lang="zh-CN" altLang="en-US" dirty="0"/>
              <a:t>的时候，突然掉电，那么这个固件就变为非法</a:t>
            </a:r>
            <a:r>
              <a:rPr lang="en-US" altLang="zh-CN" dirty="0"/>
              <a:t>(invalid)</a:t>
            </a:r>
            <a:r>
              <a:rPr lang="zh-CN" altLang="en-US" dirty="0"/>
              <a:t>的。另一方面，一个恶意的程序或者硬件上面也可能导致存储介质损坏，作为系统的设计者必须有这个概念，就是要考虑到这些情况的发生，以及发生后的后果。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BIOS Recovery</a:t>
            </a:r>
            <a:r>
              <a:rPr lang="zh-CN" altLang="en-US" dirty="0"/>
              <a:t>的几种方式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5222" y="12788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方式</a:t>
            </a:r>
            <a:r>
              <a:rPr lang="en-US" altLang="zh-CN" b="1" dirty="0"/>
              <a:t>1. </a:t>
            </a:r>
            <a:r>
              <a:rPr lang="zh-CN" altLang="en-US" b="1" dirty="0"/>
              <a:t>打开</a:t>
            </a:r>
            <a:r>
              <a:rPr lang="en-US" altLang="zh-CN" b="1" dirty="0"/>
              <a:t>FORCE_RECOVERY</a:t>
            </a:r>
            <a:r>
              <a:rPr lang="zh-CN" altLang="en-US" b="1" dirty="0"/>
              <a:t>实现</a:t>
            </a:r>
            <a:r>
              <a:rPr lang="en-US" altLang="zh-CN" b="1" dirty="0"/>
              <a:t>BIOS</a:t>
            </a:r>
            <a:r>
              <a:rPr lang="zh-CN" altLang="en-US" b="1" dirty="0"/>
              <a:t>进入</a:t>
            </a:r>
            <a:r>
              <a:rPr lang="en-US" altLang="zh-CN" b="1" dirty="0"/>
              <a:t>recovery mode</a:t>
            </a:r>
            <a:endParaRPr lang="en-US" altLang="zh-CN" b="1" dirty="0"/>
          </a:p>
          <a:p>
            <a:endParaRPr lang="en-US" altLang="zh-CN" dirty="0">
              <a:solidFill>
                <a:srgbClr val="FF00FF"/>
              </a:solidFill>
              <a:latin typeface="Courier New" panose="02070309020205020404" pitchFamily="49" charset="0"/>
            </a:endParaRPr>
          </a:p>
          <a:p>
            <a:r>
              <a:rPr lang="en-US" altLang="zh-CN" dirty="0"/>
              <a:t>TOKEN</a:t>
            </a:r>
            <a:endParaRPr lang="en-US" altLang="zh-CN" dirty="0"/>
          </a:p>
          <a:p>
            <a:r>
              <a:rPr lang="en-US" altLang="zh-CN" dirty="0"/>
              <a:t>Name  = "FORCE_RECOVERY"</a:t>
            </a:r>
            <a:endParaRPr lang="en-US" altLang="zh-CN" dirty="0"/>
          </a:p>
          <a:p>
            <a:r>
              <a:rPr lang="en-US" altLang="zh-CN" dirty="0"/>
              <a:t>Value  = “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en-US" altLang="zh-CN" dirty="0"/>
              <a:t>Help  = "Force recovery execution by forcing </a:t>
            </a:r>
            <a:r>
              <a:rPr lang="en-US" altLang="zh-CN" dirty="0" err="1"/>
              <a:t>BootMode</a:t>
            </a:r>
            <a:r>
              <a:rPr lang="en-US" altLang="zh-CN" dirty="0"/>
              <a:t> = BOOT_IN_RECOVERY_MODE in </a:t>
            </a:r>
            <a:r>
              <a:rPr lang="en-US" altLang="zh-CN" dirty="0" err="1"/>
              <a:t>SbPei.c</a:t>
            </a:r>
            <a:r>
              <a:rPr lang="en-US" altLang="zh-CN" dirty="0"/>
              <a:t>"</a:t>
            </a:r>
            <a:endParaRPr lang="en-US" altLang="zh-CN" dirty="0"/>
          </a:p>
          <a:p>
            <a:r>
              <a:rPr lang="en-US" altLang="zh-CN" dirty="0" err="1"/>
              <a:t>TokenType</a:t>
            </a:r>
            <a:r>
              <a:rPr lang="en-US" altLang="zh-CN" dirty="0"/>
              <a:t> = Boolean</a:t>
            </a:r>
            <a:endParaRPr lang="en-US" altLang="zh-CN" dirty="0"/>
          </a:p>
          <a:p>
            <a:r>
              <a:rPr lang="en-US" altLang="zh-CN" dirty="0" err="1"/>
              <a:t>TargetH</a:t>
            </a:r>
            <a:r>
              <a:rPr lang="en-US" altLang="zh-CN" dirty="0"/>
              <a:t> = Yes</a:t>
            </a:r>
            <a:endParaRPr lang="en-US" altLang="zh-CN" dirty="0"/>
          </a:p>
          <a:p>
            <a:r>
              <a:rPr lang="en-US" altLang="zh-CN" dirty="0"/>
              <a:t>End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BIOS Recovery</a:t>
            </a:r>
            <a:r>
              <a:rPr lang="zh-CN" altLang="en-US" dirty="0"/>
              <a:t>的几种方式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0438" y="1184477"/>
            <a:ext cx="574708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方式</a:t>
            </a:r>
            <a:r>
              <a:rPr lang="en-US" altLang="zh-CN" b="1" dirty="0"/>
              <a:t>2. </a:t>
            </a:r>
            <a:r>
              <a:rPr lang="zh-CN" altLang="en-US" b="1" dirty="0"/>
              <a:t>使用</a:t>
            </a:r>
            <a:r>
              <a:rPr lang="en-US" altLang="zh-CN" b="1" dirty="0"/>
              <a:t>AFU</a:t>
            </a:r>
            <a:r>
              <a:rPr lang="zh-CN" altLang="en-US" b="1" dirty="0"/>
              <a:t>工具烧录</a:t>
            </a:r>
            <a:r>
              <a:rPr lang="en-US" altLang="zh-CN" b="1" dirty="0"/>
              <a:t>BIOS</a:t>
            </a:r>
            <a:r>
              <a:rPr lang="zh-CN" altLang="en-US" b="1" dirty="0"/>
              <a:t> </a:t>
            </a:r>
            <a:r>
              <a:rPr lang="en-US" altLang="zh-CN" b="1" dirty="0"/>
              <a:t>FW</a:t>
            </a:r>
            <a:r>
              <a:rPr lang="zh-CN" altLang="en-US" b="1" dirty="0"/>
              <a:t>，进入</a:t>
            </a:r>
            <a:r>
              <a:rPr lang="en-US" altLang="zh-CN" b="1" dirty="0"/>
              <a:t>recovery</a:t>
            </a:r>
            <a:endParaRPr lang="en-US" altLang="zh-CN" b="1" dirty="0"/>
          </a:p>
          <a:p>
            <a:r>
              <a:rPr lang="zh-CN" altLang="en-US" b="1" dirty="0"/>
              <a:t>具体操作步骤如下：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进入 </a:t>
            </a:r>
            <a:r>
              <a:rPr lang="en-US" altLang="zh-CN" dirty="0"/>
              <a:t>UEFI SHELL</a:t>
            </a:r>
            <a:r>
              <a:rPr lang="zh-CN" altLang="en-US" dirty="0"/>
              <a:t>环境，插上</a:t>
            </a:r>
            <a:r>
              <a:rPr lang="en-US" altLang="zh-CN" dirty="0"/>
              <a:t>U</a:t>
            </a:r>
            <a:r>
              <a:rPr lang="zh-CN" altLang="en-US" dirty="0"/>
              <a:t>盘，</a:t>
            </a:r>
            <a:r>
              <a:rPr lang="en-US" altLang="zh-CN" dirty="0"/>
              <a:t>U</a:t>
            </a:r>
            <a:r>
              <a:rPr lang="zh-CN" altLang="en-US" dirty="0"/>
              <a:t>盘中放入</a:t>
            </a:r>
            <a:r>
              <a:rPr lang="en-US" altLang="zh-CN" dirty="0"/>
              <a:t>AFU</a:t>
            </a:r>
            <a:r>
              <a:rPr lang="zh-CN" altLang="en-US" dirty="0"/>
              <a:t>工具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153" y="2410911"/>
            <a:ext cx="6498848" cy="2809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BIOS Recovery</a:t>
            </a:r>
            <a:r>
              <a:rPr lang="zh-CN" altLang="en-US" dirty="0"/>
              <a:t>的几种方式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55895" y="1262935"/>
            <a:ext cx="71247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方式</a:t>
            </a:r>
            <a:r>
              <a:rPr lang="en-US" altLang="zh-CN" b="1" dirty="0"/>
              <a:t>2. </a:t>
            </a:r>
            <a:r>
              <a:rPr lang="zh-CN" altLang="en-US" b="1" dirty="0"/>
              <a:t>使用</a:t>
            </a:r>
            <a:r>
              <a:rPr lang="en-US" altLang="zh-CN" b="1" dirty="0"/>
              <a:t>AFU</a:t>
            </a:r>
            <a:r>
              <a:rPr lang="zh-CN" altLang="en-US" b="1" dirty="0"/>
              <a:t>工具烧录</a:t>
            </a:r>
            <a:r>
              <a:rPr lang="en-US" altLang="zh-CN" b="1" dirty="0"/>
              <a:t>BIOS</a:t>
            </a:r>
            <a:r>
              <a:rPr lang="zh-CN" altLang="en-US" b="1" dirty="0"/>
              <a:t> </a:t>
            </a:r>
            <a:r>
              <a:rPr lang="en-US" altLang="zh-CN" b="1" dirty="0"/>
              <a:t>FW</a:t>
            </a:r>
            <a:r>
              <a:rPr lang="zh-CN" altLang="en-US" b="1" dirty="0"/>
              <a:t>，进入</a:t>
            </a:r>
            <a:r>
              <a:rPr lang="en-US" altLang="zh-CN" b="1" dirty="0"/>
              <a:t>recovery</a:t>
            </a:r>
            <a:endParaRPr lang="en-US" altLang="zh-CN" b="1" dirty="0"/>
          </a:p>
          <a:p>
            <a:r>
              <a:rPr lang="zh-CN" altLang="en-US" b="1" dirty="0"/>
              <a:t>具体操作步骤如下：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dirty="0"/>
              <a:t>b.</a:t>
            </a:r>
            <a:r>
              <a:rPr lang="zh-CN" altLang="en-US" dirty="0"/>
              <a:t> 使用</a:t>
            </a:r>
            <a:r>
              <a:rPr lang="en-US" altLang="zh-CN" dirty="0"/>
              <a:t>AFU</a:t>
            </a:r>
            <a:r>
              <a:rPr lang="zh-CN" altLang="en-US" dirty="0"/>
              <a:t>工具烧录当前版本</a:t>
            </a:r>
            <a:r>
              <a:rPr lang="en-US" altLang="zh-CN" dirty="0"/>
              <a:t>BIOS</a:t>
            </a:r>
            <a:r>
              <a:rPr lang="zh-CN" altLang="en-US" dirty="0"/>
              <a:t>，当烧录到</a:t>
            </a:r>
            <a:r>
              <a:rPr lang="en-US" altLang="zh-CN" dirty="0"/>
              <a:t>FV_MAIN</a:t>
            </a:r>
            <a:r>
              <a:rPr lang="zh-CN" altLang="en-US" dirty="0"/>
              <a:t>的时候，断电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2940685"/>
            <a:ext cx="6584950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BIOS Recovery</a:t>
            </a:r>
            <a:r>
              <a:rPr lang="zh-CN" altLang="en-US" dirty="0"/>
              <a:t>的几种方式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9757" y="1388911"/>
            <a:ext cx="6096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方式</a:t>
            </a:r>
            <a:r>
              <a:rPr lang="en-US" altLang="zh-CN" b="1" dirty="0"/>
              <a:t>2. </a:t>
            </a:r>
            <a:r>
              <a:rPr lang="zh-CN" altLang="en-US" b="1" dirty="0"/>
              <a:t>使用</a:t>
            </a:r>
            <a:r>
              <a:rPr lang="en-US" altLang="zh-CN" b="1" dirty="0"/>
              <a:t>AFU</a:t>
            </a:r>
            <a:r>
              <a:rPr lang="zh-CN" altLang="en-US" b="1" dirty="0"/>
              <a:t>工具烧录</a:t>
            </a:r>
            <a:r>
              <a:rPr lang="en-US" altLang="zh-CN" b="1" dirty="0"/>
              <a:t>BIOS</a:t>
            </a:r>
            <a:r>
              <a:rPr lang="zh-CN" altLang="en-US" b="1" dirty="0"/>
              <a:t> </a:t>
            </a:r>
            <a:r>
              <a:rPr lang="en-US" altLang="zh-CN" b="1" dirty="0"/>
              <a:t>FW</a:t>
            </a:r>
            <a:r>
              <a:rPr lang="zh-CN" altLang="en-US" b="1" dirty="0"/>
              <a:t>，进入</a:t>
            </a:r>
            <a:r>
              <a:rPr lang="en-US" altLang="zh-CN" b="1" dirty="0"/>
              <a:t>recovery</a:t>
            </a:r>
            <a:endParaRPr lang="en-US" altLang="zh-CN" b="1" dirty="0"/>
          </a:p>
          <a:p>
            <a:r>
              <a:rPr lang="zh-CN" altLang="en-US" b="1" dirty="0"/>
              <a:t>具体操作步骤如下：</a:t>
            </a:r>
            <a:endParaRPr lang="en-US" altLang="zh-CN" b="1" dirty="0"/>
          </a:p>
          <a:p>
            <a:endParaRPr lang="en-US" altLang="zh-CN" b="1" dirty="0"/>
          </a:p>
          <a:p>
            <a:pPr algn="l">
              <a:buClrTx/>
              <a:buSzTx/>
              <a:buFontTx/>
            </a:pPr>
            <a:r>
              <a:rPr lang="zh-CN" altLang="en-US" dirty="0"/>
              <a:t>c. 断电之后，在U盘根目录下放入当前版本</a:t>
            </a:r>
            <a:r>
              <a:rPr lang="zh-CN" altLang="en-US" dirty="0"/>
              <a:t>BIOS ROM。</a:t>
            </a:r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/>
              <a:t>上电后，可以boot到 setup界面，选择红框部分，更新BIOS ROM，结束后按下</a:t>
            </a:r>
            <a:r>
              <a:rPr lang="zh-CN" altLang="en-US" dirty="0"/>
              <a:t>enter键，重启系统即可</a:t>
            </a:r>
            <a:endParaRPr lang="zh-CN" altLang="en-US" dirty="0"/>
          </a:p>
          <a:p>
            <a:pPr algn="l">
              <a:buClrTx/>
              <a:buSzTx/>
              <a:buFontTx/>
            </a:pPr>
            <a:r>
              <a:rPr lang="zh-CN" altLang="en-US" dirty="0"/>
              <a:t>注意：</a:t>
            </a:r>
            <a:r>
              <a:rPr lang="en-US" altLang="zh-CN" dirty="0"/>
              <a:t>A</a:t>
            </a:r>
            <a:r>
              <a:rPr lang="zh-CN" altLang="en-US" dirty="0"/>
              <a:t>代码BIOS ROM 文件名和之前相同，</a:t>
            </a:r>
            <a:r>
              <a:rPr lang="en-US" altLang="zh-CN" dirty="0"/>
              <a:t>S</a:t>
            </a:r>
            <a:r>
              <a:rPr lang="zh-CN" altLang="en-US" dirty="0"/>
              <a:t>文件名要求为RECOVERY.ROM</a:t>
            </a:r>
            <a:endParaRPr lang="zh-CN" altLang="en-US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30" y="1856740"/>
            <a:ext cx="4693920" cy="3870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BIOS Recovery</a:t>
            </a:r>
            <a:r>
              <a:rPr lang="zh-CN" altLang="en-US" dirty="0"/>
              <a:t>的几种方式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3293" y="1085739"/>
            <a:ext cx="8767445" cy="3969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方式</a:t>
            </a:r>
            <a:r>
              <a:rPr lang="en-US" altLang="zh-CN" b="1" dirty="0"/>
              <a:t>3</a:t>
            </a:r>
            <a:r>
              <a:rPr lang="zh-CN" altLang="en-US" b="1" dirty="0"/>
              <a:t>：通过</a:t>
            </a:r>
            <a:r>
              <a:rPr lang="en-US" altLang="zh-CN" b="1" dirty="0"/>
              <a:t>Bios recovery </a:t>
            </a:r>
            <a:r>
              <a:rPr lang="zh-CN" altLang="en-US" b="1" dirty="0"/>
              <a:t>的</a:t>
            </a:r>
            <a:r>
              <a:rPr lang="en-US" altLang="zh-CN" b="1" dirty="0"/>
              <a:t>jumper pin  ,Recovery pin </a:t>
            </a:r>
            <a:r>
              <a:rPr lang="zh-CN" altLang="en-US" b="1" dirty="0"/>
              <a:t>为低电平进入</a:t>
            </a:r>
            <a:r>
              <a:rPr lang="en-US" altLang="zh-CN" b="1" dirty="0"/>
              <a:t>Recovery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断电，把电路板上的</a:t>
            </a:r>
            <a:r>
              <a:rPr lang="en-US" altLang="zh-CN" dirty="0"/>
              <a:t>recovery jump pin</a:t>
            </a:r>
            <a:r>
              <a:rPr lang="zh-CN" altLang="en-US" dirty="0"/>
              <a:t>，</a:t>
            </a:r>
            <a:r>
              <a:rPr lang="en-US" altLang="zh-CN" dirty="0"/>
              <a:t>pin2-3</a:t>
            </a:r>
            <a:r>
              <a:rPr lang="zh-CN" altLang="en-US" dirty="0"/>
              <a:t>连起来之后，</a:t>
            </a:r>
            <a:endParaRPr lang="en-US" altLang="zh-CN" dirty="0"/>
          </a:p>
          <a:p>
            <a:r>
              <a:rPr lang="zh-CN" altLang="en-US" dirty="0"/>
              <a:t>上电之后，</a:t>
            </a:r>
            <a:r>
              <a:rPr lang="en-US" altLang="zh-CN" dirty="0"/>
              <a:t>BIOS</a:t>
            </a:r>
            <a:r>
              <a:rPr lang="zh-CN" altLang="en-US" dirty="0"/>
              <a:t>可以进入</a:t>
            </a:r>
            <a:r>
              <a:rPr lang="en-US" altLang="zh-CN" dirty="0"/>
              <a:t>recovery</a:t>
            </a:r>
            <a:r>
              <a:rPr lang="zh-CN" altLang="en-US" dirty="0"/>
              <a:t>模式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Boot </a:t>
            </a:r>
            <a:r>
              <a:rPr lang="zh-CN" altLang="en-US" dirty="0"/>
              <a:t>到 </a:t>
            </a:r>
            <a:r>
              <a:rPr lang="en-US" altLang="zh-CN" dirty="0"/>
              <a:t>setup</a:t>
            </a:r>
            <a:r>
              <a:rPr lang="zh-CN" altLang="en-US" dirty="0"/>
              <a:t>之后，执行红框部分，更新完</a:t>
            </a:r>
            <a:r>
              <a:rPr lang="en-US" altLang="zh-CN" dirty="0"/>
              <a:t>BIOS</a:t>
            </a:r>
            <a:r>
              <a:rPr lang="zh-CN" altLang="en-US" dirty="0"/>
              <a:t>后，重启系统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799" y="3070898"/>
            <a:ext cx="4374797" cy="3567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36840" y="3712210"/>
            <a:ext cx="4358640" cy="2926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025" y="2185035"/>
            <a:ext cx="4276090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BIOS Recovery </a:t>
            </a:r>
            <a:r>
              <a:rPr lang="zh-CN" altLang="en-US" b="1" dirty="0"/>
              <a:t>的流程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2865" y="751840"/>
            <a:ext cx="8629650" cy="4284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3725" y="5254625"/>
            <a:ext cx="110801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28600" indent="-228600" algn="just">
              <a:lnSpc>
                <a:spcPct val="9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PEI dispatch过程中，会调用UpdateBootMode（），当BOOT_IN_RECOVERY_MODE被置起时，PEI dispatch认定进入Recovery mode,并install相关PPI。随后IPL被传入DXE,DXE识别到进程已开启Recovery mode，会调用PPI EFI_PEI_RECOVERY_MODULE_PPI。通过该PPI可以找到Recovery image，之后执行image。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617.44094488189,&quot;width&quot;:6889.444094488189}"/>
</p:tagLst>
</file>

<file path=ppt/tags/tag2.xml><?xml version="1.0" encoding="utf-8"?>
<p:tagLst xmlns:p="http://schemas.openxmlformats.org/presentationml/2006/main">
  <p:tag name="KSO_WM_UNIT_PLACING_PICTURE_USER_VIEWPORT" val="{&quot;height&quot;:4608,&quot;width&quot;:6864}"/>
</p:tagLst>
</file>

<file path=ppt/tags/tag3.xml><?xml version="1.0" encoding="utf-8"?>
<p:tagLst xmlns:p="http://schemas.openxmlformats.org/presentationml/2006/main">
  <p:tag name="KSO_WM_UNIT_PLACING_PICTURE_USER_VIEWPORT" val="{&quot;height&quot;:6747,&quot;width&quot;:13590}"/>
</p:tagLst>
</file>

<file path=ppt/tags/tag4.xml><?xml version="1.0" encoding="utf-8"?>
<p:tagLst xmlns:p="http://schemas.openxmlformats.org/presentationml/2006/main">
  <p:tag name="KSO_WM_UNIT_PLACING_PICTURE_USER_VIEWPORT" val="{&quot;height&quot;:8568,&quot;width&quot;:12660}"/>
</p:tagLst>
</file>

<file path=ppt/tags/tag5.xml><?xml version="1.0" encoding="utf-8"?>
<p:tagLst xmlns:p="http://schemas.openxmlformats.org/presentationml/2006/main">
  <p:tag name="COMMONDATA" val="eyJoZGlkIjoiOWVjYmM3MDkwZmQ3MzQ0NjM2MDFmNTI5YjE4ZTk2OGUifQ=="/>
</p:tagLst>
</file>

<file path=ppt/theme/theme1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自定义 2">
      <a:dk1>
        <a:srgbClr val="111111"/>
      </a:dk1>
      <a:lt1>
        <a:sysClr val="window" lastClr="FFFFFF"/>
      </a:lt1>
      <a:dk2>
        <a:srgbClr val="B01D23"/>
      </a:dk2>
      <a:lt2>
        <a:srgbClr val="F1ADB0"/>
      </a:lt2>
      <a:accent1>
        <a:srgbClr val="B01D23"/>
      </a:accent1>
      <a:accent2>
        <a:srgbClr val="00B0F0"/>
      </a:accent2>
      <a:accent3>
        <a:srgbClr val="FFC000"/>
      </a:accent3>
      <a:accent4>
        <a:srgbClr val="CC00FF"/>
      </a:accent4>
      <a:accent5>
        <a:srgbClr val="C00000"/>
      </a:accent5>
      <a:accent6>
        <a:srgbClr val="92D050"/>
      </a:accent6>
      <a:hlink>
        <a:srgbClr val="1068B2"/>
      </a:hlink>
      <a:folHlink>
        <a:srgbClr val="7F7F7F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2003</Words>
  <Application>WPS 演示</Application>
  <PresentationFormat>宽屏</PresentationFormat>
  <Paragraphs>172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Arial</vt:lpstr>
      <vt:lpstr>等线</vt:lpstr>
      <vt:lpstr>华文行楷</vt:lpstr>
      <vt:lpstr>微软雅黑</vt:lpstr>
      <vt:lpstr>Courier New</vt:lpstr>
      <vt:lpstr>Arial-BoldMT</vt:lpstr>
      <vt:lpstr>Segoe Print</vt:lpstr>
      <vt:lpstr>Arial Unicode MS</vt:lpstr>
      <vt:lpstr>等线 Light</vt:lpstr>
      <vt:lpstr>3_自定义设计方案</vt:lpstr>
      <vt:lpstr>4_自定义设计方案</vt:lpstr>
      <vt:lpstr>5_自定义设计方案</vt:lpstr>
      <vt:lpstr>6_自定义设计方案</vt:lpstr>
      <vt:lpstr>Office 主题​​</vt:lpstr>
      <vt:lpstr>1_Office 主题​​</vt:lpstr>
      <vt:lpstr>PowerPoint 演示文稿</vt:lpstr>
      <vt:lpstr>PowerPoint 演示文稿</vt:lpstr>
      <vt:lpstr>什么是BIOS Recovery</vt:lpstr>
      <vt:lpstr>进入BIOS Recovery的几种方式</vt:lpstr>
      <vt:lpstr>进入BIOS Recovery的几种方式</vt:lpstr>
      <vt:lpstr>进入BIOS Recovery的几种方式</vt:lpstr>
      <vt:lpstr>进入BIOS Recovery的几种方式</vt:lpstr>
      <vt:lpstr>进入BIOS Recovery的几种方式</vt:lpstr>
      <vt:lpstr>BIOS Recovery 的流程 </vt:lpstr>
      <vt:lpstr>BIOS Recovery 的流程 </vt:lpstr>
      <vt:lpstr>BIOS Recovery 的流程 </vt:lpstr>
      <vt:lpstr>PowerPoint 演示文稿</vt:lpstr>
      <vt:lpstr>PowerPoint 演示文稿</vt:lpstr>
      <vt:lpstr>Recovery 案例</vt:lpstr>
      <vt:lpstr>Recovery 案例</vt:lpstr>
      <vt:lpstr>Recovery 案例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For丨丶Tomorrow</cp:lastModifiedBy>
  <cp:revision>402</cp:revision>
  <dcterms:created xsi:type="dcterms:W3CDTF">2019-10-23T01:54:00Z</dcterms:created>
  <dcterms:modified xsi:type="dcterms:W3CDTF">2022-09-13T07:05:53Z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5E8B29BE37D14AAC850D58B920169502</vt:lpwstr>
  </property>
</Properties>
</file>