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89" r:id="rId2"/>
    <p:sldId id="268" r:id="rId3"/>
    <p:sldId id="314" r:id="rId4"/>
    <p:sldId id="315" r:id="rId5"/>
    <p:sldId id="294" r:id="rId6"/>
    <p:sldId id="295" r:id="rId7"/>
    <p:sldId id="316" r:id="rId8"/>
    <p:sldId id="317" r:id="rId9"/>
    <p:sldId id="318" r:id="rId10"/>
    <p:sldId id="319" r:id="rId11"/>
    <p:sldId id="320" r:id="rId12"/>
    <p:sldId id="321" r:id="rId13"/>
    <p:sldId id="291" r:id="rId14"/>
    <p:sldId id="293" r:id="rId15"/>
    <p:sldId id="296" r:id="rId16"/>
    <p:sldId id="297" r:id="rId17"/>
    <p:sldId id="298" r:id="rId18"/>
    <p:sldId id="299" r:id="rId19"/>
    <p:sldId id="301" r:id="rId20"/>
    <p:sldId id="300" r:id="rId21"/>
    <p:sldId id="302" r:id="rId22"/>
    <p:sldId id="303" r:id="rId23"/>
    <p:sldId id="304" r:id="rId24"/>
    <p:sldId id="305" r:id="rId25"/>
    <p:sldId id="306" r:id="rId26"/>
    <p:sldId id="307" r:id="rId27"/>
    <p:sldId id="308" r:id="rId28"/>
    <p:sldId id="309" r:id="rId29"/>
    <p:sldId id="310" r:id="rId30"/>
    <p:sldId id="311" r:id="rId31"/>
    <p:sldId id="312" r:id="rId32"/>
    <p:sldId id="313" r:id="rId33"/>
    <p:sldId id="279" r:id="rId34"/>
  </p:sldIdLst>
  <p:sldSz cx="9145588" cy="5145088"/>
  <p:notesSz cx="6858000" cy="9144000"/>
  <p:defaultTextStyle>
    <a:defPPr>
      <a:defRPr lang="zh-CN"/>
    </a:defPPr>
    <a:lvl1pPr marL="0" algn="l" defTabSz="685891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46" algn="l" defTabSz="685891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91" algn="l" defTabSz="685891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837" algn="l" defTabSz="685891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783" algn="l" defTabSz="685891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729" algn="l" defTabSz="685891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674" algn="l" defTabSz="685891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620" algn="l" defTabSz="685891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566" algn="l" defTabSz="685891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7">
          <p15:clr>
            <a:srgbClr val="A4A3A4"/>
          </p15:clr>
        </p15:guide>
        <p15:guide id="2" orient="horz" pos="3053">
          <p15:clr>
            <a:srgbClr val="A4A3A4"/>
          </p15:clr>
        </p15:guide>
        <p15:guide id="3" orient="horz" pos="428">
          <p15:clr>
            <a:srgbClr val="A4A3A4"/>
          </p15:clr>
        </p15:guide>
        <p15:guide id="4" orient="horz" pos="124" userDrawn="1">
          <p15:clr>
            <a:srgbClr val="A4A3A4"/>
          </p15:clr>
        </p15:guide>
        <p15:guide id="5" pos="4908">
          <p15:clr>
            <a:srgbClr val="A4A3A4"/>
          </p15:clr>
        </p15:guide>
        <p15:guide id="6" pos="192">
          <p15:clr>
            <a:srgbClr val="A4A3A4"/>
          </p15:clr>
        </p15:guide>
        <p15:guide id="7" pos="5568">
          <p15:clr>
            <a:srgbClr val="A4A3A4"/>
          </p15:clr>
        </p15:guide>
        <p15:guide id="8" pos="4830">
          <p15:clr>
            <a:srgbClr val="A4A3A4"/>
          </p15:clr>
        </p15:guide>
        <p15:guide id="9" pos="132">
          <p15:clr>
            <a:srgbClr val="A4A3A4"/>
          </p15:clr>
        </p15:guide>
        <p15:guide id="10" orient="horz" pos="2999">
          <p15:clr>
            <a:srgbClr val="A4A3A4"/>
          </p15:clr>
        </p15:guide>
        <p15:guide id="11" orient="horz" pos="740">
          <p15:clr>
            <a:srgbClr val="A4A3A4"/>
          </p15:clr>
        </p15:guide>
        <p15:guide id="12" orient="horz" pos="238">
          <p15:clr>
            <a:srgbClr val="A4A3A4"/>
          </p15:clr>
        </p15:guide>
        <p15:guide id="13" pos="4902">
          <p15:clr>
            <a:srgbClr val="A4A3A4"/>
          </p15:clr>
        </p15:guide>
        <p15:guide id="14" orient="horz" pos="2850">
          <p15:clr>
            <a:srgbClr val="A4A3A4"/>
          </p15:clr>
        </p15:guide>
        <p15:guide id="15" orient="horz" pos="3060">
          <p15:clr>
            <a:srgbClr val="A4A3A4"/>
          </p15:clr>
        </p15:guide>
        <p15:guide id="16" orient="horz" pos="126">
          <p15:clr>
            <a:srgbClr val="A4A3A4"/>
          </p15:clr>
        </p15:guide>
        <p15:guide id="17" orient="horz" pos="264">
          <p15:clr>
            <a:srgbClr val="A4A3A4"/>
          </p15:clr>
        </p15:guide>
        <p15:guide id="18" pos="4656">
          <p15:clr>
            <a:srgbClr val="A4A3A4"/>
          </p15:clr>
        </p15:guide>
        <p15:guide id="19" pos="1266">
          <p15:clr>
            <a:srgbClr val="A4A3A4"/>
          </p15:clr>
        </p15:guide>
        <p15:guide id="20" pos="4968">
          <p15:clr>
            <a:srgbClr val="A4A3A4"/>
          </p15:clr>
        </p15:guide>
        <p15:guide id="21" pos="555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5E6"/>
    <a:srgbClr val="E7DCE6"/>
    <a:srgbClr val="E45A61"/>
    <a:srgbClr val="B01D23"/>
    <a:srgbClr val="E24A51"/>
    <a:srgbClr val="D4222A"/>
    <a:srgbClr val="E50023"/>
    <a:srgbClr val="B01F24"/>
    <a:srgbClr val="EFEF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71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965" y="96"/>
      </p:cViewPr>
      <p:guideLst>
        <p:guide orient="horz" pos="387"/>
        <p:guide orient="horz" pos="3053"/>
        <p:guide orient="horz" pos="428"/>
        <p:guide orient="horz" pos="124"/>
        <p:guide pos="4908"/>
        <p:guide pos="192"/>
        <p:guide pos="5568"/>
        <p:guide pos="4830"/>
        <p:guide pos="132"/>
        <p:guide orient="horz" pos="2999"/>
        <p:guide orient="horz" pos="740"/>
        <p:guide orient="horz" pos="238"/>
        <p:guide pos="4902"/>
        <p:guide orient="horz" pos="2850"/>
        <p:guide orient="horz" pos="3060"/>
        <p:guide orient="horz" pos="126"/>
        <p:guide orient="horz" pos="264"/>
        <p:guide pos="4656"/>
        <p:guide pos="1266"/>
        <p:guide pos="4968"/>
        <p:guide pos="555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8D20D5-F9DD-4389-A6C8-003AD8986EBC}" type="datetimeFigureOut">
              <a:rPr lang="zh-CN" altLang="en-US" smtClean="0"/>
              <a:t>2021/8/11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73DFB6-85F9-4DDA-8646-9184AE5C78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83488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9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46" algn="l" defTabSz="68589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91" algn="l" defTabSz="68589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837" algn="l" defTabSz="68589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783" algn="l" defTabSz="68589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729" algn="l" defTabSz="68589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674" algn="l" defTabSz="68589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620" algn="l" defTabSz="68589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566" algn="l" defTabSz="68589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由于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CMOS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电路中，还有相应的电容，其电容上的存电，也可使用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CMOS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保存一些时间的。我们的做法是，首先取下电池，然后用一金属导体，短接主板电池座中的正负极，用短路的方式，快速放掉相应电容中的存电，而达到清除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CMOS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的目的。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73DFB6-85F9-4DDA-8646-9184AE5C789D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0145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7"/>
            <a:ext cx="9145587" cy="5144393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42925" y="1081718"/>
            <a:ext cx="7305675" cy="480382"/>
          </a:xfrm>
          <a:prstGeom prst="rect">
            <a:avLst/>
          </a:prstGeom>
        </p:spPr>
        <p:txBody>
          <a:bodyPr lIns="68589" tIns="34295" rIns="68589" bIns="34295" anchor="ctr">
            <a:normAutofit/>
          </a:bodyPr>
          <a:lstStyle>
            <a:lvl1pPr algn="l">
              <a:defRPr sz="20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单击此处编辑母标副标题样式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542925" y="2628900"/>
            <a:ext cx="6859191" cy="452009"/>
          </a:xfrm>
          <a:prstGeom prst="rect">
            <a:avLst/>
          </a:prstGeom>
        </p:spPr>
        <p:txBody>
          <a:bodyPr lIns="68589" tIns="34295" rIns="68589" bIns="34295" anchor="ctr"/>
          <a:lstStyle>
            <a:lvl1pPr marL="0" indent="0" algn="l">
              <a:buNone/>
              <a:defRPr sz="1500">
                <a:solidFill>
                  <a:schemeClr val="bg1"/>
                </a:solidFill>
              </a:defRPr>
            </a:lvl1pPr>
            <a:lvl2pPr marL="342946" indent="0" algn="ctr">
              <a:buNone/>
              <a:defRPr sz="1500"/>
            </a:lvl2pPr>
            <a:lvl3pPr marL="685891" indent="0" algn="ctr">
              <a:buNone/>
              <a:defRPr sz="1400"/>
            </a:lvl3pPr>
            <a:lvl4pPr marL="1028837" indent="0" algn="ctr">
              <a:buNone/>
              <a:defRPr sz="1200"/>
            </a:lvl4pPr>
            <a:lvl5pPr marL="1371783" indent="0" algn="ctr">
              <a:buNone/>
              <a:defRPr sz="1200"/>
            </a:lvl5pPr>
            <a:lvl6pPr marL="1714729" indent="0" algn="ctr">
              <a:buNone/>
              <a:defRPr sz="1200"/>
            </a:lvl6pPr>
            <a:lvl7pPr marL="2057674" indent="0" algn="ctr">
              <a:buNone/>
              <a:defRPr sz="1200"/>
            </a:lvl7pPr>
            <a:lvl8pPr marL="2400620" indent="0" algn="ctr">
              <a:buNone/>
              <a:defRPr sz="1200"/>
            </a:lvl8pPr>
            <a:lvl9pPr marL="2743566" indent="0" algn="ctr">
              <a:buNone/>
              <a:defRPr sz="1200"/>
            </a:lvl9pPr>
          </a:lstStyle>
          <a:p>
            <a:r>
              <a:rPr lang="zh-CN" altLang="en-US" dirty="0"/>
              <a:t>撰写部门及人员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542925" y="3083879"/>
            <a:ext cx="3533775" cy="238125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撰写日期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542925" y="1562101"/>
            <a:ext cx="7305675" cy="7620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单击此处编辑母版主标题样式</a:t>
            </a:r>
          </a:p>
        </p:txBody>
      </p:sp>
      <p:grpSp>
        <p:nvGrpSpPr>
          <p:cNvPr id="15" name="组合 14"/>
          <p:cNvGrpSpPr/>
          <p:nvPr userDrawn="1"/>
        </p:nvGrpSpPr>
        <p:grpSpPr>
          <a:xfrm>
            <a:off x="609600" y="2430451"/>
            <a:ext cx="1127536" cy="45719"/>
            <a:chOff x="-1970040" y="2974116"/>
            <a:chExt cx="5894341" cy="252704"/>
          </a:xfrm>
        </p:grpSpPr>
        <p:sp>
          <p:nvSpPr>
            <p:cNvPr id="14" name="Rectángulo 3" descr="e7d195523061f1c0a7e84f75cc5d3362ecbb7124a66d86d85D0C985ED6F55D095B074A23C83B61B14D6560338B18A977EC3A4E4ABB38DDA090BDB9C375471DD9AF85AD55C0C7828B8DD7F41ADDE22AFD348ED451F4347C8B69E181EDC66C4099F1A12D17A61D3A0E2A3EB338EBA1612658AEBC4F2000F60469854FA5AF35AB9411667B133F7B4AC3E41FBBE818247825"/>
            <p:cNvSpPr/>
            <p:nvPr userDrawn="1"/>
          </p:nvSpPr>
          <p:spPr>
            <a:xfrm>
              <a:off x="-1970040" y="2974116"/>
              <a:ext cx="5689553" cy="25270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828640"/>
              <a:endParaRPr lang="es-ES_tradnl" sz="2701">
                <a:solidFill>
                  <a:srgbClr val="FFFFFF"/>
                </a:solidFill>
              </a:endParaRPr>
            </a:p>
          </p:txBody>
        </p:sp>
        <p:sp>
          <p:nvSpPr>
            <p:cNvPr id="13" name="梯形 12"/>
            <p:cNvSpPr/>
            <p:nvPr userDrawn="1"/>
          </p:nvSpPr>
          <p:spPr>
            <a:xfrm>
              <a:off x="3433763" y="2974117"/>
              <a:ext cx="490538" cy="252703"/>
            </a:xfrm>
            <a:prstGeom prst="trapezoid">
              <a:avLst>
                <a:gd name="adj" fmla="val 6964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4418509"/>
            <a:ext cx="1400174" cy="429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899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5119" y="926304"/>
            <a:ext cx="4200469" cy="4218784"/>
          </a:xfrm>
          <a:prstGeom prst="rect">
            <a:avLst/>
          </a:prstGeom>
        </p:spPr>
      </p:pic>
      <p:sp>
        <p:nvSpPr>
          <p:cNvPr id="9" name="内容占位符 2"/>
          <p:cNvSpPr>
            <a:spLocks noGrp="1"/>
          </p:cNvSpPr>
          <p:nvPr>
            <p:ph sz="quarter" idx="14"/>
          </p:nvPr>
        </p:nvSpPr>
        <p:spPr>
          <a:xfrm>
            <a:off x="253980" y="904875"/>
            <a:ext cx="8585565" cy="3751906"/>
          </a:xfrm>
          <a:prstGeom prst="rect">
            <a:avLst/>
          </a:prstGeom>
        </p:spPr>
        <p:txBody>
          <a:bodyPr lIns="68589" tIns="34295" rIns="68589" bIns="34295"/>
          <a:lstStyle>
            <a:lvl1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3" name="矩形 2"/>
          <p:cNvSpPr/>
          <p:nvPr userDrawn="1"/>
        </p:nvSpPr>
        <p:spPr>
          <a:xfrm>
            <a:off x="133350" y="721"/>
            <a:ext cx="471282" cy="7136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/>
          <p:cNvGrpSpPr/>
          <p:nvPr userDrawn="1"/>
        </p:nvGrpSpPr>
        <p:grpSpPr>
          <a:xfrm rot="5400000">
            <a:off x="-291196" y="291196"/>
            <a:ext cx="653405" cy="71013"/>
            <a:chOff x="2089660" y="2974116"/>
            <a:chExt cx="1834640" cy="252717"/>
          </a:xfrm>
          <a:solidFill>
            <a:srgbClr val="B01D23"/>
          </a:solidFill>
        </p:grpSpPr>
        <p:sp>
          <p:nvSpPr>
            <p:cNvPr id="10" name="Rectángulo 3" descr="e7d195523061f1c0a7e84f75cc5d3362ecbb7124a66d86d85D0C985ED6F55D095B074A23C83B61B14D6560338B18A977EC3A4E4ABB38DDA090BDB9C375471DD9AF85AD55C0C7828B8DD7F41ADDE22AFD348ED451F4347C8B69E181EDC66C4099F1A12D17A61D3A0E2A3EB338EBA1612658AEBC4F2000F60469854FA5AF35AB9411667B133F7B4AC3E41FBBE818247825"/>
            <p:cNvSpPr/>
            <p:nvPr userDrawn="1"/>
          </p:nvSpPr>
          <p:spPr>
            <a:xfrm>
              <a:off x="2089660" y="2974116"/>
              <a:ext cx="1629853" cy="2527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828640"/>
              <a:endParaRPr lang="es-ES_tradnl" sz="2701">
                <a:solidFill>
                  <a:srgbClr val="FFFFFF"/>
                </a:solidFill>
              </a:endParaRPr>
            </a:p>
          </p:txBody>
        </p:sp>
        <p:sp>
          <p:nvSpPr>
            <p:cNvPr id="11" name="梯形 10"/>
            <p:cNvSpPr/>
            <p:nvPr userDrawn="1"/>
          </p:nvSpPr>
          <p:spPr>
            <a:xfrm>
              <a:off x="3433762" y="2974128"/>
              <a:ext cx="490538" cy="252705"/>
            </a:xfrm>
            <a:prstGeom prst="trapezoid">
              <a:avLst>
                <a:gd name="adj" fmla="val 6964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标题 1"/>
          <p:cNvSpPr>
            <a:spLocks noGrp="1"/>
          </p:cNvSpPr>
          <p:nvPr>
            <p:ph type="title"/>
          </p:nvPr>
        </p:nvSpPr>
        <p:spPr>
          <a:xfrm>
            <a:off x="255102" y="78111"/>
            <a:ext cx="7355373" cy="486150"/>
          </a:xfrm>
          <a:prstGeom prst="rect">
            <a:avLst/>
          </a:prstGeom>
        </p:spPr>
        <p:txBody>
          <a:bodyPr lIns="68589" tIns="34295" rIns="68589" bIns="34295" anchor="ctr">
            <a:normAutofit/>
          </a:bodyPr>
          <a:lstStyle>
            <a:lvl1pPr>
              <a:defRPr sz="2800" b="1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999" y="202350"/>
            <a:ext cx="931624" cy="285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173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四">
    <p:bg>
      <p:bgPr>
        <a:solidFill>
          <a:srgbClr val="E7E5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2"/>
          <p:cNvSpPr>
            <a:spLocks noGrp="1"/>
          </p:cNvSpPr>
          <p:nvPr>
            <p:ph sz="quarter" idx="14"/>
          </p:nvPr>
        </p:nvSpPr>
        <p:spPr>
          <a:xfrm>
            <a:off x="253980" y="904875"/>
            <a:ext cx="8585565" cy="3751906"/>
          </a:xfrm>
          <a:prstGeom prst="rect">
            <a:avLst/>
          </a:prstGeom>
        </p:spPr>
        <p:txBody>
          <a:bodyPr lIns="68589" tIns="34295" rIns="68589" bIns="34295"/>
          <a:lstStyle>
            <a:lvl1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grpSp>
        <p:nvGrpSpPr>
          <p:cNvPr id="16" name="组合 15"/>
          <p:cNvGrpSpPr/>
          <p:nvPr userDrawn="1"/>
        </p:nvGrpSpPr>
        <p:grpSpPr>
          <a:xfrm rot="5400000">
            <a:off x="-291196" y="291196"/>
            <a:ext cx="653405" cy="71013"/>
            <a:chOff x="2089660" y="2974116"/>
            <a:chExt cx="1834640" cy="252717"/>
          </a:xfrm>
          <a:solidFill>
            <a:srgbClr val="B01D23"/>
          </a:solidFill>
        </p:grpSpPr>
        <p:sp>
          <p:nvSpPr>
            <p:cNvPr id="17" name="Rectángulo 3" descr="e7d195523061f1c0a7e84f75cc5d3362ecbb7124a66d86d85D0C985ED6F55D095B074A23C83B61B14D6560338B18A977EC3A4E4ABB38DDA090BDB9C375471DD9AF85AD55C0C7828B8DD7F41ADDE22AFD348ED451F4347C8B69E181EDC66C4099F1A12D17A61D3A0E2A3EB338EBA1612658AEBC4F2000F60469854FA5AF35AB9411667B133F7B4AC3E41FBBE818247825"/>
            <p:cNvSpPr/>
            <p:nvPr userDrawn="1"/>
          </p:nvSpPr>
          <p:spPr>
            <a:xfrm>
              <a:off x="2089660" y="2974116"/>
              <a:ext cx="1629853" cy="2527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828640"/>
              <a:endParaRPr lang="es-ES_tradnl" sz="2701">
                <a:solidFill>
                  <a:srgbClr val="FFFFFF"/>
                </a:solidFill>
              </a:endParaRPr>
            </a:p>
          </p:txBody>
        </p:sp>
        <p:sp>
          <p:nvSpPr>
            <p:cNvPr id="18" name="梯形 17"/>
            <p:cNvSpPr/>
            <p:nvPr userDrawn="1"/>
          </p:nvSpPr>
          <p:spPr>
            <a:xfrm>
              <a:off x="3433762" y="2974128"/>
              <a:ext cx="490538" cy="252705"/>
            </a:xfrm>
            <a:prstGeom prst="trapezoid">
              <a:avLst>
                <a:gd name="adj" fmla="val 6964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255102" y="78111"/>
            <a:ext cx="7355373" cy="486150"/>
          </a:xfrm>
          <a:prstGeom prst="rect">
            <a:avLst/>
          </a:prstGeom>
        </p:spPr>
        <p:txBody>
          <a:bodyPr lIns="68589" tIns="34295" rIns="68589" bIns="34295" anchor="ctr">
            <a:normAutofit/>
          </a:bodyPr>
          <a:lstStyle>
            <a:lvl1pPr>
              <a:defRPr sz="2800" b="1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5119" y="926304"/>
            <a:ext cx="4200468" cy="4218784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999" y="202350"/>
            <a:ext cx="931624" cy="285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6466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封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7"/>
            <a:ext cx="9145587" cy="5144392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7807" y="3362325"/>
            <a:ext cx="2258955" cy="693277"/>
          </a:xfrm>
          <a:prstGeom prst="rect">
            <a:avLst/>
          </a:prstGeom>
        </p:spPr>
      </p:pic>
      <p:sp>
        <p:nvSpPr>
          <p:cNvPr id="2" name="TextBox 1"/>
          <p:cNvSpPr txBox="1"/>
          <p:nvPr userDrawn="1"/>
        </p:nvSpPr>
        <p:spPr>
          <a:xfrm>
            <a:off x="847725" y="1030880"/>
            <a:ext cx="62865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zh-CN" altLang="zh-CN" sz="1400" kern="1200" spc="3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安全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847725" y="1558690"/>
            <a:ext cx="62865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zh-CN" altLang="zh-CN" sz="1400" kern="1200" spc="3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易用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847725" y="2086500"/>
            <a:ext cx="62865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zh-CN" altLang="zh-CN" sz="1400" kern="1200" spc="3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全能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847725" y="2614311"/>
            <a:ext cx="62865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zh-CN" altLang="zh-CN" sz="1400" kern="1200" spc="3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可靠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1762125" y="2614310"/>
            <a:ext cx="229782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US" altLang="zh-CN" sz="1400" kern="1200" spc="3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Available</a:t>
            </a:r>
            <a:endParaRPr lang="zh-CN" altLang="zh-CN" sz="1400" kern="1200" spc="300" dirty="0">
              <a:solidFill>
                <a:schemeClr val="bg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1762125" y="1030880"/>
            <a:ext cx="229782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US" altLang="zh-CN" sz="1400" kern="1200" spc="3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Secure</a:t>
            </a:r>
            <a:endParaRPr lang="zh-CN" altLang="zh-CN" sz="1400" kern="1200" spc="300" dirty="0">
              <a:solidFill>
                <a:schemeClr val="bg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1762125" y="1558690"/>
            <a:ext cx="229782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US" altLang="zh-CN" sz="1400" kern="1200" spc="3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Usable</a:t>
            </a:r>
            <a:endParaRPr lang="zh-CN" altLang="zh-CN" sz="1400" kern="1200" spc="300" dirty="0">
              <a:solidFill>
                <a:schemeClr val="bg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1762125" y="2086500"/>
            <a:ext cx="229782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US" altLang="zh-CN" sz="1400" kern="1200" spc="3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Multiple</a:t>
            </a:r>
            <a:endParaRPr lang="zh-CN" altLang="zh-CN" sz="1400" kern="1200" spc="300" dirty="0">
              <a:solidFill>
                <a:schemeClr val="bg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32004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封底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7"/>
            <a:ext cx="9145587" cy="5144392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8369" y="1628303"/>
            <a:ext cx="2258955" cy="693277"/>
          </a:xfrm>
          <a:prstGeom prst="rect">
            <a:avLst/>
          </a:prstGeom>
        </p:spPr>
      </p:pic>
      <p:grpSp>
        <p:nvGrpSpPr>
          <p:cNvPr id="2" name="组合 1"/>
          <p:cNvGrpSpPr/>
          <p:nvPr userDrawn="1"/>
        </p:nvGrpSpPr>
        <p:grpSpPr>
          <a:xfrm>
            <a:off x="2105819" y="2689020"/>
            <a:ext cx="4933950" cy="648397"/>
            <a:chOff x="1762125" y="3165270"/>
            <a:chExt cx="4933950" cy="648397"/>
          </a:xfrm>
        </p:grpSpPr>
        <p:sp>
          <p:nvSpPr>
            <p:cNvPr id="3" name="TextBox 2"/>
            <p:cNvSpPr txBox="1"/>
            <p:nvPr userDrawn="1"/>
          </p:nvSpPr>
          <p:spPr>
            <a:xfrm>
              <a:off x="2124075" y="3165270"/>
              <a:ext cx="62865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zh-CN" altLang="zh-CN" sz="1400" kern="1200" spc="300" dirty="0">
                  <a:solidFill>
                    <a:schemeClr val="bg1"/>
                  </a:solidFill>
                  <a:effectLst/>
                  <a:latin typeface="+mn-lt"/>
                  <a:ea typeface="+mn-ea"/>
                  <a:cs typeface="+mn-cs"/>
                </a:rPr>
                <a:t>安全</a:t>
              </a:r>
            </a:p>
          </p:txBody>
        </p:sp>
        <p:sp>
          <p:nvSpPr>
            <p:cNvPr id="4" name="TextBox 3"/>
            <p:cNvSpPr txBox="1"/>
            <p:nvPr userDrawn="1"/>
          </p:nvSpPr>
          <p:spPr>
            <a:xfrm>
              <a:off x="3317875" y="3165270"/>
              <a:ext cx="62865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zh-CN" altLang="zh-CN" sz="1400" kern="1200" spc="300" dirty="0">
                  <a:solidFill>
                    <a:schemeClr val="bg1"/>
                  </a:solidFill>
                  <a:effectLst/>
                  <a:latin typeface="+mn-lt"/>
                  <a:ea typeface="+mn-ea"/>
                  <a:cs typeface="+mn-cs"/>
                </a:rPr>
                <a:t>易用</a:t>
              </a:r>
            </a:p>
          </p:txBody>
        </p:sp>
        <p:sp>
          <p:nvSpPr>
            <p:cNvPr id="6" name="TextBox 5"/>
            <p:cNvSpPr txBox="1"/>
            <p:nvPr userDrawn="1"/>
          </p:nvSpPr>
          <p:spPr>
            <a:xfrm>
              <a:off x="4511675" y="3165270"/>
              <a:ext cx="62865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zh-CN" altLang="zh-CN" sz="1400" kern="1200" spc="300" dirty="0">
                  <a:solidFill>
                    <a:schemeClr val="bg1"/>
                  </a:solidFill>
                  <a:effectLst/>
                  <a:latin typeface="+mn-lt"/>
                  <a:ea typeface="+mn-ea"/>
                  <a:cs typeface="+mn-cs"/>
                </a:rPr>
                <a:t>全能</a:t>
              </a:r>
            </a:p>
          </p:txBody>
        </p:sp>
        <p:sp>
          <p:nvSpPr>
            <p:cNvPr id="7" name="TextBox 6"/>
            <p:cNvSpPr txBox="1"/>
            <p:nvPr userDrawn="1"/>
          </p:nvSpPr>
          <p:spPr>
            <a:xfrm>
              <a:off x="5705475" y="3165270"/>
              <a:ext cx="62865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zh-CN" altLang="zh-CN" sz="1400" kern="1200" spc="300" dirty="0">
                  <a:solidFill>
                    <a:schemeClr val="bg1"/>
                  </a:solidFill>
                  <a:effectLst/>
                  <a:latin typeface="+mn-lt"/>
                  <a:ea typeface="+mn-ea"/>
                  <a:cs typeface="+mn-cs"/>
                </a:rPr>
                <a:t>可靠</a:t>
              </a:r>
            </a:p>
          </p:txBody>
        </p:sp>
        <p:sp>
          <p:nvSpPr>
            <p:cNvPr id="8" name="TextBox 7"/>
            <p:cNvSpPr txBox="1"/>
            <p:nvPr userDrawn="1"/>
          </p:nvSpPr>
          <p:spPr>
            <a:xfrm>
              <a:off x="5343525" y="3552057"/>
              <a:ext cx="1352550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100" kern="1200" spc="300" dirty="0">
                  <a:solidFill>
                    <a:schemeClr val="bg1"/>
                  </a:solidFill>
                  <a:effectLst/>
                  <a:latin typeface="+mn-lt"/>
                  <a:ea typeface="+mn-ea"/>
                  <a:cs typeface="+mn-cs"/>
                </a:rPr>
                <a:t>Available</a:t>
              </a:r>
              <a:endParaRPr lang="zh-CN" altLang="zh-CN" sz="1100" kern="1200" spc="3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TextBox 8"/>
            <p:cNvSpPr txBox="1"/>
            <p:nvPr userDrawn="1"/>
          </p:nvSpPr>
          <p:spPr>
            <a:xfrm>
              <a:off x="1762125" y="3552057"/>
              <a:ext cx="1352550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100" kern="1200" spc="300" dirty="0">
                  <a:solidFill>
                    <a:schemeClr val="bg1"/>
                  </a:solidFill>
                  <a:effectLst/>
                  <a:latin typeface="+mn-lt"/>
                  <a:ea typeface="+mn-ea"/>
                  <a:cs typeface="+mn-cs"/>
                </a:rPr>
                <a:t>Secure</a:t>
              </a:r>
              <a:endParaRPr lang="zh-CN" altLang="zh-CN" sz="1100" kern="1200" spc="3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" name="TextBox 9"/>
            <p:cNvSpPr txBox="1"/>
            <p:nvPr userDrawn="1"/>
          </p:nvSpPr>
          <p:spPr>
            <a:xfrm>
              <a:off x="2955925" y="3552057"/>
              <a:ext cx="1352550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100" kern="1200" spc="300" dirty="0">
                  <a:solidFill>
                    <a:schemeClr val="bg1"/>
                  </a:solidFill>
                  <a:effectLst/>
                  <a:latin typeface="+mn-lt"/>
                  <a:ea typeface="+mn-ea"/>
                  <a:cs typeface="+mn-cs"/>
                </a:rPr>
                <a:t>Usable</a:t>
              </a:r>
              <a:endParaRPr lang="zh-CN" altLang="zh-CN" sz="1100" kern="1200" spc="3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" name="TextBox 10"/>
            <p:cNvSpPr txBox="1"/>
            <p:nvPr userDrawn="1"/>
          </p:nvSpPr>
          <p:spPr>
            <a:xfrm>
              <a:off x="4149725" y="3552057"/>
              <a:ext cx="1352550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100" kern="1200" spc="300" dirty="0">
                  <a:solidFill>
                    <a:schemeClr val="bg1"/>
                  </a:solidFill>
                  <a:effectLst/>
                  <a:latin typeface="+mn-lt"/>
                  <a:ea typeface="+mn-ea"/>
                  <a:cs typeface="+mn-cs"/>
                </a:rPr>
                <a:t>Multiple</a:t>
              </a:r>
              <a:endParaRPr lang="zh-CN" altLang="zh-CN" sz="1100" kern="1200" spc="3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91043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7"/>
            <a:ext cx="9145587" cy="5144393"/>
          </a:xfrm>
          <a:prstGeom prst="rect">
            <a:avLst/>
          </a:prstGeom>
        </p:spPr>
      </p:pic>
      <p:sp>
        <p:nvSpPr>
          <p:cNvPr id="3" name="文本框 2"/>
          <p:cNvSpPr txBox="1"/>
          <p:nvPr userDrawn="1"/>
        </p:nvSpPr>
        <p:spPr>
          <a:xfrm>
            <a:off x="438120" y="461771"/>
            <a:ext cx="1423121" cy="500147"/>
          </a:xfrm>
          <a:prstGeom prst="rect">
            <a:avLst/>
          </a:prstGeom>
          <a:noFill/>
        </p:spPr>
        <p:txBody>
          <a:bodyPr wrap="square" lIns="68589" tIns="34295" rIns="68589" bIns="34295" rtlCol="0">
            <a:spAutoFit/>
          </a:bodyPr>
          <a:lstStyle/>
          <a:p>
            <a:pPr algn="l"/>
            <a:r>
              <a:rPr lang="zh-CN" altLang="en-US" sz="2800" b="1" spc="300" dirty="0">
                <a:solidFill>
                  <a:schemeClr val="bg1"/>
                </a:solidFill>
                <a:latin typeface="+mn-ea"/>
                <a:ea typeface="+mn-ea"/>
              </a:rPr>
              <a:t>目录</a:t>
            </a:r>
          </a:p>
        </p:txBody>
      </p:sp>
      <p:sp>
        <p:nvSpPr>
          <p:cNvPr id="20" name="内容占位符 2"/>
          <p:cNvSpPr>
            <a:spLocks noGrp="1"/>
          </p:cNvSpPr>
          <p:nvPr>
            <p:ph sz="half" idx="1"/>
          </p:nvPr>
        </p:nvSpPr>
        <p:spPr>
          <a:xfrm>
            <a:off x="1988879" y="1476479"/>
            <a:ext cx="5418160" cy="405125"/>
          </a:xfrm>
          <a:prstGeom prst="rect">
            <a:avLst/>
          </a:prstGeom>
        </p:spPr>
        <p:txBody>
          <a:bodyPr lIns="68589" tIns="34295" rIns="68589" bIns="34295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+mj-lt"/>
              <a:buNone/>
              <a:defRPr sz="1600" b="0">
                <a:solidFill>
                  <a:schemeClr val="bg1"/>
                </a:solidFill>
                <a:latin typeface="+mn-ea"/>
                <a:ea typeface="+mn-ea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21" name="内容占位符 2"/>
          <p:cNvSpPr>
            <a:spLocks noGrp="1"/>
          </p:cNvSpPr>
          <p:nvPr>
            <p:ph sz="half" idx="12"/>
          </p:nvPr>
        </p:nvSpPr>
        <p:spPr>
          <a:xfrm>
            <a:off x="1988879" y="1951365"/>
            <a:ext cx="5418160" cy="405125"/>
          </a:xfrm>
          <a:prstGeom prst="rect">
            <a:avLst/>
          </a:prstGeom>
        </p:spPr>
        <p:txBody>
          <a:bodyPr lIns="68589" tIns="34295" rIns="68589" bIns="34295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+mj-lt"/>
              <a:buNone/>
              <a:defRPr sz="1600" b="0">
                <a:solidFill>
                  <a:schemeClr val="bg1"/>
                </a:solidFill>
                <a:latin typeface="+mn-ea"/>
                <a:ea typeface="+mn-ea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22" name="内容占位符 2"/>
          <p:cNvSpPr>
            <a:spLocks noGrp="1"/>
          </p:cNvSpPr>
          <p:nvPr>
            <p:ph sz="half" idx="13"/>
          </p:nvPr>
        </p:nvSpPr>
        <p:spPr>
          <a:xfrm>
            <a:off x="1988879" y="2426250"/>
            <a:ext cx="5418160" cy="405125"/>
          </a:xfrm>
          <a:prstGeom prst="rect">
            <a:avLst/>
          </a:prstGeom>
        </p:spPr>
        <p:txBody>
          <a:bodyPr lIns="68589" tIns="34295" rIns="68589" bIns="34295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+mj-lt"/>
              <a:buNone/>
              <a:defRPr sz="1600" b="0">
                <a:solidFill>
                  <a:schemeClr val="bg1"/>
                </a:solidFill>
                <a:latin typeface="+mn-ea"/>
                <a:ea typeface="+mn-ea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23" name="内容占位符 2"/>
          <p:cNvSpPr>
            <a:spLocks noGrp="1"/>
          </p:cNvSpPr>
          <p:nvPr>
            <p:ph sz="half" idx="14"/>
          </p:nvPr>
        </p:nvSpPr>
        <p:spPr>
          <a:xfrm>
            <a:off x="1988879" y="2901135"/>
            <a:ext cx="5418160" cy="405125"/>
          </a:xfrm>
          <a:prstGeom prst="rect">
            <a:avLst/>
          </a:prstGeom>
        </p:spPr>
        <p:txBody>
          <a:bodyPr lIns="68589" tIns="34295" rIns="68589" bIns="34295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+mj-lt"/>
              <a:buNone/>
              <a:defRPr sz="1600" b="0">
                <a:solidFill>
                  <a:schemeClr val="bg1"/>
                </a:solidFill>
                <a:latin typeface="+mn-ea"/>
                <a:ea typeface="+mn-ea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24" name="内容占位符 2"/>
          <p:cNvSpPr>
            <a:spLocks noGrp="1"/>
          </p:cNvSpPr>
          <p:nvPr>
            <p:ph sz="half" idx="15"/>
          </p:nvPr>
        </p:nvSpPr>
        <p:spPr>
          <a:xfrm>
            <a:off x="1988879" y="3376021"/>
            <a:ext cx="5418160" cy="405125"/>
          </a:xfrm>
          <a:prstGeom prst="rect">
            <a:avLst/>
          </a:prstGeom>
        </p:spPr>
        <p:txBody>
          <a:bodyPr lIns="68589" tIns="34295" rIns="68589" bIns="34295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+mj-lt"/>
              <a:buNone/>
              <a:defRPr sz="1600" b="0">
                <a:solidFill>
                  <a:schemeClr val="bg1"/>
                </a:solidFill>
                <a:latin typeface="+mn-ea"/>
                <a:ea typeface="+mn-ea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25" name="内容占位符 2"/>
          <p:cNvSpPr>
            <a:spLocks noGrp="1"/>
          </p:cNvSpPr>
          <p:nvPr>
            <p:ph sz="half" idx="16"/>
          </p:nvPr>
        </p:nvSpPr>
        <p:spPr>
          <a:xfrm>
            <a:off x="1988879" y="3850904"/>
            <a:ext cx="5418160" cy="405125"/>
          </a:xfrm>
          <a:prstGeom prst="rect">
            <a:avLst/>
          </a:prstGeom>
        </p:spPr>
        <p:txBody>
          <a:bodyPr lIns="68589" tIns="34295" rIns="68589" bIns="34295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+mj-lt"/>
              <a:buNone/>
              <a:defRPr sz="1600" b="0">
                <a:solidFill>
                  <a:schemeClr val="bg1"/>
                </a:solidFill>
                <a:latin typeface="+mn-ea"/>
                <a:ea typeface="+mn-ea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2" name="文本框 2"/>
          <p:cNvSpPr txBox="1"/>
          <p:nvPr userDrawn="1"/>
        </p:nvSpPr>
        <p:spPr>
          <a:xfrm>
            <a:off x="457170" y="933236"/>
            <a:ext cx="1423121" cy="315481"/>
          </a:xfrm>
          <a:prstGeom prst="rect">
            <a:avLst/>
          </a:prstGeom>
          <a:noFill/>
        </p:spPr>
        <p:txBody>
          <a:bodyPr wrap="square" lIns="68589" tIns="34295" rIns="68589" bIns="34295" rtlCol="0">
            <a:spAutoFit/>
          </a:bodyPr>
          <a:lstStyle/>
          <a:p>
            <a:pPr algn="l"/>
            <a:r>
              <a:rPr lang="en-US" altLang="zh-CN" sz="1600" b="0" spc="300" dirty="0">
                <a:solidFill>
                  <a:schemeClr val="bg1"/>
                </a:solidFill>
                <a:latin typeface="+mn-ea"/>
                <a:ea typeface="+mn-ea"/>
              </a:rPr>
              <a:t>Contents</a:t>
            </a: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999" y="202350"/>
            <a:ext cx="931625" cy="285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738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7"/>
            <a:ext cx="9145587" cy="5144393"/>
          </a:xfrm>
          <a:prstGeom prst="rect">
            <a:avLst/>
          </a:prstGeom>
        </p:spPr>
      </p:pic>
      <p:sp>
        <p:nvSpPr>
          <p:cNvPr id="12" name="文本框 2"/>
          <p:cNvSpPr txBox="1"/>
          <p:nvPr userDrawn="1"/>
        </p:nvSpPr>
        <p:spPr>
          <a:xfrm>
            <a:off x="438120" y="461771"/>
            <a:ext cx="1423121" cy="500147"/>
          </a:xfrm>
          <a:prstGeom prst="rect">
            <a:avLst/>
          </a:prstGeom>
          <a:noFill/>
        </p:spPr>
        <p:txBody>
          <a:bodyPr wrap="square" lIns="68589" tIns="34295" rIns="68589" bIns="34295" rtlCol="0">
            <a:spAutoFit/>
          </a:bodyPr>
          <a:lstStyle/>
          <a:p>
            <a:pPr algn="l"/>
            <a:r>
              <a:rPr lang="zh-CN" altLang="en-US" sz="2800" b="1" spc="300" dirty="0">
                <a:solidFill>
                  <a:srgbClr val="B01D23"/>
                </a:solidFill>
                <a:latin typeface="+mn-ea"/>
                <a:ea typeface="+mn-ea"/>
              </a:rPr>
              <a:t>目录</a:t>
            </a:r>
          </a:p>
        </p:txBody>
      </p:sp>
      <p:sp>
        <p:nvSpPr>
          <p:cNvPr id="13" name="文本框 2"/>
          <p:cNvSpPr txBox="1"/>
          <p:nvPr userDrawn="1"/>
        </p:nvSpPr>
        <p:spPr>
          <a:xfrm>
            <a:off x="457170" y="933236"/>
            <a:ext cx="1423121" cy="315481"/>
          </a:xfrm>
          <a:prstGeom prst="rect">
            <a:avLst/>
          </a:prstGeom>
          <a:noFill/>
        </p:spPr>
        <p:txBody>
          <a:bodyPr wrap="square" lIns="68589" tIns="34295" rIns="68589" bIns="34295" rtlCol="0">
            <a:spAutoFit/>
          </a:bodyPr>
          <a:lstStyle/>
          <a:p>
            <a:pPr algn="l"/>
            <a:r>
              <a:rPr lang="en-US" altLang="zh-CN" sz="1600" b="0" spc="300" dirty="0">
                <a:solidFill>
                  <a:srgbClr val="B01D23"/>
                </a:solidFill>
                <a:latin typeface="+mn-ea"/>
                <a:ea typeface="+mn-ea"/>
              </a:rPr>
              <a:t>Contents</a:t>
            </a:r>
          </a:p>
        </p:txBody>
      </p:sp>
      <p:sp>
        <p:nvSpPr>
          <p:cNvPr id="15" name="内容占位符 2"/>
          <p:cNvSpPr>
            <a:spLocks noGrp="1"/>
          </p:cNvSpPr>
          <p:nvPr>
            <p:ph sz="half" idx="1"/>
          </p:nvPr>
        </p:nvSpPr>
        <p:spPr>
          <a:xfrm>
            <a:off x="1988879" y="1476479"/>
            <a:ext cx="5418160" cy="405125"/>
          </a:xfrm>
          <a:prstGeom prst="rect">
            <a:avLst/>
          </a:prstGeom>
        </p:spPr>
        <p:txBody>
          <a:bodyPr lIns="68589" tIns="34295" rIns="68589" bIns="34295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+mj-lt"/>
              <a:buNone/>
              <a:defRPr sz="1600" b="0">
                <a:solidFill>
                  <a:schemeClr val="tx1">
                    <a:lumMod val="90000"/>
                    <a:lumOff val="10000"/>
                  </a:schemeClr>
                </a:solidFill>
                <a:latin typeface="+mn-ea"/>
                <a:ea typeface="+mn-ea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6" name="内容占位符 2"/>
          <p:cNvSpPr>
            <a:spLocks noGrp="1"/>
          </p:cNvSpPr>
          <p:nvPr>
            <p:ph sz="half" idx="12"/>
          </p:nvPr>
        </p:nvSpPr>
        <p:spPr>
          <a:xfrm>
            <a:off x="1988879" y="1951365"/>
            <a:ext cx="5418160" cy="405125"/>
          </a:xfrm>
          <a:prstGeom prst="rect">
            <a:avLst/>
          </a:prstGeom>
        </p:spPr>
        <p:txBody>
          <a:bodyPr lIns="68589" tIns="34295" rIns="68589" bIns="34295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+mj-lt"/>
              <a:buNone/>
              <a:defRPr sz="1600" b="0">
                <a:solidFill>
                  <a:schemeClr val="tx1">
                    <a:lumMod val="90000"/>
                    <a:lumOff val="10000"/>
                  </a:schemeClr>
                </a:solidFill>
                <a:latin typeface="+mn-ea"/>
                <a:ea typeface="+mn-ea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8" name="内容占位符 2"/>
          <p:cNvSpPr>
            <a:spLocks noGrp="1"/>
          </p:cNvSpPr>
          <p:nvPr>
            <p:ph sz="half" idx="13"/>
          </p:nvPr>
        </p:nvSpPr>
        <p:spPr>
          <a:xfrm>
            <a:off x="1988879" y="2426250"/>
            <a:ext cx="5418160" cy="405125"/>
          </a:xfrm>
          <a:prstGeom prst="rect">
            <a:avLst/>
          </a:prstGeom>
        </p:spPr>
        <p:txBody>
          <a:bodyPr lIns="68589" tIns="34295" rIns="68589" bIns="34295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+mj-lt"/>
              <a:buNone/>
              <a:defRPr sz="1600" b="0">
                <a:solidFill>
                  <a:schemeClr val="tx1">
                    <a:lumMod val="90000"/>
                    <a:lumOff val="10000"/>
                  </a:schemeClr>
                </a:solidFill>
                <a:latin typeface="+mn-ea"/>
                <a:ea typeface="+mn-ea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9" name="内容占位符 2"/>
          <p:cNvSpPr>
            <a:spLocks noGrp="1"/>
          </p:cNvSpPr>
          <p:nvPr>
            <p:ph sz="half" idx="14"/>
          </p:nvPr>
        </p:nvSpPr>
        <p:spPr>
          <a:xfrm>
            <a:off x="1988879" y="2901135"/>
            <a:ext cx="5418160" cy="405125"/>
          </a:xfrm>
          <a:prstGeom prst="rect">
            <a:avLst/>
          </a:prstGeom>
        </p:spPr>
        <p:txBody>
          <a:bodyPr lIns="68589" tIns="34295" rIns="68589" bIns="34295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+mj-lt"/>
              <a:buNone/>
              <a:defRPr sz="1600" b="0">
                <a:solidFill>
                  <a:schemeClr val="tx1">
                    <a:lumMod val="90000"/>
                    <a:lumOff val="10000"/>
                  </a:schemeClr>
                </a:solidFill>
                <a:latin typeface="+mn-ea"/>
                <a:ea typeface="+mn-ea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20" name="内容占位符 2"/>
          <p:cNvSpPr>
            <a:spLocks noGrp="1"/>
          </p:cNvSpPr>
          <p:nvPr>
            <p:ph sz="half" idx="15"/>
          </p:nvPr>
        </p:nvSpPr>
        <p:spPr>
          <a:xfrm>
            <a:off x="1988879" y="3376021"/>
            <a:ext cx="5418160" cy="405125"/>
          </a:xfrm>
          <a:prstGeom prst="rect">
            <a:avLst/>
          </a:prstGeom>
        </p:spPr>
        <p:txBody>
          <a:bodyPr lIns="68589" tIns="34295" rIns="68589" bIns="34295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+mj-lt"/>
              <a:buNone/>
              <a:defRPr sz="1600" b="0">
                <a:solidFill>
                  <a:schemeClr val="tx1">
                    <a:lumMod val="90000"/>
                    <a:lumOff val="10000"/>
                  </a:schemeClr>
                </a:solidFill>
                <a:latin typeface="+mn-ea"/>
                <a:ea typeface="+mn-ea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21" name="内容占位符 2"/>
          <p:cNvSpPr>
            <a:spLocks noGrp="1"/>
          </p:cNvSpPr>
          <p:nvPr>
            <p:ph sz="half" idx="16"/>
          </p:nvPr>
        </p:nvSpPr>
        <p:spPr>
          <a:xfrm>
            <a:off x="1988879" y="3850904"/>
            <a:ext cx="5418160" cy="405125"/>
          </a:xfrm>
          <a:prstGeom prst="rect">
            <a:avLst/>
          </a:prstGeom>
        </p:spPr>
        <p:txBody>
          <a:bodyPr lIns="68589" tIns="34295" rIns="68589" bIns="34295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+mj-lt"/>
              <a:buNone/>
              <a:defRPr sz="1600" b="0">
                <a:solidFill>
                  <a:schemeClr val="tx1">
                    <a:lumMod val="90000"/>
                    <a:lumOff val="10000"/>
                  </a:schemeClr>
                </a:solidFill>
                <a:latin typeface="+mn-ea"/>
                <a:ea typeface="+mn-ea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999" y="202350"/>
            <a:ext cx="931624" cy="285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613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7"/>
            <a:ext cx="9145587" cy="5144393"/>
          </a:xfrm>
          <a:prstGeom prst="rect">
            <a:avLst/>
          </a:prstGeom>
        </p:spPr>
      </p:pic>
      <p:sp>
        <p:nvSpPr>
          <p:cNvPr id="20" name="内容占位符 2"/>
          <p:cNvSpPr>
            <a:spLocks noGrp="1"/>
          </p:cNvSpPr>
          <p:nvPr>
            <p:ph sz="half" idx="1"/>
          </p:nvPr>
        </p:nvSpPr>
        <p:spPr>
          <a:xfrm>
            <a:off x="541079" y="1692532"/>
            <a:ext cx="5418160" cy="405125"/>
          </a:xfrm>
          <a:prstGeom prst="rect">
            <a:avLst/>
          </a:prstGeom>
        </p:spPr>
        <p:txBody>
          <a:bodyPr lIns="68589" tIns="34295" rIns="68589" bIns="34295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+mj-lt"/>
              <a:buNone/>
              <a:defRPr sz="3200" b="1">
                <a:solidFill>
                  <a:schemeClr val="bg1"/>
                </a:solidFill>
                <a:latin typeface="+mn-ea"/>
                <a:ea typeface="+mn-ea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21" name="内容占位符 2"/>
          <p:cNvSpPr>
            <a:spLocks noGrp="1"/>
          </p:cNvSpPr>
          <p:nvPr>
            <p:ph sz="half" idx="12"/>
          </p:nvPr>
        </p:nvSpPr>
        <p:spPr>
          <a:xfrm>
            <a:off x="541079" y="2186468"/>
            <a:ext cx="5418160" cy="405125"/>
          </a:xfrm>
          <a:prstGeom prst="rect">
            <a:avLst/>
          </a:prstGeom>
        </p:spPr>
        <p:txBody>
          <a:bodyPr lIns="68589" tIns="34295" rIns="68589" bIns="34295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+mj-lt"/>
              <a:buNone/>
              <a:defRPr sz="1400" b="0">
                <a:solidFill>
                  <a:schemeClr val="bg1"/>
                </a:solidFill>
                <a:latin typeface="+mn-ea"/>
                <a:ea typeface="+mn-ea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grpSp>
        <p:nvGrpSpPr>
          <p:cNvPr id="13" name="组合 12"/>
          <p:cNvGrpSpPr/>
          <p:nvPr userDrawn="1"/>
        </p:nvGrpSpPr>
        <p:grpSpPr>
          <a:xfrm>
            <a:off x="609063" y="2638888"/>
            <a:ext cx="1127536" cy="45719"/>
            <a:chOff x="-1970040" y="2974116"/>
            <a:chExt cx="5894341" cy="252704"/>
          </a:xfrm>
        </p:grpSpPr>
        <p:sp>
          <p:nvSpPr>
            <p:cNvPr id="14" name="Rectángulo 3" descr="e7d195523061f1c0a7e84f75cc5d3362ecbb7124a66d86d85D0C985ED6F55D095B074A23C83B61B14D6560338B18A977EC3A4E4ABB38DDA090BDB9C375471DD9AF85AD55C0C7828B8DD7F41ADDE22AFD348ED451F4347C8B69E181EDC66C4099F1A12D17A61D3A0E2A3EB338EBA1612658AEBC4F2000F60469854FA5AF35AB9411667B133F7B4AC3E41FBBE818247825"/>
            <p:cNvSpPr/>
            <p:nvPr userDrawn="1"/>
          </p:nvSpPr>
          <p:spPr>
            <a:xfrm>
              <a:off x="-1970040" y="2974116"/>
              <a:ext cx="5689553" cy="25270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828640"/>
              <a:endParaRPr lang="es-ES_tradnl" sz="2701">
                <a:solidFill>
                  <a:srgbClr val="FFFFFF"/>
                </a:solidFill>
              </a:endParaRPr>
            </a:p>
          </p:txBody>
        </p:sp>
        <p:sp>
          <p:nvSpPr>
            <p:cNvPr id="15" name="梯形 14"/>
            <p:cNvSpPr/>
            <p:nvPr userDrawn="1"/>
          </p:nvSpPr>
          <p:spPr>
            <a:xfrm>
              <a:off x="3433763" y="2974117"/>
              <a:ext cx="490538" cy="252703"/>
            </a:xfrm>
            <a:prstGeom prst="trapezoid">
              <a:avLst>
                <a:gd name="adj" fmla="val 6964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999" y="202350"/>
            <a:ext cx="931625" cy="285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651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7"/>
            <a:ext cx="9145587" cy="5144393"/>
          </a:xfrm>
          <a:prstGeom prst="rect">
            <a:avLst/>
          </a:prstGeom>
        </p:spPr>
      </p:pic>
      <p:sp>
        <p:nvSpPr>
          <p:cNvPr id="9" name="内容占位符 2"/>
          <p:cNvSpPr>
            <a:spLocks noGrp="1"/>
          </p:cNvSpPr>
          <p:nvPr>
            <p:ph sz="half" idx="1"/>
          </p:nvPr>
        </p:nvSpPr>
        <p:spPr>
          <a:xfrm>
            <a:off x="541079" y="1692532"/>
            <a:ext cx="5418160" cy="405125"/>
          </a:xfrm>
          <a:prstGeom prst="rect">
            <a:avLst/>
          </a:prstGeom>
        </p:spPr>
        <p:txBody>
          <a:bodyPr lIns="68589" tIns="34295" rIns="68589" bIns="34295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+mj-lt"/>
              <a:buNone/>
              <a:defRPr sz="3200" b="1">
                <a:solidFill>
                  <a:schemeClr val="tx1">
                    <a:lumMod val="90000"/>
                    <a:lumOff val="10000"/>
                  </a:schemeClr>
                </a:solidFill>
                <a:latin typeface="+mn-ea"/>
                <a:ea typeface="+mn-ea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0" name="内容占位符 2"/>
          <p:cNvSpPr>
            <a:spLocks noGrp="1"/>
          </p:cNvSpPr>
          <p:nvPr>
            <p:ph sz="half" idx="12"/>
          </p:nvPr>
        </p:nvSpPr>
        <p:spPr>
          <a:xfrm>
            <a:off x="541079" y="2186468"/>
            <a:ext cx="5418160" cy="405125"/>
          </a:xfrm>
          <a:prstGeom prst="rect">
            <a:avLst/>
          </a:prstGeom>
        </p:spPr>
        <p:txBody>
          <a:bodyPr lIns="68589" tIns="34295" rIns="68589" bIns="34295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+mj-lt"/>
              <a:buNone/>
              <a:defRPr sz="1400" b="0">
                <a:solidFill>
                  <a:schemeClr val="tx1">
                    <a:lumMod val="90000"/>
                    <a:lumOff val="10000"/>
                  </a:schemeClr>
                </a:solidFill>
                <a:latin typeface="+mn-ea"/>
                <a:ea typeface="+mn-ea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609063" y="2638888"/>
            <a:ext cx="1127536" cy="45719"/>
            <a:chOff x="-1970040" y="2974116"/>
            <a:chExt cx="5894341" cy="252704"/>
          </a:xfrm>
          <a:solidFill>
            <a:srgbClr val="B01D23"/>
          </a:solidFill>
        </p:grpSpPr>
        <p:sp>
          <p:nvSpPr>
            <p:cNvPr id="12" name="Rectángulo 3" descr="e7d195523061f1c0a7e84f75cc5d3362ecbb7124a66d86d85D0C985ED6F55D095B074A23C83B61B14D6560338B18A977EC3A4E4ABB38DDA090BDB9C375471DD9AF85AD55C0C7828B8DD7F41ADDE22AFD348ED451F4347C8B69E181EDC66C4099F1A12D17A61D3A0E2A3EB338EBA1612658AEBC4F2000F60469854FA5AF35AB9411667B133F7B4AC3E41FBBE818247825"/>
            <p:cNvSpPr/>
            <p:nvPr userDrawn="1"/>
          </p:nvSpPr>
          <p:spPr>
            <a:xfrm>
              <a:off x="-1970040" y="2974116"/>
              <a:ext cx="5689553" cy="2527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828640"/>
              <a:endParaRPr lang="es-ES_tradnl" sz="2701">
                <a:solidFill>
                  <a:schemeClr val="tx1">
                    <a:lumMod val="90000"/>
                    <a:lumOff val="10000"/>
                  </a:schemeClr>
                </a:solidFill>
              </a:endParaRPr>
            </a:p>
          </p:txBody>
        </p:sp>
        <p:sp>
          <p:nvSpPr>
            <p:cNvPr id="13" name="梯形 12"/>
            <p:cNvSpPr/>
            <p:nvPr userDrawn="1"/>
          </p:nvSpPr>
          <p:spPr>
            <a:xfrm>
              <a:off x="3433763" y="2974117"/>
              <a:ext cx="490538" cy="252703"/>
            </a:xfrm>
            <a:prstGeom prst="trapezoid">
              <a:avLst>
                <a:gd name="adj" fmla="val 6964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90000"/>
                    <a:lumOff val="10000"/>
                  </a:schemeClr>
                </a:solidFill>
              </a:endParaRPr>
            </a:p>
          </p:txBody>
        </p:sp>
      </p:grp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999" y="202350"/>
            <a:ext cx="931624" cy="285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764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7"/>
            <a:ext cx="9145588" cy="5144393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5602" y="78111"/>
            <a:ext cx="7355373" cy="486150"/>
          </a:xfrm>
          <a:prstGeom prst="rect">
            <a:avLst/>
          </a:prstGeom>
        </p:spPr>
        <p:txBody>
          <a:bodyPr lIns="68589" tIns="34295" rIns="68589" bIns="34295" anchor="ctr">
            <a:normAutofit/>
          </a:bodyPr>
          <a:lstStyle>
            <a:lvl1pPr>
              <a:defRPr sz="2800" b="1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9" name="内容占位符 2"/>
          <p:cNvSpPr>
            <a:spLocks noGrp="1"/>
          </p:cNvSpPr>
          <p:nvPr>
            <p:ph sz="quarter" idx="14"/>
          </p:nvPr>
        </p:nvSpPr>
        <p:spPr>
          <a:xfrm>
            <a:off x="253980" y="904875"/>
            <a:ext cx="8585565" cy="3751906"/>
          </a:xfrm>
          <a:prstGeom prst="rect">
            <a:avLst/>
          </a:prstGeom>
        </p:spPr>
        <p:txBody>
          <a:bodyPr lIns="68589" tIns="34295" rIns="68589" bIns="34295"/>
          <a:lstStyle>
            <a:lvl1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grpSp>
        <p:nvGrpSpPr>
          <p:cNvPr id="8" name="组合 7"/>
          <p:cNvGrpSpPr/>
          <p:nvPr userDrawn="1"/>
        </p:nvGrpSpPr>
        <p:grpSpPr>
          <a:xfrm>
            <a:off x="-846797" y="0"/>
            <a:ext cx="1275415" cy="621413"/>
            <a:chOff x="3433763" y="2974116"/>
            <a:chExt cx="490538" cy="252704"/>
          </a:xfrm>
          <a:solidFill>
            <a:srgbClr val="B01D23"/>
          </a:solidFill>
        </p:grpSpPr>
        <p:sp>
          <p:nvSpPr>
            <p:cNvPr id="10" name="Rectángulo 3" descr="e7d195523061f1c0a7e84f75cc5d3362ecbb7124a66d86d85D0C985ED6F55D095B074A23C83B61B14D6560338B18A977EC3A4E4ABB38DDA090BDB9C375471DD9AF85AD55C0C7828B8DD7F41ADDE22AFD348ED451F4347C8B69E181EDC66C4099F1A12D17A61D3A0E2A3EB338EBA1612658AEBC4F2000F60469854FA5AF35AB9411667B133F7B4AC3E41FBBE818247825"/>
            <p:cNvSpPr/>
            <p:nvPr userDrawn="1"/>
          </p:nvSpPr>
          <p:spPr>
            <a:xfrm>
              <a:off x="3433763" y="2974116"/>
              <a:ext cx="285750" cy="2527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828640"/>
              <a:endParaRPr lang="es-ES_tradnl" sz="2701">
                <a:solidFill>
                  <a:srgbClr val="FFFFFF"/>
                </a:solidFill>
              </a:endParaRPr>
            </a:p>
          </p:txBody>
        </p:sp>
        <p:sp>
          <p:nvSpPr>
            <p:cNvPr id="11" name="梯形 10"/>
            <p:cNvSpPr/>
            <p:nvPr userDrawn="1"/>
          </p:nvSpPr>
          <p:spPr>
            <a:xfrm>
              <a:off x="3433763" y="2974117"/>
              <a:ext cx="490538" cy="252703"/>
            </a:xfrm>
            <a:prstGeom prst="trapezoid">
              <a:avLst>
                <a:gd name="adj" fmla="val 6964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999" y="202350"/>
            <a:ext cx="931624" cy="285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274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二">
    <p:bg>
      <p:bgPr>
        <a:solidFill>
          <a:srgbClr val="E7E5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7"/>
            <a:ext cx="9145588" cy="5144393"/>
          </a:xfrm>
          <a:prstGeom prst="rect">
            <a:avLst/>
          </a:prstGeom>
        </p:spPr>
      </p:pic>
      <p:sp>
        <p:nvSpPr>
          <p:cNvPr id="9" name="内容占位符 2"/>
          <p:cNvSpPr>
            <a:spLocks noGrp="1"/>
          </p:cNvSpPr>
          <p:nvPr>
            <p:ph sz="quarter" idx="14"/>
          </p:nvPr>
        </p:nvSpPr>
        <p:spPr>
          <a:xfrm>
            <a:off x="253980" y="904875"/>
            <a:ext cx="8585565" cy="3751906"/>
          </a:xfrm>
          <a:prstGeom prst="rect">
            <a:avLst/>
          </a:prstGeom>
        </p:spPr>
        <p:txBody>
          <a:bodyPr lIns="68589" tIns="34295" rIns="68589" bIns="34295"/>
          <a:lstStyle>
            <a:lvl1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4" name="标题 1"/>
          <p:cNvSpPr>
            <a:spLocks noGrp="1"/>
          </p:cNvSpPr>
          <p:nvPr>
            <p:ph type="title"/>
          </p:nvPr>
        </p:nvSpPr>
        <p:spPr>
          <a:xfrm>
            <a:off x="445602" y="78111"/>
            <a:ext cx="7355373" cy="486150"/>
          </a:xfrm>
          <a:prstGeom prst="rect">
            <a:avLst/>
          </a:prstGeom>
        </p:spPr>
        <p:txBody>
          <a:bodyPr lIns="68589" tIns="34295" rIns="68589" bIns="34295" anchor="ctr">
            <a:normAutofit/>
          </a:bodyPr>
          <a:lstStyle>
            <a:lvl1pPr>
              <a:defRPr sz="2800" b="1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grpSp>
        <p:nvGrpSpPr>
          <p:cNvPr id="17" name="组合 16"/>
          <p:cNvGrpSpPr/>
          <p:nvPr userDrawn="1"/>
        </p:nvGrpSpPr>
        <p:grpSpPr>
          <a:xfrm>
            <a:off x="-846797" y="0"/>
            <a:ext cx="1275415" cy="621413"/>
            <a:chOff x="3433763" y="2974116"/>
            <a:chExt cx="490538" cy="252704"/>
          </a:xfrm>
          <a:solidFill>
            <a:srgbClr val="B01D23"/>
          </a:solidFill>
        </p:grpSpPr>
        <p:sp>
          <p:nvSpPr>
            <p:cNvPr id="18" name="Rectángulo 3" descr="e7d195523061f1c0a7e84f75cc5d3362ecbb7124a66d86d85D0C985ED6F55D095B074A23C83B61B14D6560338B18A977EC3A4E4ABB38DDA090BDB9C375471DD9AF85AD55C0C7828B8DD7F41ADDE22AFD348ED451F4347C8B69E181EDC66C4099F1A12D17A61D3A0E2A3EB338EBA1612658AEBC4F2000F60469854FA5AF35AB9411667B133F7B4AC3E41FBBE818247825"/>
            <p:cNvSpPr/>
            <p:nvPr userDrawn="1"/>
          </p:nvSpPr>
          <p:spPr>
            <a:xfrm>
              <a:off x="3433763" y="2974116"/>
              <a:ext cx="285750" cy="2527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828640"/>
              <a:endParaRPr lang="es-ES_tradnl" sz="2701">
                <a:solidFill>
                  <a:srgbClr val="FFFFFF"/>
                </a:solidFill>
              </a:endParaRPr>
            </a:p>
          </p:txBody>
        </p:sp>
        <p:sp>
          <p:nvSpPr>
            <p:cNvPr id="19" name="梯形 18"/>
            <p:cNvSpPr/>
            <p:nvPr userDrawn="1"/>
          </p:nvSpPr>
          <p:spPr>
            <a:xfrm>
              <a:off x="3433763" y="2974117"/>
              <a:ext cx="490538" cy="252703"/>
            </a:xfrm>
            <a:prstGeom prst="trapezoid">
              <a:avLst>
                <a:gd name="adj" fmla="val 6964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999" y="202350"/>
            <a:ext cx="931624" cy="285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953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页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2"/>
          <p:cNvSpPr>
            <a:spLocks noGrp="1"/>
          </p:cNvSpPr>
          <p:nvPr>
            <p:ph sz="quarter" idx="14"/>
          </p:nvPr>
        </p:nvSpPr>
        <p:spPr>
          <a:xfrm>
            <a:off x="253980" y="904875"/>
            <a:ext cx="8585565" cy="3751906"/>
          </a:xfrm>
          <a:prstGeom prst="rect">
            <a:avLst/>
          </a:prstGeom>
        </p:spPr>
        <p:txBody>
          <a:bodyPr lIns="68589" tIns="34295" rIns="68589" bIns="34295"/>
          <a:lstStyle>
            <a:lvl1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3" name="等腰三角形 2"/>
          <p:cNvSpPr/>
          <p:nvPr userDrawn="1"/>
        </p:nvSpPr>
        <p:spPr>
          <a:xfrm rot="5400000">
            <a:off x="0" y="91942"/>
            <a:ext cx="468000" cy="468000"/>
          </a:xfrm>
          <a:prstGeom prst="triangle">
            <a:avLst/>
          </a:prstGeom>
          <a:gradFill flip="none" rotWithShape="1">
            <a:gsLst>
              <a:gs pos="54000">
                <a:schemeClr val="bg1">
                  <a:lumMod val="95000"/>
                </a:schemeClr>
              </a:gs>
              <a:gs pos="38000">
                <a:schemeClr val="bg1">
                  <a:lumMod val="85000"/>
                </a:schemeClr>
              </a:gs>
              <a:gs pos="22000">
                <a:schemeClr val="bg1">
                  <a:lumMod val="75000"/>
                </a:schemeClr>
              </a:gs>
              <a:gs pos="47000">
                <a:schemeClr val="bg1"/>
              </a:gs>
              <a:gs pos="77000">
                <a:schemeClr val="bg1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445602" y="78111"/>
            <a:ext cx="7355373" cy="486150"/>
          </a:xfrm>
          <a:prstGeom prst="rect">
            <a:avLst/>
          </a:prstGeom>
        </p:spPr>
        <p:txBody>
          <a:bodyPr lIns="68589" tIns="34295" rIns="68589" bIns="34295" anchor="ctr">
            <a:normAutofit/>
          </a:bodyPr>
          <a:lstStyle>
            <a:lvl1pPr>
              <a:defRPr sz="2800" b="1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999" y="202350"/>
            <a:ext cx="931624" cy="285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364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页二">
    <p:bg>
      <p:bgPr>
        <a:solidFill>
          <a:srgbClr val="E7E5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2"/>
          <p:cNvSpPr>
            <a:spLocks noGrp="1"/>
          </p:cNvSpPr>
          <p:nvPr>
            <p:ph sz="quarter" idx="14"/>
          </p:nvPr>
        </p:nvSpPr>
        <p:spPr>
          <a:xfrm>
            <a:off x="253980" y="904875"/>
            <a:ext cx="8585565" cy="3751906"/>
          </a:xfrm>
          <a:prstGeom prst="rect">
            <a:avLst/>
          </a:prstGeom>
        </p:spPr>
        <p:txBody>
          <a:bodyPr lIns="68589" tIns="34295" rIns="68589" bIns="34295"/>
          <a:lstStyle>
            <a:lvl1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3" name="等腰三角形 12"/>
          <p:cNvSpPr/>
          <p:nvPr userDrawn="1"/>
        </p:nvSpPr>
        <p:spPr>
          <a:xfrm rot="5400000">
            <a:off x="0" y="91942"/>
            <a:ext cx="468000" cy="468000"/>
          </a:xfrm>
          <a:prstGeom prst="triangle">
            <a:avLst/>
          </a:prstGeom>
          <a:gradFill flip="none" rotWithShape="1">
            <a:gsLst>
              <a:gs pos="54000">
                <a:schemeClr val="bg1">
                  <a:lumMod val="95000"/>
                </a:schemeClr>
              </a:gs>
              <a:gs pos="38000">
                <a:schemeClr val="bg1">
                  <a:lumMod val="85000"/>
                </a:schemeClr>
              </a:gs>
              <a:gs pos="22000">
                <a:schemeClr val="bg1">
                  <a:lumMod val="75000"/>
                </a:schemeClr>
              </a:gs>
              <a:gs pos="47000">
                <a:schemeClr val="bg1"/>
              </a:gs>
              <a:gs pos="77000">
                <a:schemeClr val="bg1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标题 1"/>
          <p:cNvSpPr>
            <a:spLocks noGrp="1"/>
          </p:cNvSpPr>
          <p:nvPr>
            <p:ph type="title"/>
          </p:nvPr>
        </p:nvSpPr>
        <p:spPr>
          <a:xfrm>
            <a:off x="445602" y="78111"/>
            <a:ext cx="7355373" cy="486150"/>
          </a:xfrm>
          <a:prstGeom prst="rect">
            <a:avLst/>
          </a:prstGeom>
        </p:spPr>
        <p:txBody>
          <a:bodyPr lIns="68589" tIns="34295" rIns="68589" bIns="34295" anchor="ctr">
            <a:normAutofit/>
          </a:bodyPr>
          <a:lstStyle>
            <a:lvl1pPr>
              <a:defRPr sz="2800" b="1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999" y="202350"/>
            <a:ext cx="931624" cy="285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565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1534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8" r:id="rId3"/>
    <p:sldLayoutId id="2147483674" r:id="rId4"/>
    <p:sldLayoutId id="2147483675" r:id="rId5"/>
    <p:sldLayoutId id="2147483654" r:id="rId6"/>
    <p:sldLayoutId id="2147483669" r:id="rId7"/>
    <p:sldLayoutId id="2147483676" r:id="rId8"/>
    <p:sldLayoutId id="2147483677" r:id="rId9"/>
    <p:sldLayoutId id="2147483670" r:id="rId10"/>
    <p:sldLayoutId id="2147483671" r:id="rId11"/>
    <p:sldLayoutId id="2147483655" r:id="rId12"/>
    <p:sldLayoutId id="2147483673" r:id="rId13"/>
  </p:sldLayoutIdLst>
  <p:txStyles>
    <p:titleStyle>
      <a:lvl1pPr algn="l" defTabSz="685891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73" indent="-171473" algn="l" defTabSz="685891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419" indent="-171473" algn="l" defTabSz="685891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364" indent="-171473" algn="l" defTabSz="685891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310" indent="-171473" algn="l" defTabSz="685891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256" indent="-171473" algn="l" defTabSz="685891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6201" indent="-171473" algn="l" defTabSz="685891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9147" indent="-171473" algn="l" defTabSz="685891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2093" indent="-171473" algn="l" defTabSz="685891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5039" indent="-171473" algn="l" defTabSz="685891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9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46" algn="l" defTabSz="68589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91" algn="l" defTabSz="68589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837" algn="l" defTabSz="68589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783" algn="l" defTabSz="68589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729" algn="l" defTabSz="68589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674" algn="l" defTabSz="68589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620" algn="l" defTabSz="68589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566" algn="l" defTabSz="68589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BIOS-</a:t>
            </a:r>
            <a:r>
              <a:rPr lang="zh-CN" altLang="en-US" dirty="0"/>
              <a:t>邹捷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2021/08/11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CMOS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17450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zh-CN" altLang="en-US" dirty="0"/>
              <a:t>举例</a:t>
            </a:r>
            <a:r>
              <a:rPr lang="en-US" altLang="zh-CN" b="1" dirty="0"/>
              <a:t>2, </a:t>
            </a:r>
            <a:r>
              <a:rPr lang="zh-CN" altLang="en-US" dirty="0"/>
              <a:t>置位</a:t>
            </a:r>
            <a:r>
              <a:rPr lang="en-US" altLang="zh-CN" b="1" dirty="0"/>
              <a:t>CMOS offset 20H</a:t>
            </a:r>
            <a:r>
              <a:rPr lang="zh-CN" altLang="en-US" dirty="0"/>
              <a:t>的</a:t>
            </a:r>
            <a:r>
              <a:rPr lang="en-US" altLang="zh-CN" b="1" dirty="0"/>
              <a:t>BIT7</a:t>
            </a:r>
          </a:p>
          <a:p>
            <a:r>
              <a:rPr lang="en-US" altLang="zh-CN" dirty="0"/>
              <a:t>MOV DX, 70H</a:t>
            </a:r>
          </a:p>
          <a:p>
            <a:r>
              <a:rPr lang="en-US" altLang="zh-CN" dirty="0"/>
              <a:t>MOV AL, 20H</a:t>
            </a:r>
          </a:p>
          <a:p>
            <a:r>
              <a:rPr lang="en-US" altLang="zh-CN" dirty="0"/>
              <a:t>OUT DX, AL               </a:t>
            </a:r>
          </a:p>
          <a:p>
            <a:endParaRPr lang="en-US" altLang="zh-CN" dirty="0"/>
          </a:p>
          <a:p>
            <a:r>
              <a:rPr lang="en-US" altLang="zh-CN" dirty="0"/>
              <a:t>MOV DX, 71H</a:t>
            </a:r>
          </a:p>
          <a:p>
            <a:r>
              <a:rPr lang="en-US" altLang="zh-CN" dirty="0"/>
              <a:t>IN AL, DX</a:t>
            </a:r>
          </a:p>
          <a:p>
            <a:r>
              <a:rPr lang="en-US" altLang="zh-CN" dirty="0"/>
              <a:t>OR AL, 80H</a:t>
            </a:r>
          </a:p>
          <a:p>
            <a:r>
              <a:rPr lang="en-US" altLang="zh-CN" dirty="0"/>
              <a:t>OUT DX,AL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45602" y="49536"/>
            <a:ext cx="7364898" cy="486150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ISA</a:t>
            </a:r>
            <a:r>
              <a:rPr lang="zh-CN" altLang="en-US" dirty="0"/>
              <a:t>访问汇编例程</a:t>
            </a:r>
          </a:p>
        </p:txBody>
      </p:sp>
    </p:spTree>
    <p:extLst>
      <p:ext uri="{BB962C8B-B14F-4D97-AF65-F5344CB8AC3E}">
        <p14:creationId xmlns:p14="http://schemas.microsoft.com/office/powerpoint/2010/main" val="938897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zh-CN" altLang="en-US" dirty="0"/>
              <a:t>举例</a:t>
            </a:r>
            <a:r>
              <a:rPr lang="en-US" altLang="zh-CN" b="1" dirty="0"/>
              <a:t>2, </a:t>
            </a:r>
            <a:r>
              <a:rPr lang="zh-CN" altLang="en-US" dirty="0"/>
              <a:t>置位</a:t>
            </a:r>
            <a:r>
              <a:rPr lang="en-US" altLang="zh-CN" b="1" dirty="0"/>
              <a:t>CMOS offset 20H</a:t>
            </a:r>
            <a:r>
              <a:rPr lang="zh-CN" altLang="en-US" dirty="0"/>
              <a:t>的</a:t>
            </a:r>
            <a:r>
              <a:rPr lang="en-US" altLang="zh-CN" b="1" dirty="0"/>
              <a:t>BIT7</a:t>
            </a:r>
          </a:p>
          <a:p>
            <a:r>
              <a:rPr lang="en-US" altLang="zh-CN" dirty="0"/>
              <a:t>MOV DX, 70H</a:t>
            </a:r>
          </a:p>
          <a:p>
            <a:r>
              <a:rPr lang="en-US" altLang="zh-CN" dirty="0"/>
              <a:t>MOV AL, 20H</a:t>
            </a:r>
          </a:p>
          <a:p>
            <a:r>
              <a:rPr lang="en-US" altLang="zh-CN" dirty="0"/>
              <a:t>OUT DX, AL</a:t>
            </a:r>
          </a:p>
          <a:p>
            <a:endParaRPr lang="en-US" altLang="zh-CN" dirty="0"/>
          </a:p>
          <a:p>
            <a:r>
              <a:rPr lang="en-US" altLang="zh-CN" dirty="0"/>
              <a:t>MOV DX, 71H</a:t>
            </a:r>
          </a:p>
          <a:p>
            <a:r>
              <a:rPr lang="en-US" altLang="zh-CN" dirty="0"/>
              <a:t>IN AL, DX</a:t>
            </a:r>
          </a:p>
          <a:p>
            <a:r>
              <a:rPr lang="en-US" altLang="zh-CN" dirty="0"/>
              <a:t>OR AL, 80H</a:t>
            </a:r>
          </a:p>
          <a:p>
            <a:r>
              <a:rPr lang="en-US" altLang="zh-CN" dirty="0"/>
              <a:t>OUT DX,AL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45602" y="49536"/>
            <a:ext cx="7364898" cy="486150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ISA</a:t>
            </a:r>
            <a:r>
              <a:rPr lang="zh-CN" altLang="en-US" dirty="0"/>
              <a:t>访问汇编例程</a:t>
            </a:r>
          </a:p>
        </p:txBody>
      </p:sp>
    </p:spTree>
    <p:extLst>
      <p:ext uri="{BB962C8B-B14F-4D97-AF65-F5344CB8AC3E}">
        <p14:creationId xmlns:p14="http://schemas.microsoft.com/office/powerpoint/2010/main" val="19932334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45602" y="49536"/>
            <a:ext cx="7364898" cy="486150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ISA</a:t>
            </a:r>
            <a:r>
              <a:rPr lang="zh-CN" altLang="en-US" dirty="0"/>
              <a:t>空间访问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771801" y="924330"/>
            <a:ext cx="6187726" cy="3751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141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何为</a:t>
            </a:r>
            <a:r>
              <a:rPr lang="en-US" altLang="zh-CN" dirty="0"/>
              <a:t>CMOS</a:t>
            </a:r>
            <a:r>
              <a:rPr lang="zh-CN" altLang="en-US" dirty="0"/>
              <a:t>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2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19271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4"/>
          </p:nvPr>
        </p:nvSpPr>
        <p:spPr>
          <a:xfrm>
            <a:off x="220363" y="824196"/>
            <a:ext cx="8585565" cy="3751906"/>
          </a:xfrm>
        </p:spPr>
        <p:txBody>
          <a:bodyPr/>
          <a:lstStyle/>
          <a:p>
            <a:pPr marL="0" lvl="1" indent="0">
              <a:buNone/>
            </a:pPr>
            <a:r>
              <a:rPr lang="zh-CN" altLang="en-US" b="1" dirty="0"/>
              <a:t>通用领域</a:t>
            </a:r>
            <a:endParaRPr lang="en-US" altLang="zh-CN" b="1" dirty="0"/>
          </a:p>
          <a:p>
            <a:pPr lvl="1"/>
            <a:r>
              <a:rPr lang="zh-CN" altLang="zh-CN" dirty="0"/>
              <a:t>互补式金属氧化物半导体</a:t>
            </a:r>
            <a:r>
              <a:rPr lang="zh-CN" altLang="en-US" dirty="0"/>
              <a:t>（</a:t>
            </a:r>
            <a:r>
              <a:rPr lang="en-US" altLang="zh-CN" dirty="0"/>
              <a:t>Complementary Metal-Oxide-Semiconductor</a:t>
            </a:r>
            <a:r>
              <a:rPr lang="zh-CN" altLang="en-US" dirty="0"/>
              <a:t>，</a:t>
            </a:r>
            <a:r>
              <a:rPr lang="en-US" altLang="zh-CN" dirty="0"/>
              <a:t>CMOS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制造大规模集成电路芯片用的一种技术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/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用这种技术制造出来的芯片</a:t>
            </a:r>
            <a:endParaRPr lang="en-US" altLang="zh-CN" b="0" i="0" dirty="0">
              <a:solidFill>
                <a:srgbClr val="333333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应用：</a:t>
            </a:r>
            <a:r>
              <a:rPr lang="en-US" altLang="zh-CN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计算机信息保存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	     2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、数字影像     </a:t>
            </a:r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</a:rPr>
              <a:t>3</a:t>
            </a: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、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集成电路设计与制造</a:t>
            </a:r>
            <a:endParaRPr lang="en-US" altLang="zh-CN" dirty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r>
              <a:rPr lang="zh-CN" altLang="en-US" b="1" dirty="0"/>
              <a:t>服务器、</a:t>
            </a:r>
            <a:r>
              <a:rPr lang="en-US" altLang="zh-CN" b="1" dirty="0"/>
              <a:t>PC</a:t>
            </a:r>
            <a:r>
              <a:rPr lang="zh-CN" altLang="en-US" b="1" dirty="0"/>
              <a:t>领域</a:t>
            </a:r>
            <a:endParaRPr lang="en-US" altLang="zh-CN" b="1" dirty="0"/>
          </a:p>
          <a:p>
            <a:pPr lvl="1"/>
            <a:r>
              <a:rPr lang="zh-CN" altLang="en-US" dirty="0"/>
              <a:t>主板上一块可读写的</a:t>
            </a:r>
            <a:r>
              <a:rPr lang="en-US" altLang="zh-CN" dirty="0"/>
              <a:t>RAM</a:t>
            </a:r>
            <a:r>
              <a:rPr lang="zh-CN" altLang="en-US" dirty="0"/>
              <a:t>芯片</a:t>
            </a:r>
            <a:endParaRPr lang="en-US" altLang="zh-CN" dirty="0"/>
          </a:p>
          <a:p>
            <a:pPr lvl="1"/>
            <a:r>
              <a:rPr lang="zh-CN" altLang="en-US" dirty="0"/>
              <a:t>系统掉电后</a:t>
            </a:r>
            <a:r>
              <a:rPr lang="en-US" altLang="zh-CN" dirty="0"/>
              <a:t>CMOS</a:t>
            </a:r>
            <a:r>
              <a:rPr lang="zh-CN" altLang="en-US" dirty="0"/>
              <a:t>由电池供电维持数据</a:t>
            </a:r>
            <a:endParaRPr lang="en-US" altLang="zh-CN" dirty="0"/>
          </a:p>
          <a:p>
            <a:pPr lvl="2"/>
            <a:r>
              <a:rPr lang="zh-CN" altLang="en-US" dirty="0"/>
              <a:t>清除数据</a:t>
            </a:r>
            <a:endParaRPr lang="en-US" altLang="zh-CN" dirty="0"/>
          </a:p>
          <a:p>
            <a:pPr lvl="3"/>
            <a:r>
              <a:rPr lang="en-US" altLang="zh-CN" dirty="0"/>
              <a:t>Jumper</a:t>
            </a:r>
            <a:r>
              <a:rPr lang="zh-CN" altLang="en-US" dirty="0"/>
              <a:t>跳线</a:t>
            </a:r>
            <a:endParaRPr lang="en-US" altLang="zh-CN" dirty="0"/>
          </a:p>
          <a:p>
            <a:pPr lvl="3"/>
            <a:r>
              <a:rPr lang="zh-CN" altLang="en-US" dirty="0"/>
              <a:t>放电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45602" y="49536"/>
            <a:ext cx="7364898" cy="48615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何为</a:t>
            </a:r>
            <a:r>
              <a:rPr lang="en-US" altLang="zh-CN" dirty="0"/>
              <a:t>CMOS</a:t>
            </a:r>
            <a:endParaRPr lang="zh-CN" altLang="en-US" dirty="0"/>
          </a:p>
        </p:txBody>
      </p:sp>
      <p:pic>
        <p:nvPicPr>
          <p:cNvPr id="4" name="Picture 7" descr="C:\Users\Edwin\AppData\Roaming\Tencent\Users\21238829\QQ\WinTemp\RichOle\XIY2W4Z]S4R5U4D[P(WZ6DJ.jpg">
            <a:extLst>
              <a:ext uri="{FF2B5EF4-FFF2-40B4-BE49-F238E27FC236}">
                <a16:creationId xmlns:a16="http://schemas.microsoft.com/office/drawing/2014/main" id="{B3E5BC89-39B7-483D-AAAB-23E3618D17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3856" y="2480602"/>
            <a:ext cx="2914650" cy="209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43989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altLang="zh-CN" dirty="0"/>
              <a:t> RTC(Real-Time Clock)</a:t>
            </a:r>
            <a:r>
              <a:rPr lang="zh-CN" altLang="en-US" dirty="0"/>
              <a:t>模块组成部分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45602" y="49536"/>
            <a:ext cx="7364898" cy="48615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何为</a:t>
            </a:r>
            <a:r>
              <a:rPr lang="en-US" altLang="zh-CN" dirty="0"/>
              <a:t>CMOS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198" y="1507299"/>
            <a:ext cx="5743575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7656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altLang="zh-CN" dirty="0"/>
              <a:t> Clear CMOS </a:t>
            </a:r>
            <a:r>
              <a:rPr lang="zh-CN" altLang="en-US" dirty="0"/>
              <a:t>电路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45602" y="49536"/>
            <a:ext cx="7364898" cy="48615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何为</a:t>
            </a:r>
            <a:r>
              <a:rPr lang="en-US" altLang="zh-CN" dirty="0"/>
              <a:t>CMOS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2477" y="1256828"/>
            <a:ext cx="31623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538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dirty="0"/>
              <a:t>CMOS</a:t>
            </a:r>
            <a:r>
              <a:rPr lang="zh-CN" altLang="en-US" dirty="0"/>
              <a:t>作用及用途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2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647821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45602" y="49536"/>
            <a:ext cx="7364898" cy="486150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CMOS</a:t>
            </a:r>
            <a:r>
              <a:rPr lang="zh-CN" altLang="en-US" dirty="0"/>
              <a:t>作用及用途</a:t>
            </a:r>
          </a:p>
        </p:txBody>
      </p:sp>
      <p:sp>
        <p:nvSpPr>
          <p:cNvPr id="4" name="矩形 3"/>
          <p:cNvSpPr/>
          <p:nvPr/>
        </p:nvSpPr>
        <p:spPr>
          <a:xfrm>
            <a:off x="116934" y="772774"/>
            <a:ext cx="8258783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早期作用及用途</a:t>
            </a:r>
            <a:endParaRPr lang="en-US" altLang="zh-CN" dirty="0"/>
          </a:p>
          <a:p>
            <a:pPr lvl="1"/>
            <a:r>
              <a:rPr lang="zh-CN" altLang="en-US" dirty="0"/>
              <a:t>用于保存当前系统的硬件配置信息和用户设定的某些参数（如日期、时间、启动设置等）</a:t>
            </a:r>
            <a:endParaRPr lang="en-US" altLang="zh-CN" dirty="0"/>
          </a:p>
          <a:p>
            <a:pPr lvl="1"/>
            <a:r>
              <a:rPr lang="en-US" altLang="zh-CN" dirty="0"/>
              <a:t>BIOS</a:t>
            </a:r>
            <a:r>
              <a:rPr lang="zh-CN" altLang="en-US" dirty="0"/>
              <a:t>设置程序</a:t>
            </a:r>
            <a:r>
              <a:rPr lang="en-US" altLang="zh-CN" dirty="0"/>
              <a:t>/CMOS</a:t>
            </a:r>
            <a:r>
              <a:rPr lang="zh-CN" altLang="en-US" dirty="0"/>
              <a:t>设置程序</a:t>
            </a:r>
            <a:endParaRPr lang="en-US" altLang="zh-CN" dirty="0"/>
          </a:p>
          <a:p>
            <a:pPr lvl="2"/>
            <a:r>
              <a:rPr lang="zh-CN" altLang="en-US" dirty="0"/>
              <a:t>早期</a:t>
            </a:r>
            <a:r>
              <a:rPr lang="en-US" altLang="zh-CN" dirty="0"/>
              <a:t>IBM</a:t>
            </a:r>
            <a:r>
              <a:rPr lang="zh-CN" altLang="en-US" dirty="0"/>
              <a:t>的</a:t>
            </a:r>
            <a:r>
              <a:rPr lang="en-US" altLang="zh-CN" dirty="0"/>
              <a:t>PC/AT</a:t>
            </a:r>
            <a:r>
              <a:rPr lang="zh-CN" altLang="en-US" dirty="0"/>
              <a:t>的设置程序驻留于软盘</a:t>
            </a:r>
            <a:endParaRPr lang="en-US" altLang="zh-CN" dirty="0"/>
          </a:p>
          <a:p>
            <a:pPr lvl="2"/>
            <a:r>
              <a:rPr lang="zh-CN" altLang="en-US" dirty="0"/>
              <a:t>现阶段集成于</a:t>
            </a:r>
            <a:r>
              <a:rPr lang="en-US" altLang="zh-CN" dirty="0"/>
              <a:t>BIOS</a:t>
            </a:r>
            <a:r>
              <a:rPr lang="zh-CN" altLang="en-US" dirty="0"/>
              <a:t>芯片内</a:t>
            </a:r>
            <a:endParaRPr lang="en-US" altLang="zh-CN" dirty="0"/>
          </a:p>
          <a:p>
            <a:pPr lvl="2"/>
            <a:r>
              <a:rPr lang="en-US" altLang="zh-CN" dirty="0"/>
              <a:t>DEL/F1/F2…</a:t>
            </a:r>
            <a:r>
              <a:rPr lang="zh-CN" altLang="en-US" dirty="0"/>
              <a:t>键进入设置程序界面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>
                <a:latin typeface="Arial" panose="020B0604020202020204" pitchFamily="34" charset="0"/>
              </a:rPr>
              <a:t>CMOS RAM</a:t>
            </a:r>
            <a:r>
              <a:rPr lang="zh-CN" altLang="en-US" dirty="0">
                <a:latin typeface="Arial" panose="020B0604020202020204" pitchFamily="34" charset="0"/>
              </a:rPr>
              <a:t>本身只是一块存储器，只有数据保存功能，而对</a:t>
            </a:r>
            <a:r>
              <a:rPr lang="en-US" altLang="zh-CN" dirty="0">
                <a:latin typeface="Arial" panose="020B0604020202020204" pitchFamily="34" charset="0"/>
              </a:rPr>
              <a:t>BIOS</a:t>
            </a:r>
            <a:r>
              <a:rPr lang="zh-CN" altLang="en-US" dirty="0">
                <a:latin typeface="Arial" panose="020B0604020202020204" pitchFamily="34" charset="0"/>
              </a:rPr>
              <a:t>中各项参数的设定要通过专门的程序。</a:t>
            </a:r>
            <a:endParaRPr lang="en-US" altLang="zh-CN" dirty="0">
              <a:latin typeface="Arial" panose="020B0604020202020204" pitchFamily="34" charset="0"/>
            </a:endParaRPr>
          </a:p>
          <a:p>
            <a:r>
              <a:rPr lang="en-US" altLang="zh-CN" dirty="0">
                <a:latin typeface="Arial" panose="020B0604020202020204" pitchFamily="34" charset="0"/>
              </a:rPr>
              <a:t>BIOS</a:t>
            </a:r>
            <a:r>
              <a:rPr lang="zh-CN" altLang="en-US" dirty="0">
                <a:latin typeface="Arial" panose="020B0604020202020204" pitchFamily="34" charset="0"/>
              </a:rPr>
              <a:t>设置程序一般都被厂商整合在芯片中，在开机时通过特定的按键就可进入</a:t>
            </a:r>
            <a:r>
              <a:rPr lang="en-US" altLang="zh-CN" dirty="0">
                <a:latin typeface="Arial" panose="020B0604020202020204" pitchFamily="34" charset="0"/>
              </a:rPr>
              <a:t>BIOS</a:t>
            </a:r>
            <a:r>
              <a:rPr lang="zh-CN" altLang="en-US" dirty="0">
                <a:latin typeface="Arial" panose="020B0604020202020204" pitchFamily="34" charset="0"/>
              </a:rPr>
              <a:t>设置程序，方便地对系统进行设置，因此</a:t>
            </a:r>
            <a:r>
              <a:rPr lang="en-US" altLang="zh-CN" dirty="0">
                <a:latin typeface="Arial" panose="020B0604020202020204" pitchFamily="34" charset="0"/>
              </a:rPr>
              <a:t>BIOS</a:t>
            </a:r>
            <a:r>
              <a:rPr lang="zh-CN" altLang="en-US" dirty="0">
                <a:latin typeface="Arial" panose="020B0604020202020204" pitchFamily="34" charset="0"/>
              </a:rPr>
              <a:t>设置有时也被叫做</a:t>
            </a:r>
            <a:r>
              <a:rPr lang="en-US" altLang="zh-CN" dirty="0">
                <a:latin typeface="Arial" panose="020B0604020202020204" pitchFamily="34" charset="0"/>
              </a:rPr>
              <a:t>CMOS</a:t>
            </a:r>
            <a:r>
              <a:rPr lang="zh-CN" altLang="en-US" dirty="0">
                <a:latin typeface="Arial" panose="020B0604020202020204" pitchFamily="34" charset="0"/>
              </a:rPr>
              <a:t>设置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905158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dirty="0"/>
              <a:t>CMOS</a:t>
            </a:r>
            <a:r>
              <a:rPr lang="zh-CN" altLang="en-US" dirty="0"/>
              <a:t>空间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2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1460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内容占位符 74"/>
          <p:cNvSpPr>
            <a:spLocks noGrp="1"/>
          </p:cNvSpPr>
          <p:nvPr>
            <p:ph sz="half" idx="12"/>
          </p:nvPr>
        </p:nvSpPr>
        <p:spPr>
          <a:xfrm>
            <a:off x="1988879" y="2145565"/>
            <a:ext cx="5418160" cy="405125"/>
          </a:xfrm>
        </p:spPr>
        <p:txBody>
          <a:bodyPr/>
          <a:lstStyle/>
          <a:p>
            <a:r>
              <a:rPr lang="zh-CN" altLang="en-US" dirty="0"/>
              <a:t>何为</a:t>
            </a:r>
            <a:r>
              <a:rPr lang="en-US" altLang="zh-CN" dirty="0"/>
              <a:t>CMOS</a:t>
            </a:r>
            <a:endParaRPr lang="zh-CN" altLang="en-US" dirty="0"/>
          </a:p>
        </p:txBody>
      </p:sp>
      <p:sp>
        <p:nvSpPr>
          <p:cNvPr id="76" name="内容占位符 75"/>
          <p:cNvSpPr>
            <a:spLocks noGrp="1"/>
          </p:cNvSpPr>
          <p:nvPr>
            <p:ph sz="half" idx="13"/>
          </p:nvPr>
        </p:nvSpPr>
        <p:spPr>
          <a:xfrm>
            <a:off x="1988879" y="2690057"/>
            <a:ext cx="5418160" cy="405125"/>
          </a:xfrm>
        </p:spPr>
        <p:txBody>
          <a:bodyPr/>
          <a:lstStyle/>
          <a:p>
            <a:r>
              <a:rPr lang="en-US" altLang="zh-CN" dirty="0"/>
              <a:t>CMOS</a:t>
            </a:r>
            <a:r>
              <a:rPr lang="zh-CN" altLang="en-US" dirty="0"/>
              <a:t>作用及用途</a:t>
            </a:r>
          </a:p>
        </p:txBody>
      </p:sp>
      <p:sp>
        <p:nvSpPr>
          <p:cNvPr id="77" name="内容占位符 76"/>
          <p:cNvSpPr>
            <a:spLocks noGrp="1"/>
          </p:cNvSpPr>
          <p:nvPr>
            <p:ph sz="half" idx="14"/>
          </p:nvPr>
        </p:nvSpPr>
        <p:spPr>
          <a:xfrm>
            <a:off x="1988879" y="3230036"/>
            <a:ext cx="5418160" cy="405125"/>
          </a:xfrm>
        </p:spPr>
        <p:txBody>
          <a:bodyPr/>
          <a:lstStyle/>
          <a:p>
            <a:r>
              <a:rPr lang="en-US" altLang="zh-CN" dirty="0"/>
              <a:t>CMOS</a:t>
            </a:r>
            <a:r>
              <a:rPr lang="zh-CN" altLang="en-US" dirty="0"/>
              <a:t>空间</a:t>
            </a:r>
          </a:p>
        </p:txBody>
      </p:sp>
      <p:sp>
        <p:nvSpPr>
          <p:cNvPr id="78" name="内容占位符 77"/>
          <p:cNvSpPr>
            <a:spLocks noGrp="1"/>
          </p:cNvSpPr>
          <p:nvPr>
            <p:ph sz="half" idx="15"/>
          </p:nvPr>
        </p:nvSpPr>
        <p:spPr>
          <a:xfrm>
            <a:off x="1988879" y="3795121"/>
            <a:ext cx="5418160" cy="405125"/>
          </a:xfrm>
        </p:spPr>
        <p:txBody>
          <a:bodyPr/>
          <a:lstStyle/>
          <a:p>
            <a:r>
              <a:rPr lang="en-US" altLang="zh-CN" dirty="0"/>
              <a:t>CMOS layout</a:t>
            </a:r>
            <a:endParaRPr lang="zh-CN" altLang="en-US" dirty="0"/>
          </a:p>
        </p:txBody>
      </p:sp>
      <p:sp>
        <p:nvSpPr>
          <p:cNvPr id="79" name="内容占位符 78"/>
          <p:cNvSpPr>
            <a:spLocks noGrp="1"/>
          </p:cNvSpPr>
          <p:nvPr>
            <p:ph sz="half" idx="16"/>
          </p:nvPr>
        </p:nvSpPr>
        <p:spPr>
          <a:xfrm>
            <a:off x="1988879" y="4270004"/>
            <a:ext cx="5418160" cy="405125"/>
          </a:xfrm>
        </p:spPr>
        <p:txBody>
          <a:bodyPr/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10" name="等腰三角形 9"/>
          <p:cNvSpPr/>
          <p:nvPr/>
        </p:nvSpPr>
        <p:spPr>
          <a:xfrm rot="5400000">
            <a:off x="1691325" y="2264785"/>
            <a:ext cx="180000" cy="180000"/>
          </a:xfrm>
          <a:prstGeom prst="triangle">
            <a:avLst/>
          </a:prstGeom>
          <a:gradFill flip="none" rotWithShape="1">
            <a:gsLst>
              <a:gs pos="54000">
                <a:schemeClr val="bg1">
                  <a:lumMod val="85000"/>
                </a:schemeClr>
              </a:gs>
              <a:gs pos="38000">
                <a:schemeClr val="bg1">
                  <a:lumMod val="95000"/>
                </a:schemeClr>
              </a:gs>
              <a:gs pos="22000">
                <a:schemeClr val="bg1">
                  <a:lumMod val="75000"/>
                </a:schemeClr>
              </a:gs>
              <a:gs pos="47000">
                <a:schemeClr val="bg1"/>
              </a:gs>
              <a:gs pos="77000">
                <a:schemeClr val="bg1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等腰三角形 10"/>
          <p:cNvSpPr/>
          <p:nvPr/>
        </p:nvSpPr>
        <p:spPr>
          <a:xfrm rot="5400000">
            <a:off x="1691325" y="2809052"/>
            <a:ext cx="180000" cy="180000"/>
          </a:xfrm>
          <a:prstGeom prst="triangle">
            <a:avLst/>
          </a:prstGeom>
          <a:gradFill flip="none" rotWithShape="1">
            <a:gsLst>
              <a:gs pos="54000">
                <a:schemeClr val="bg1">
                  <a:lumMod val="85000"/>
                </a:schemeClr>
              </a:gs>
              <a:gs pos="38000">
                <a:schemeClr val="bg1">
                  <a:lumMod val="95000"/>
                </a:schemeClr>
              </a:gs>
              <a:gs pos="22000">
                <a:schemeClr val="bg1">
                  <a:lumMod val="75000"/>
                </a:schemeClr>
              </a:gs>
              <a:gs pos="47000">
                <a:schemeClr val="bg1"/>
              </a:gs>
              <a:gs pos="77000">
                <a:schemeClr val="bg1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等腰三角形 11"/>
          <p:cNvSpPr/>
          <p:nvPr/>
        </p:nvSpPr>
        <p:spPr>
          <a:xfrm rot="5400000">
            <a:off x="1691325" y="3348806"/>
            <a:ext cx="180000" cy="180000"/>
          </a:xfrm>
          <a:prstGeom prst="triangle">
            <a:avLst/>
          </a:prstGeom>
          <a:gradFill flip="none" rotWithShape="1">
            <a:gsLst>
              <a:gs pos="54000">
                <a:schemeClr val="bg1">
                  <a:lumMod val="85000"/>
                </a:schemeClr>
              </a:gs>
              <a:gs pos="38000">
                <a:schemeClr val="bg1">
                  <a:lumMod val="95000"/>
                </a:schemeClr>
              </a:gs>
              <a:gs pos="22000">
                <a:schemeClr val="bg1">
                  <a:lumMod val="75000"/>
                </a:schemeClr>
              </a:gs>
              <a:gs pos="47000">
                <a:schemeClr val="bg1"/>
              </a:gs>
              <a:gs pos="77000">
                <a:schemeClr val="bg1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12"/>
          <p:cNvSpPr/>
          <p:nvPr/>
        </p:nvSpPr>
        <p:spPr>
          <a:xfrm rot="5400000">
            <a:off x="1691325" y="3913665"/>
            <a:ext cx="180000" cy="180000"/>
          </a:xfrm>
          <a:prstGeom prst="triangle">
            <a:avLst/>
          </a:prstGeom>
          <a:gradFill flip="none" rotWithShape="1">
            <a:gsLst>
              <a:gs pos="54000">
                <a:schemeClr val="bg1">
                  <a:lumMod val="85000"/>
                </a:schemeClr>
              </a:gs>
              <a:gs pos="38000">
                <a:schemeClr val="bg1">
                  <a:lumMod val="95000"/>
                </a:schemeClr>
              </a:gs>
              <a:gs pos="22000">
                <a:schemeClr val="bg1">
                  <a:lumMod val="75000"/>
                </a:schemeClr>
              </a:gs>
              <a:gs pos="47000">
                <a:schemeClr val="bg1"/>
              </a:gs>
              <a:gs pos="77000">
                <a:schemeClr val="bg1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内容占位符 74">
            <a:extLst>
              <a:ext uri="{FF2B5EF4-FFF2-40B4-BE49-F238E27FC236}">
                <a16:creationId xmlns:a16="http://schemas.microsoft.com/office/drawing/2014/main" id="{F937AE09-3DBF-4DE2-A737-0B40EFB95515}"/>
              </a:ext>
            </a:extLst>
          </p:cNvPr>
          <p:cNvSpPr txBox="1">
            <a:spLocks/>
          </p:cNvSpPr>
          <p:nvPr/>
        </p:nvSpPr>
        <p:spPr>
          <a:xfrm>
            <a:off x="1988879" y="1593115"/>
            <a:ext cx="5418160" cy="405125"/>
          </a:xfrm>
          <a:prstGeom prst="rect">
            <a:avLst/>
          </a:prstGeom>
        </p:spPr>
        <p:txBody>
          <a:bodyPr lIns="68589" tIns="34295" rIns="68589" bIns="34295" anchor="ctr">
            <a:normAutofit/>
          </a:bodyPr>
          <a:lstStyle>
            <a:lvl1pPr marL="0" indent="0" algn="l" defTabSz="685891" rtl="0" eaLnBrk="1" latinLnBrk="0" hangingPunct="1">
              <a:lnSpc>
                <a:spcPct val="100000"/>
              </a:lnSpc>
              <a:spcBef>
                <a:spcPts val="0"/>
              </a:spcBef>
              <a:buFont typeface="+mj-lt"/>
              <a:buNone/>
              <a:defRPr sz="1600" b="0" kern="1200">
                <a:solidFill>
                  <a:schemeClr val="bg1"/>
                </a:solidFill>
                <a:latin typeface="+mn-ea"/>
                <a:ea typeface="+mn-ea"/>
                <a:cs typeface="+mn-cs"/>
              </a:defRPr>
            </a:lvl1pPr>
            <a:lvl2pPr marL="514419" indent="-171473" algn="l" defTabSz="685891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857364" indent="-171473" algn="l" defTabSz="685891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200310" indent="-171473" algn="l" defTabSz="685891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543256" indent="-171473" algn="l" defTabSz="685891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1886201" indent="-171473" algn="l" defTabSz="685891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147" indent="-171473" algn="l" defTabSz="685891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093" indent="-171473" algn="l" defTabSz="685891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039" indent="-171473" algn="l" defTabSz="685891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IO/ISA</a:t>
            </a:r>
            <a:r>
              <a:rPr lang="zh-CN" altLang="en-US" dirty="0"/>
              <a:t>空间访问</a:t>
            </a:r>
          </a:p>
        </p:txBody>
      </p:sp>
      <p:sp>
        <p:nvSpPr>
          <p:cNvPr id="15" name="等腰三角形 14">
            <a:extLst>
              <a:ext uri="{FF2B5EF4-FFF2-40B4-BE49-F238E27FC236}">
                <a16:creationId xmlns:a16="http://schemas.microsoft.com/office/drawing/2014/main" id="{96294BE1-06AC-4080-9E78-53E339F29880}"/>
              </a:ext>
            </a:extLst>
          </p:cNvPr>
          <p:cNvSpPr/>
          <p:nvPr/>
        </p:nvSpPr>
        <p:spPr>
          <a:xfrm rot="5400000">
            <a:off x="1691325" y="1712335"/>
            <a:ext cx="180000" cy="180000"/>
          </a:xfrm>
          <a:prstGeom prst="triangle">
            <a:avLst/>
          </a:prstGeom>
          <a:gradFill flip="none" rotWithShape="1">
            <a:gsLst>
              <a:gs pos="54000">
                <a:schemeClr val="bg1">
                  <a:lumMod val="85000"/>
                </a:schemeClr>
              </a:gs>
              <a:gs pos="38000">
                <a:schemeClr val="bg1">
                  <a:lumMod val="95000"/>
                </a:schemeClr>
              </a:gs>
              <a:gs pos="22000">
                <a:schemeClr val="bg1">
                  <a:lumMod val="75000"/>
                </a:schemeClr>
              </a:gs>
              <a:gs pos="47000">
                <a:schemeClr val="bg1"/>
              </a:gs>
              <a:gs pos="77000">
                <a:schemeClr val="bg1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17234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4"/>
          </p:nvPr>
        </p:nvSpPr>
        <p:spPr>
          <a:xfrm>
            <a:off x="168255" y="838200"/>
            <a:ext cx="8585565" cy="3751906"/>
          </a:xfrm>
        </p:spPr>
        <p:txBody>
          <a:bodyPr/>
          <a:lstStyle/>
          <a:p>
            <a:endParaRPr lang="en-US" altLang="zh-CN" dirty="0"/>
          </a:p>
          <a:p>
            <a:pPr marL="342946" lvl="1" indent="0">
              <a:buNone/>
            </a:pPr>
            <a:r>
              <a:rPr lang="zh-CN" altLang="en-US" b="1" dirty="0"/>
              <a:t>容量</a:t>
            </a:r>
            <a:endParaRPr lang="en-US" altLang="zh-CN" b="1" dirty="0"/>
          </a:p>
          <a:p>
            <a:pPr lvl="1"/>
            <a:r>
              <a:rPr lang="zh-CN" altLang="en-US" dirty="0"/>
              <a:t>从</a:t>
            </a:r>
            <a:r>
              <a:rPr lang="en-US" altLang="zh-CN" dirty="0"/>
              <a:t>64</a:t>
            </a:r>
            <a:r>
              <a:rPr lang="zh-CN" altLang="en-US" dirty="0"/>
              <a:t>字节发展到</a:t>
            </a:r>
            <a:r>
              <a:rPr lang="en-US" altLang="zh-CN" dirty="0"/>
              <a:t>256</a:t>
            </a:r>
            <a:r>
              <a:rPr lang="zh-CN" altLang="en-US" dirty="0"/>
              <a:t>字节</a:t>
            </a:r>
            <a:endParaRPr lang="en-US" altLang="zh-CN" dirty="0"/>
          </a:p>
          <a:p>
            <a:pPr lvl="1"/>
            <a:r>
              <a:rPr lang="en-US" altLang="zh-CN" dirty="0"/>
              <a:t>2</a:t>
            </a:r>
            <a:r>
              <a:rPr lang="zh-CN" altLang="en-US" dirty="0"/>
              <a:t>个</a:t>
            </a:r>
            <a:r>
              <a:rPr lang="en-US" altLang="zh-CN" dirty="0"/>
              <a:t>bank</a:t>
            </a:r>
            <a:r>
              <a:rPr lang="zh-CN" altLang="en-US" dirty="0"/>
              <a:t>，每个</a:t>
            </a:r>
            <a:r>
              <a:rPr lang="en-US" altLang="zh-CN" dirty="0"/>
              <a:t>bank</a:t>
            </a:r>
            <a:r>
              <a:rPr lang="zh-CN" altLang="en-US" dirty="0"/>
              <a:t>为</a:t>
            </a:r>
            <a:r>
              <a:rPr lang="en-US" altLang="zh-CN" dirty="0"/>
              <a:t>128</a:t>
            </a:r>
            <a:r>
              <a:rPr lang="zh-CN" altLang="en-US" dirty="0"/>
              <a:t>个字节</a:t>
            </a:r>
            <a:endParaRPr lang="en-US" altLang="zh-CN" dirty="0"/>
          </a:p>
          <a:p>
            <a:pPr lvl="2"/>
            <a:r>
              <a:rPr lang="en-US" altLang="zh-CN" dirty="0"/>
              <a:t>standard bank  (lower CMOS)</a:t>
            </a:r>
          </a:p>
          <a:p>
            <a:pPr lvl="2"/>
            <a:r>
              <a:rPr lang="en-US" altLang="zh-CN" dirty="0"/>
              <a:t>extended bank (upper CMOS)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45602" y="49536"/>
            <a:ext cx="7364898" cy="486150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CMOS</a:t>
            </a:r>
            <a:r>
              <a:rPr lang="zh-CN" altLang="en-US" dirty="0"/>
              <a:t>空间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75BC5DC-BEFE-43AA-A449-71D1F05875C0}"/>
              </a:ext>
            </a:extLst>
          </p:cNvPr>
          <p:cNvSpPr/>
          <p:nvPr/>
        </p:nvSpPr>
        <p:spPr>
          <a:xfrm>
            <a:off x="3982657" y="1108566"/>
            <a:ext cx="1095713" cy="57523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/>
          <a:lstStyle/>
          <a:p>
            <a:pPr algn="ctr">
              <a:defRPr/>
            </a:pPr>
            <a:r>
              <a:rPr lang="en-US" altLang="zh-CN" sz="1200" dirty="0"/>
              <a:t>lower CMOS</a:t>
            </a:r>
          </a:p>
          <a:p>
            <a:pPr algn="ctr">
              <a:defRPr/>
            </a:pPr>
            <a:r>
              <a:rPr lang="en-US" altLang="zh-CN" sz="1200" dirty="0"/>
              <a:t>70/71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7021B283-AB89-4DCE-887C-62F36997C013}"/>
              </a:ext>
            </a:extLst>
          </p:cNvPr>
          <p:cNvCxnSpPr/>
          <p:nvPr/>
        </p:nvCxnSpPr>
        <p:spPr>
          <a:xfrm>
            <a:off x="4530514" y="1683805"/>
            <a:ext cx="97661" cy="2250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81F121B9-CA6A-4199-BFB3-4A9D002693BF}"/>
              </a:ext>
            </a:extLst>
          </p:cNvPr>
          <p:cNvCxnSpPr/>
          <p:nvPr/>
        </p:nvCxnSpPr>
        <p:spPr>
          <a:xfrm>
            <a:off x="4625793" y="1911284"/>
            <a:ext cx="508553" cy="0"/>
          </a:xfrm>
          <a:prstGeom prst="straightConnector1">
            <a:avLst/>
          </a:prstGeom>
          <a:ln w="95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5" descr="D:\Doc\Courses\CMOS &amp; BIOS Overview\CMOS LAYOUT.png">
            <a:extLst>
              <a:ext uri="{FF2B5EF4-FFF2-40B4-BE49-F238E27FC236}">
                <a16:creationId xmlns:a16="http://schemas.microsoft.com/office/drawing/2014/main" id="{D0433D4A-F4DA-419B-86EC-C284D6A395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9379" y="838200"/>
            <a:ext cx="2215246" cy="4027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3D314F3F-2CA0-4263-89C6-022CE61242AD}"/>
              </a:ext>
            </a:extLst>
          </p:cNvPr>
          <p:cNvSpPr/>
          <p:nvPr/>
        </p:nvSpPr>
        <p:spPr>
          <a:xfrm>
            <a:off x="7813660" y="3367152"/>
            <a:ext cx="1095713" cy="52046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/>
          <a:lstStyle/>
          <a:p>
            <a:pPr algn="ctr">
              <a:defRPr/>
            </a:pPr>
            <a:r>
              <a:rPr lang="en-US" altLang="zh-CN" sz="1200" dirty="0"/>
              <a:t>upper CMOS72/73</a:t>
            </a:r>
            <a:endParaRPr lang="zh-CN" altLang="en-US" sz="1200" dirty="0"/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09A70ACE-AC43-4A51-BF5A-EEBEDF51D83B}"/>
              </a:ext>
            </a:extLst>
          </p:cNvPr>
          <p:cNvCxnSpPr/>
          <p:nvPr/>
        </p:nvCxnSpPr>
        <p:spPr>
          <a:xfrm flipH="1">
            <a:off x="7981321" y="3882851"/>
            <a:ext cx="158402" cy="2548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001B8753-5A81-4958-9A12-961045393ADB}"/>
              </a:ext>
            </a:extLst>
          </p:cNvPr>
          <p:cNvCxnSpPr/>
          <p:nvPr/>
        </p:nvCxnSpPr>
        <p:spPr>
          <a:xfrm flipH="1">
            <a:off x="7472768" y="4137723"/>
            <a:ext cx="50855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44962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4"/>
          </p:nvPr>
        </p:nvSpPr>
        <p:spPr>
          <a:xfrm>
            <a:off x="21216" y="414219"/>
            <a:ext cx="8585565" cy="3751906"/>
          </a:xfrm>
        </p:spPr>
        <p:txBody>
          <a:bodyPr/>
          <a:lstStyle/>
          <a:p>
            <a:pPr marL="171473" lvl="8">
              <a:spcBef>
                <a:spcPts val="750"/>
              </a:spcBef>
            </a:pPr>
            <a:endParaRPr lang="zh-CN" altLang="en-US" dirty="0"/>
          </a:p>
          <a:p>
            <a:r>
              <a:rPr lang="zh-CN" altLang="en-US" dirty="0"/>
              <a:t>分布框图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45602" y="49536"/>
            <a:ext cx="7364898" cy="486150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CMOS</a:t>
            </a:r>
            <a:r>
              <a:rPr lang="zh-CN" altLang="en-US" dirty="0"/>
              <a:t>空间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5975" y="570453"/>
            <a:ext cx="1736467" cy="2508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286957" y="1249329"/>
            <a:ext cx="1095713" cy="57523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/>
          <a:lstStyle/>
          <a:p>
            <a:pPr algn="ctr">
              <a:defRPr/>
            </a:pPr>
            <a:r>
              <a:rPr lang="en-US" altLang="zh-CN" sz="1200" dirty="0"/>
              <a:t>lower CMOS</a:t>
            </a:r>
          </a:p>
          <a:p>
            <a:pPr algn="ctr">
              <a:defRPr/>
            </a:pPr>
            <a:r>
              <a:rPr lang="en-US" altLang="zh-CN" sz="1200" dirty="0"/>
              <a:t>70/71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834814" y="1824568"/>
            <a:ext cx="97661" cy="2250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>
            <a:off x="930093" y="2052047"/>
            <a:ext cx="508553" cy="0"/>
          </a:xfrm>
          <a:prstGeom prst="straightConnector1">
            <a:avLst/>
          </a:prstGeom>
          <a:ln w="95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5" descr="D:\Doc\Courses\CMOS &amp; BIOS Overview\CMOS LAYOU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679" y="978963"/>
            <a:ext cx="2215246" cy="4027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60BEAF8-E428-40A6-9751-0F69019CFE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3615" y="1657895"/>
            <a:ext cx="3370757" cy="2508230"/>
          </a:xfrm>
          <a:prstGeom prst="rect">
            <a:avLst/>
          </a:prstGeom>
        </p:spPr>
      </p:pic>
      <p:sp>
        <p:nvSpPr>
          <p:cNvPr id="13" name="箭头: 右 12">
            <a:extLst>
              <a:ext uri="{FF2B5EF4-FFF2-40B4-BE49-F238E27FC236}">
                <a16:creationId xmlns:a16="http://schemas.microsoft.com/office/drawing/2014/main" id="{E1B8E8FC-D2D5-4058-8632-CACAD76B1979}"/>
              </a:ext>
            </a:extLst>
          </p:cNvPr>
          <p:cNvSpPr/>
          <p:nvPr/>
        </p:nvSpPr>
        <p:spPr>
          <a:xfrm>
            <a:off x="3721409" y="1731029"/>
            <a:ext cx="277050" cy="1870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35120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4"/>
          </p:nvPr>
        </p:nvSpPr>
        <p:spPr>
          <a:xfrm>
            <a:off x="158730" y="567867"/>
            <a:ext cx="8585565" cy="3751906"/>
          </a:xfrm>
        </p:spPr>
        <p:txBody>
          <a:bodyPr/>
          <a:lstStyle/>
          <a:p>
            <a:endParaRPr lang="en-US" altLang="zh-CN" dirty="0"/>
          </a:p>
          <a:p>
            <a:pPr marL="0" indent="0">
              <a:buNone/>
            </a:pPr>
            <a:r>
              <a:rPr lang="zh-CN" altLang="en-US" b="1" dirty="0"/>
              <a:t>读写</a:t>
            </a:r>
            <a:r>
              <a:rPr lang="en-US" altLang="zh-CN" b="1" dirty="0"/>
              <a:t>CMOS</a:t>
            </a:r>
            <a:r>
              <a:rPr lang="zh-CN" altLang="en-US" b="1" dirty="0"/>
              <a:t>内容</a:t>
            </a:r>
            <a:endParaRPr lang="en-US" altLang="zh-CN" b="1" dirty="0"/>
          </a:p>
          <a:p>
            <a:pPr lvl="1"/>
            <a:r>
              <a:rPr lang="en-US" altLang="zh-CN" dirty="0"/>
              <a:t>CPU</a:t>
            </a:r>
            <a:r>
              <a:rPr lang="zh-CN" altLang="en-US" dirty="0"/>
              <a:t>通过</a:t>
            </a:r>
            <a:r>
              <a:rPr lang="en-US" altLang="zh-CN" dirty="0"/>
              <a:t>16</a:t>
            </a:r>
            <a:r>
              <a:rPr lang="zh-CN" altLang="en-US" dirty="0"/>
              <a:t>位</a:t>
            </a:r>
            <a:r>
              <a:rPr lang="en-US" altLang="zh-CN" dirty="0"/>
              <a:t>I/O</a:t>
            </a:r>
            <a:r>
              <a:rPr lang="zh-CN" altLang="en-US" dirty="0"/>
              <a:t>总线对其访问</a:t>
            </a:r>
            <a:endParaRPr lang="en-US" altLang="zh-CN" dirty="0"/>
          </a:p>
          <a:p>
            <a:pPr lvl="1"/>
            <a:r>
              <a:rPr lang="zh-CN" altLang="en-US" dirty="0"/>
              <a:t>系统统一编址的</a:t>
            </a:r>
            <a:r>
              <a:rPr lang="en-US" altLang="zh-CN" dirty="0"/>
              <a:t>I/O</a:t>
            </a:r>
            <a:r>
              <a:rPr lang="zh-CN" altLang="en-US" dirty="0"/>
              <a:t>端口</a:t>
            </a:r>
            <a:endParaRPr lang="en-US" altLang="zh-CN" dirty="0"/>
          </a:p>
          <a:p>
            <a:pPr lvl="2"/>
            <a:r>
              <a:rPr lang="en-US" altLang="zh-CN" dirty="0"/>
              <a:t>70h-73h</a:t>
            </a:r>
            <a:r>
              <a:rPr lang="zh-CN" altLang="en-US" dirty="0"/>
              <a:t>为</a:t>
            </a:r>
            <a:r>
              <a:rPr lang="en-US" altLang="zh-CN" dirty="0"/>
              <a:t>CMOS</a:t>
            </a:r>
            <a:r>
              <a:rPr lang="zh-CN" altLang="en-US" dirty="0"/>
              <a:t>的</a:t>
            </a:r>
            <a:r>
              <a:rPr lang="en-US" altLang="zh-CN" dirty="0"/>
              <a:t>I/O</a:t>
            </a:r>
            <a:r>
              <a:rPr lang="zh-CN" altLang="en-US" dirty="0"/>
              <a:t>端口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45602" y="49536"/>
            <a:ext cx="7364898" cy="486150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CMOS</a:t>
            </a:r>
            <a:r>
              <a:rPr lang="zh-CN" altLang="en-US" dirty="0"/>
              <a:t>空间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5156" y="2195042"/>
            <a:ext cx="6292712" cy="123825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20861" y="3759048"/>
            <a:ext cx="4572000" cy="818173"/>
          </a:xfrm>
          <a:prstGeom prst="rect">
            <a:avLst/>
          </a:prstGeom>
        </p:spPr>
        <p:txBody>
          <a:bodyPr>
            <a:spAutoFit/>
          </a:bodyPr>
          <a:lstStyle/>
          <a:p>
            <a:pPr marL="514419" lvl="1" indent="-171473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pPr>
            <a:r>
              <a:rPr lang="en-US" altLang="zh-CN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ISA</a:t>
            </a:r>
            <a:r>
              <a:rPr lang="zh-CN" alt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设备的访问</a:t>
            </a:r>
            <a:endParaRPr lang="en-US" altLang="zh-CN" sz="1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14419" lvl="1" indent="-171473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pPr>
            <a:r>
              <a:rPr lang="zh-CN" alt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将要访问地址写入地址端口</a:t>
            </a:r>
            <a:endParaRPr lang="en-US" altLang="zh-CN" sz="1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14419" lvl="1" indent="-171473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pPr>
            <a:r>
              <a:rPr lang="zh-CN" alt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从数据端口读取数据</a:t>
            </a:r>
            <a:r>
              <a:rPr lang="en-US" altLang="zh-CN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zh-CN" alt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写入数据到数据端口</a:t>
            </a:r>
            <a:endParaRPr lang="en-US" altLang="zh-CN" sz="1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06452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zh-CN" altLang="en-US" dirty="0"/>
              <a:t>访问</a:t>
            </a:r>
            <a:r>
              <a:rPr lang="en-US" altLang="zh-CN" dirty="0"/>
              <a:t>CMOS(</a:t>
            </a:r>
            <a:r>
              <a:rPr lang="zh-CN" altLang="en-US" dirty="0"/>
              <a:t>读</a:t>
            </a:r>
            <a:r>
              <a:rPr lang="en-US" altLang="zh-CN" dirty="0"/>
              <a:t>/</a:t>
            </a:r>
            <a:r>
              <a:rPr lang="zh-CN" altLang="en-US" dirty="0"/>
              <a:t>写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/>
              <a:t>standard bank</a:t>
            </a:r>
          </a:p>
          <a:p>
            <a:pPr lvl="2"/>
            <a:r>
              <a:rPr lang="zh-CN" altLang="en-US" dirty="0"/>
              <a:t>地址端口</a:t>
            </a:r>
            <a:r>
              <a:rPr lang="en-US" altLang="zh-CN" dirty="0"/>
              <a:t>=70h</a:t>
            </a:r>
          </a:p>
          <a:p>
            <a:pPr lvl="2"/>
            <a:r>
              <a:rPr lang="zh-CN" altLang="en-US" dirty="0"/>
              <a:t>数据端口</a:t>
            </a:r>
            <a:r>
              <a:rPr lang="en-US" altLang="zh-CN" dirty="0"/>
              <a:t>=71h</a:t>
            </a:r>
          </a:p>
          <a:p>
            <a:pPr lvl="1"/>
            <a:r>
              <a:rPr lang="en-US" altLang="zh-CN" dirty="0"/>
              <a:t>extended bank</a:t>
            </a:r>
          </a:p>
          <a:p>
            <a:pPr lvl="2"/>
            <a:r>
              <a:rPr lang="zh-CN" altLang="en-US" dirty="0"/>
              <a:t>地址端口</a:t>
            </a:r>
            <a:r>
              <a:rPr lang="en-US" altLang="zh-CN" dirty="0"/>
              <a:t>=72h</a:t>
            </a:r>
          </a:p>
          <a:p>
            <a:pPr lvl="2"/>
            <a:r>
              <a:rPr lang="zh-CN" altLang="en-US" dirty="0"/>
              <a:t>数据端口</a:t>
            </a:r>
            <a:r>
              <a:rPr lang="en-US" altLang="zh-CN" dirty="0"/>
              <a:t>=73h</a:t>
            </a:r>
          </a:p>
          <a:p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45602" y="49536"/>
            <a:ext cx="7364898" cy="486150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CMOS</a:t>
            </a:r>
            <a:r>
              <a:rPr lang="zh-CN" altLang="en-US" dirty="0"/>
              <a:t>空间</a:t>
            </a:r>
          </a:p>
        </p:txBody>
      </p:sp>
      <p:pic>
        <p:nvPicPr>
          <p:cNvPr id="6" name="Picture 6" descr="C:\Users\Edwin\AppData\Roaming\Tencent\Users\21238829\QQ\WinTemp\RichOle\T@YOX9HYA93~}_%%QHDGB2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3232" y="904875"/>
            <a:ext cx="2201863" cy="214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2275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45602" y="49536"/>
            <a:ext cx="7364898" cy="486150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CMOS</a:t>
            </a:r>
            <a:r>
              <a:rPr lang="zh-CN" altLang="en-US" dirty="0"/>
              <a:t>空间</a:t>
            </a:r>
          </a:p>
        </p:txBody>
      </p:sp>
      <p:pic>
        <p:nvPicPr>
          <p:cNvPr id="5" name="内容占位符 5" descr="isa_device_access.png"/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34681" y="904875"/>
            <a:ext cx="6023837" cy="3751263"/>
          </a:xfrm>
        </p:spPr>
      </p:pic>
    </p:spTree>
    <p:extLst>
      <p:ext uri="{BB962C8B-B14F-4D97-AF65-F5344CB8AC3E}">
        <p14:creationId xmlns:p14="http://schemas.microsoft.com/office/powerpoint/2010/main" val="32111279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dirty="0"/>
              <a:t>CMOS Layout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2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0142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45602" y="49536"/>
            <a:ext cx="7364898" cy="486150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CMOS</a:t>
            </a:r>
            <a:r>
              <a:rPr lang="zh-CN" altLang="en-US" dirty="0"/>
              <a:t> </a:t>
            </a:r>
            <a:r>
              <a:rPr lang="en-US" altLang="zh-CN" dirty="0"/>
              <a:t>layout</a:t>
            </a:r>
            <a:endParaRPr lang="zh-CN" altLang="en-US" dirty="0"/>
          </a:p>
        </p:txBody>
      </p:sp>
      <p:graphicFrame>
        <p:nvGraphicFramePr>
          <p:cNvPr id="7" name="内容占位符 8"/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338493739"/>
              </p:ext>
            </p:extLst>
          </p:nvPr>
        </p:nvGraphicFramePr>
        <p:xfrm>
          <a:off x="627514" y="895350"/>
          <a:ext cx="7744961" cy="38276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9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21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448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>
                          <a:latin typeface="华文细黑" pitchFamily="2" charset="-122"/>
                          <a:ea typeface="华文细黑" pitchFamily="2" charset="-122"/>
                        </a:rPr>
                        <a:t>偏移</a:t>
                      </a:r>
                    </a:p>
                  </a:txBody>
                  <a:tcPr marL="91439" marR="91439"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>
                          <a:latin typeface="华文细黑" pitchFamily="2" charset="-122"/>
                          <a:ea typeface="华文细黑" pitchFamily="2" charset="-122"/>
                        </a:rPr>
                        <a:t>描述</a:t>
                      </a:r>
                    </a:p>
                  </a:txBody>
                  <a:tcPr marL="91439" marR="91439" marT="45727" marB="4572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284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华文细黑" pitchFamily="2" charset="-122"/>
                          <a:ea typeface="华文细黑" pitchFamily="2" charset="-122"/>
                        </a:rPr>
                        <a:t>00h</a:t>
                      </a:r>
                      <a:endParaRPr lang="zh-CN" altLang="en-US" sz="1400" dirty="0">
                        <a:latin typeface="华文细黑" pitchFamily="2" charset="-122"/>
                        <a:ea typeface="华文细黑" pitchFamily="2" charset="-122"/>
                      </a:endParaRPr>
                    </a:p>
                  </a:txBody>
                  <a:tcPr marL="91439" marR="91439" marT="45727" marB="45727"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华文细黑" pitchFamily="2" charset="-122"/>
                          <a:ea typeface="华文细黑" pitchFamily="2" charset="-122"/>
                        </a:rPr>
                        <a:t>当前时间的秒数据，</a:t>
                      </a:r>
                      <a:r>
                        <a:rPr lang="en-US" altLang="zh-CN" sz="1400" dirty="0">
                          <a:latin typeface="华文细黑" pitchFamily="2" charset="-122"/>
                          <a:ea typeface="华文细黑" pitchFamily="2" charset="-122"/>
                        </a:rPr>
                        <a:t>BCD</a:t>
                      </a:r>
                      <a:r>
                        <a:rPr lang="zh-CN" altLang="en-US" sz="1400" dirty="0">
                          <a:latin typeface="华文细黑" pitchFamily="2" charset="-122"/>
                          <a:ea typeface="华文细黑" pitchFamily="2" charset="-122"/>
                        </a:rPr>
                        <a:t>码</a:t>
                      </a:r>
                    </a:p>
                  </a:txBody>
                  <a:tcPr marL="91439" marR="91439" marT="45727" marB="4572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2284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华文细黑" pitchFamily="2" charset="-122"/>
                          <a:ea typeface="华文细黑" pitchFamily="2" charset="-122"/>
                        </a:rPr>
                        <a:t>01h</a:t>
                      </a:r>
                      <a:endParaRPr lang="zh-CN" altLang="en-US" sz="1400" dirty="0">
                        <a:latin typeface="华文细黑" pitchFamily="2" charset="-122"/>
                        <a:ea typeface="华文细黑" pitchFamily="2" charset="-122"/>
                      </a:endParaRPr>
                    </a:p>
                  </a:txBody>
                  <a:tcPr marL="91439" marR="91439" marT="45727" marB="45727"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华文细黑" pitchFamily="2" charset="-122"/>
                          <a:ea typeface="华文细黑" pitchFamily="2" charset="-122"/>
                        </a:rPr>
                        <a:t>闹钟时间的秒数据，</a:t>
                      </a:r>
                      <a:r>
                        <a:rPr lang="en-US" altLang="zh-CN" sz="1400" dirty="0">
                          <a:latin typeface="华文细黑" pitchFamily="2" charset="-122"/>
                          <a:ea typeface="华文细黑" pitchFamily="2" charset="-122"/>
                        </a:rPr>
                        <a:t>BCD</a:t>
                      </a:r>
                      <a:r>
                        <a:rPr lang="zh-CN" altLang="en-US" sz="1400" dirty="0">
                          <a:latin typeface="华文细黑" pitchFamily="2" charset="-122"/>
                          <a:ea typeface="华文细黑" pitchFamily="2" charset="-122"/>
                        </a:rPr>
                        <a:t>码</a:t>
                      </a:r>
                    </a:p>
                  </a:txBody>
                  <a:tcPr marL="91439" marR="91439" marT="45727" marB="4572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2284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华文细黑" pitchFamily="2" charset="-122"/>
                          <a:ea typeface="华文细黑" pitchFamily="2" charset="-122"/>
                        </a:rPr>
                        <a:t>02h</a:t>
                      </a:r>
                      <a:endParaRPr lang="zh-CN" altLang="en-US" sz="1400" dirty="0">
                        <a:latin typeface="华文细黑" pitchFamily="2" charset="-122"/>
                        <a:ea typeface="华文细黑" pitchFamily="2" charset="-122"/>
                      </a:endParaRPr>
                    </a:p>
                  </a:txBody>
                  <a:tcPr marL="91439" marR="91439" marT="45727" marB="45727"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华文细黑" pitchFamily="2" charset="-122"/>
                          <a:ea typeface="华文细黑" pitchFamily="2" charset="-122"/>
                        </a:rPr>
                        <a:t>当前时间的分钟数据，</a:t>
                      </a:r>
                      <a:r>
                        <a:rPr lang="en-US" altLang="zh-CN" sz="1400" dirty="0">
                          <a:latin typeface="华文细黑" pitchFamily="2" charset="-122"/>
                          <a:ea typeface="华文细黑" pitchFamily="2" charset="-122"/>
                        </a:rPr>
                        <a:t>BCD</a:t>
                      </a:r>
                      <a:r>
                        <a:rPr lang="zh-CN" altLang="en-US" sz="1400" dirty="0">
                          <a:latin typeface="华文细黑" pitchFamily="2" charset="-122"/>
                          <a:ea typeface="华文细黑" pitchFamily="2" charset="-122"/>
                        </a:rPr>
                        <a:t>码</a:t>
                      </a:r>
                    </a:p>
                  </a:txBody>
                  <a:tcPr marL="91439" marR="91439" marT="45727" marB="4572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2284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华文细黑" pitchFamily="2" charset="-122"/>
                          <a:ea typeface="华文细黑" pitchFamily="2" charset="-122"/>
                        </a:rPr>
                        <a:t>03h</a:t>
                      </a:r>
                      <a:endParaRPr lang="zh-CN" altLang="en-US" sz="1400" dirty="0">
                        <a:latin typeface="华文细黑" pitchFamily="2" charset="-122"/>
                        <a:ea typeface="华文细黑" pitchFamily="2" charset="-122"/>
                      </a:endParaRPr>
                    </a:p>
                  </a:txBody>
                  <a:tcPr marL="91439" marR="91439" marT="45727" marB="45727"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华文细黑" pitchFamily="2" charset="-122"/>
                          <a:ea typeface="华文细黑" pitchFamily="2" charset="-122"/>
                        </a:rPr>
                        <a:t>闹钟时间的分钟数据，</a:t>
                      </a:r>
                      <a:r>
                        <a:rPr lang="en-US" altLang="zh-CN" sz="1400" dirty="0">
                          <a:latin typeface="华文细黑" pitchFamily="2" charset="-122"/>
                          <a:ea typeface="华文细黑" pitchFamily="2" charset="-122"/>
                        </a:rPr>
                        <a:t>BCD</a:t>
                      </a:r>
                      <a:r>
                        <a:rPr lang="zh-CN" altLang="en-US" sz="1400" dirty="0">
                          <a:latin typeface="华文细黑" pitchFamily="2" charset="-122"/>
                          <a:ea typeface="华文细黑" pitchFamily="2" charset="-122"/>
                        </a:rPr>
                        <a:t>码</a:t>
                      </a:r>
                    </a:p>
                  </a:txBody>
                  <a:tcPr marL="91439" marR="91439" marT="45727" marB="4572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2284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华文细黑" pitchFamily="2" charset="-122"/>
                          <a:ea typeface="华文细黑" pitchFamily="2" charset="-122"/>
                        </a:rPr>
                        <a:t>04h</a:t>
                      </a:r>
                      <a:endParaRPr lang="zh-CN" altLang="en-US" sz="1400" dirty="0">
                        <a:latin typeface="华文细黑" pitchFamily="2" charset="-122"/>
                        <a:ea typeface="华文细黑" pitchFamily="2" charset="-122"/>
                      </a:endParaRPr>
                    </a:p>
                  </a:txBody>
                  <a:tcPr marL="91439" marR="91439" marT="45727" marB="45727"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华文细黑" pitchFamily="2" charset="-122"/>
                          <a:ea typeface="华文细黑" pitchFamily="2" charset="-122"/>
                        </a:rPr>
                        <a:t>当前时间的小时数据，</a:t>
                      </a:r>
                      <a:r>
                        <a:rPr lang="en-US" altLang="zh-CN" sz="1400" dirty="0">
                          <a:latin typeface="华文细黑" pitchFamily="2" charset="-122"/>
                          <a:ea typeface="华文细黑" pitchFamily="2" charset="-122"/>
                        </a:rPr>
                        <a:t>BCD</a:t>
                      </a:r>
                      <a:r>
                        <a:rPr lang="zh-CN" altLang="en-US" sz="1400" dirty="0">
                          <a:latin typeface="华文细黑" pitchFamily="2" charset="-122"/>
                          <a:ea typeface="华文细黑" pitchFamily="2" charset="-122"/>
                        </a:rPr>
                        <a:t>码</a:t>
                      </a:r>
                    </a:p>
                  </a:txBody>
                  <a:tcPr marL="91439" marR="91439" marT="45727" marB="45727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2284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华文细黑" pitchFamily="2" charset="-122"/>
                          <a:ea typeface="华文细黑" pitchFamily="2" charset="-122"/>
                        </a:rPr>
                        <a:t>05h</a:t>
                      </a:r>
                      <a:endParaRPr lang="zh-CN" altLang="en-US" sz="1400" dirty="0">
                        <a:latin typeface="华文细黑" pitchFamily="2" charset="-122"/>
                        <a:ea typeface="华文细黑" pitchFamily="2" charset="-122"/>
                      </a:endParaRPr>
                    </a:p>
                  </a:txBody>
                  <a:tcPr marL="91439" marR="91439" marT="45727" marB="45727"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华文细黑" pitchFamily="2" charset="-122"/>
                          <a:ea typeface="华文细黑" pitchFamily="2" charset="-122"/>
                        </a:rPr>
                        <a:t>闹钟时间的小时数据，</a:t>
                      </a:r>
                      <a:r>
                        <a:rPr lang="en-US" altLang="zh-CN" sz="1400" dirty="0">
                          <a:latin typeface="华文细黑" pitchFamily="2" charset="-122"/>
                          <a:ea typeface="华文细黑" pitchFamily="2" charset="-122"/>
                        </a:rPr>
                        <a:t>BCD</a:t>
                      </a:r>
                      <a:r>
                        <a:rPr lang="zh-CN" altLang="en-US" sz="1400" dirty="0">
                          <a:latin typeface="华文细黑" pitchFamily="2" charset="-122"/>
                          <a:ea typeface="华文细黑" pitchFamily="2" charset="-122"/>
                        </a:rPr>
                        <a:t>码</a:t>
                      </a:r>
                    </a:p>
                  </a:txBody>
                  <a:tcPr marL="91439" marR="91439" marT="45727" marB="45727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2284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华文细黑" pitchFamily="2" charset="-122"/>
                          <a:ea typeface="华文细黑" pitchFamily="2" charset="-122"/>
                        </a:rPr>
                        <a:t>06h</a:t>
                      </a:r>
                      <a:endParaRPr lang="zh-CN" altLang="en-US" sz="1400" dirty="0">
                        <a:latin typeface="华文细黑" pitchFamily="2" charset="-122"/>
                        <a:ea typeface="华文细黑" pitchFamily="2" charset="-122"/>
                      </a:endParaRPr>
                    </a:p>
                  </a:txBody>
                  <a:tcPr marL="91439" marR="91439" marT="45727" marB="45727"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华文细黑" pitchFamily="2" charset="-122"/>
                          <a:ea typeface="华文细黑" pitchFamily="2" charset="-122"/>
                        </a:rPr>
                        <a:t>当天是星期几，</a:t>
                      </a:r>
                      <a:r>
                        <a:rPr lang="en-US" altLang="zh-CN" sz="1400" dirty="0">
                          <a:latin typeface="华文细黑" pitchFamily="2" charset="-122"/>
                          <a:ea typeface="华文细黑" pitchFamily="2" charset="-122"/>
                        </a:rPr>
                        <a:t>BCD</a:t>
                      </a:r>
                      <a:r>
                        <a:rPr lang="zh-CN" altLang="en-US" sz="1400" dirty="0">
                          <a:latin typeface="华文细黑" pitchFamily="2" charset="-122"/>
                          <a:ea typeface="华文细黑" pitchFamily="2" charset="-122"/>
                        </a:rPr>
                        <a:t>码</a:t>
                      </a:r>
                    </a:p>
                  </a:txBody>
                  <a:tcPr marL="91439" marR="91439" marT="45727" marB="45727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2284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华文细黑" pitchFamily="2" charset="-122"/>
                          <a:ea typeface="华文细黑" pitchFamily="2" charset="-122"/>
                        </a:rPr>
                        <a:t>07h</a:t>
                      </a:r>
                      <a:endParaRPr lang="zh-CN" altLang="en-US" sz="1400" dirty="0">
                        <a:latin typeface="华文细黑" pitchFamily="2" charset="-122"/>
                        <a:ea typeface="华文细黑" pitchFamily="2" charset="-122"/>
                      </a:endParaRPr>
                    </a:p>
                  </a:txBody>
                  <a:tcPr marL="91439" marR="91439" marT="45727" marB="45727"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华文细黑" pitchFamily="2" charset="-122"/>
                          <a:ea typeface="华文细黑" pitchFamily="2" charset="-122"/>
                        </a:rPr>
                        <a:t>当天是几号，</a:t>
                      </a:r>
                      <a:r>
                        <a:rPr lang="en-US" altLang="zh-CN" sz="1400" dirty="0">
                          <a:latin typeface="华文细黑" pitchFamily="2" charset="-122"/>
                          <a:ea typeface="华文细黑" pitchFamily="2" charset="-122"/>
                        </a:rPr>
                        <a:t>BCD</a:t>
                      </a:r>
                      <a:r>
                        <a:rPr lang="zh-CN" altLang="en-US" sz="1400" dirty="0">
                          <a:latin typeface="华文细黑" pitchFamily="2" charset="-122"/>
                          <a:ea typeface="华文细黑" pitchFamily="2" charset="-122"/>
                        </a:rPr>
                        <a:t>码</a:t>
                      </a:r>
                    </a:p>
                  </a:txBody>
                  <a:tcPr marL="91439" marR="91439" marT="45727" marB="45727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2284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华文细黑" pitchFamily="2" charset="-122"/>
                          <a:ea typeface="华文细黑" pitchFamily="2" charset="-122"/>
                        </a:rPr>
                        <a:t>08h</a:t>
                      </a:r>
                      <a:endParaRPr lang="zh-CN" altLang="en-US" sz="1400" dirty="0">
                        <a:latin typeface="华文细黑" pitchFamily="2" charset="-122"/>
                        <a:ea typeface="华文细黑" pitchFamily="2" charset="-122"/>
                      </a:endParaRPr>
                    </a:p>
                  </a:txBody>
                  <a:tcPr marL="91439" marR="91439" marT="45727" marB="45727"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华文细黑" pitchFamily="2" charset="-122"/>
                          <a:ea typeface="华文细黑" pitchFamily="2" charset="-122"/>
                        </a:rPr>
                        <a:t>当前时间的月份数据，</a:t>
                      </a:r>
                      <a:r>
                        <a:rPr lang="en-US" altLang="zh-CN" sz="1400" dirty="0">
                          <a:latin typeface="华文细黑" pitchFamily="2" charset="-122"/>
                          <a:ea typeface="华文细黑" pitchFamily="2" charset="-122"/>
                        </a:rPr>
                        <a:t>BCD</a:t>
                      </a:r>
                      <a:r>
                        <a:rPr lang="zh-CN" altLang="en-US" sz="1400" dirty="0">
                          <a:latin typeface="华文细黑" pitchFamily="2" charset="-122"/>
                          <a:ea typeface="华文细黑" pitchFamily="2" charset="-122"/>
                        </a:rPr>
                        <a:t>码</a:t>
                      </a:r>
                    </a:p>
                  </a:txBody>
                  <a:tcPr marL="91439" marR="91439" marT="45727" marB="45727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2284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华文细黑" pitchFamily="2" charset="-122"/>
                          <a:ea typeface="华文细黑" pitchFamily="2" charset="-122"/>
                        </a:rPr>
                        <a:t>09h</a:t>
                      </a:r>
                      <a:endParaRPr lang="zh-CN" altLang="en-US" sz="1400" dirty="0">
                        <a:latin typeface="华文细黑" pitchFamily="2" charset="-122"/>
                        <a:ea typeface="华文细黑" pitchFamily="2" charset="-122"/>
                      </a:endParaRPr>
                    </a:p>
                  </a:txBody>
                  <a:tcPr marL="91439" marR="91439" marT="45727" marB="45727"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华文细黑" pitchFamily="2" charset="-122"/>
                          <a:ea typeface="华文细黑" pitchFamily="2" charset="-122"/>
                        </a:rPr>
                        <a:t>当前时间的年份数据，</a:t>
                      </a:r>
                      <a:r>
                        <a:rPr lang="en-US" altLang="zh-CN" sz="1400" dirty="0">
                          <a:latin typeface="华文细黑" pitchFamily="2" charset="-122"/>
                          <a:ea typeface="华文细黑" pitchFamily="2" charset="-122"/>
                        </a:rPr>
                        <a:t>BCD</a:t>
                      </a:r>
                      <a:r>
                        <a:rPr lang="zh-CN" altLang="en-US" sz="1400" dirty="0">
                          <a:latin typeface="华文细黑" pitchFamily="2" charset="-122"/>
                          <a:ea typeface="华文细黑" pitchFamily="2" charset="-122"/>
                        </a:rPr>
                        <a:t>码</a:t>
                      </a:r>
                    </a:p>
                  </a:txBody>
                  <a:tcPr marL="91439" marR="91439" marT="45727" marB="45727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21908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45602" y="49536"/>
            <a:ext cx="7364898" cy="486150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CMOS</a:t>
            </a:r>
            <a:r>
              <a:rPr lang="zh-CN" altLang="en-US" dirty="0"/>
              <a:t> </a:t>
            </a:r>
            <a:r>
              <a:rPr lang="en-US" altLang="zh-CN" dirty="0"/>
              <a:t>layout</a:t>
            </a:r>
            <a:endParaRPr lang="zh-CN" altLang="en-US" dirty="0"/>
          </a:p>
        </p:txBody>
      </p:sp>
      <p:graphicFrame>
        <p:nvGraphicFramePr>
          <p:cNvPr id="5" name="内容占位符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67433993"/>
              </p:ext>
            </p:extLst>
          </p:nvPr>
        </p:nvGraphicFramePr>
        <p:xfrm>
          <a:off x="253980" y="728494"/>
          <a:ext cx="8280420" cy="41254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52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751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095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>
                          <a:latin typeface="华文细黑" pitchFamily="2" charset="-122"/>
                          <a:ea typeface="华文细黑" pitchFamily="2" charset="-122"/>
                        </a:rPr>
                        <a:t>偏移</a:t>
                      </a:r>
                    </a:p>
                  </a:txBody>
                  <a:tcPr marL="91439" marR="91439"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>
                          <a:latin typeface="华文细黑" pitchFamily="2" charset="-122"/>
                          <a:ea typeface="华文细黑" pitchFamily="2" charset="-122"/>
                        </a:rPr>
                        <a:t>描述</a:t>
                      </a:r>
                    </a:p>
                  </a:txBody>
                  <a:tcPr marL="91439" marR="91439" marT="45723" marB="4572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34256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华文细黑" pitchFamily="2" charset="-122"/>
                          <a:ea typeface="华文细黑" pitchFamily="2" charset="-122"/>
                        </a:rPr>
                        <a:t>0Ah</a:t>
                      </a:r>
                      <a:endParaRPr lang="zh-CN" altLang="en-US" sz="1400" dirty="0">
                        <a:latin typeface="华文细黑" pitchFamily="2" charset="-122"/>
                        <a:ea typeface="华文细黑" pitchFamily="2" charset="-122"/>
                      </a:endParaRPr>
                    </a:p>
                  </a:txBody>
                  <a:tcPr marL="91439" marR="91439" marT="45723" marB="45723"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华文细黑" pitchFamily="2" charset="-122"/>
                          <a:ea typeface="华文细黑" pitchFamily="2" charset="-122"/>
                        </a:rPr>
                        <a:t>状态寄存器</a:t>
                      </a:r>
                      <a:r>
                        <a:rPr lang="en-US" altLang="zh-CN" sz="1400" dirty="0">
                          <a:latin typeface="华文细黑" pitchFamily="2" charset="-122"/>
                          <a:ea typeface="华文细黑" pitchFamily="2" charset="-122"/>
                        </a:rPr>
                        <a:t>A</a:t>
                      </a:r>
                      <a:r>
                        <a:rPr lang="zh-CN" altLang="en-US" sz="1400" dirty="0">
                          <a:latin typeface="华文细黑" pitchFamily="2" charset="-122"/>
                          <a:ea typeface="华文细黑" pitchFamily="2" charset="-122"/>
                        </a:rPr>
                        <a:t>：</a:t>
                      </a:r>
                    </a:p>
                    <a:p>
                      <a:r>
                        <a:rPr lang="en-US" altLang="zh-CN" sz="1400" dirty="0">
                          <a:latin typeface="华文细黑" pitchFamily="2" charset="-122"/>
                          <a:ea typeface="华文细黑" pitchFamily="2" charset="-122"/>
                        </a:rPr>
                        <a:t>Bit 7 = </a:t>
                      </a:r>
                      <a:r>
                        <a:rPr lang="zh-CN" altLang="en-US" sz="1400" dirty="0">
                          <a:latin typeface="华文细黑" pitchFamily="2" charset="-122"/>
                          <a:ea typeface="华文细黑" pitchFamily="2" charset="-122"/>
                        </a:rPr>
                        <a:t>正在进行系统更新</a:t>
                      </a:r>
                    </a:p>
                    <a:p>
                      <a:r>
                        <a:rPr lang="en-US" altLang="zh-CN" sz="1400" dirty="0">
                          <a:latin typeface="华文细黑" pitchFamily="2" charset="-122"/>
                          <a:ea typeface="华文细黑" pitchFamily="2" charset="-122"/>
                        </a:rPr>
                        <a:t>0  = </a:t>
                      </a:r>
                      <a:r>
                        <a:rPr lang="zh-CN" altLang="en-US" sz="1400" dirty="0">
                          <a:latin typeface="华文细黑" pitchFamily="2" charset="-122"/>
                          <a:ea typeface="华文细黑" pitchFamily="2" charset="-122"/>
                        </a:rPr>
                        <a:t>日期和时间数据可读取</a:t>
                      </a:r>
                    </a:p>
                    <a:p>
                      <a:r>
                        <a:rPr lang="en-US" altLang="zh-CN" sz="1400" dirty="0">
                          <a:latin typeface="华文细黑" pitchFamily="2" charset="-122"/>
                          <a:ea typeface="华文细黑" pitchFamily="2" charset="-122"/>
                        </a:rPr>
                        <a:t>1  = </a:t>
                      </a:r>
                      <a:r>
                        <a:rPr lang="zh-CN" altLang="en-US" sz="1400" dirty="0">
                          <a:latin typeface="华文细黑" pitchFamily="2" charset="-122"/>
                          <a:ea typeface="华文细黑" pitchFamily="2" charset="-122"/>
                        </a:rPr>
                        <a:t>正在更新时间数据</a:t>
                      </a:r>
                    </a:p>
                    <a:p>
                      <a:r>
                        <a:rPr lang="en-US" altLang="zh-CN" sz="1400" dirty="0">
                          <a:latin typeface="华文细黑" pitchFamily="2" charset="-122"/>
                          <a:ea typeface="华文细黑" pitchFamily="2" charset="-122"/>
                        </a:rPr>
                        <a:t>Bit 6</a:t>
                      </a:r>
                      <a:r>
                        <a:rPr lang="zh-CN" altLang="en-US" sz="1400" dirty="0">
                          <a:latin typeface="华文细黑" pitchFamily="2" charset="-122"/>
                          <a:ea typeface="华文细黑" pitchFamily="2" charset="-122"/>
                        </a:rPr>
                        <a:t>～</a:t>
                      </a:r>
                      <a:r>
                        <a:rPr lang="en-US" altLang="zh-CN" sz="1400" dirty="0">
                          <a:latin typeface="华文细黑" pitchFamily="2" charset="-122"/>
                          <a:ea typeface="华文细黑" pitchFamily="2" charset="-122"/>
                        </a:rPr>
                        <a:t>4 = </a:t>
                      </a:r>
                      <a:r>
                        <a:rPr lang="zh-CN" altLang="en-US" sz="1400" dirty="0">
                          <a:latin typeface="华文细黑" pitchFamily="2" charset="-122"/>
                          <a:ea typeface="华文细黑" pitchFamily="2" charset="-122"/>
                        </a:rPr>
                        <a:t>时间分频器</a:t>
                      </a:r>
                    </a:p>
                    <a:p>
                      <a:r>
                        <a:rPr lang="en-US" altLang="zh-CN" sz="1400" dirty="0">
                          <a:latin typeface="华文细黑" pitchFamily="2" charset="-122"/>
                          <a:ea typeface="华文细黑" pitchFamily="2" charset="-122"/>
                        </a:rPr>
                        <a:t>Bit 3</a:t>
                      </a:r>
                      <a:r>
                        <a:rPr lang="zh-CN" altLang="en-US" sz="1400" dirty="0">
                          <a:latin typeface="华文细黑" pitchFamily="2" charset="-122"/>
                          <a:ea typeface="华文细黑" pitchFamily="2" charset="-122"/>
                        </a:rPr>
                        <a:t>～</a:t>
                      </a:r>
                      <a:r>
                        <a:rPr lang="en-US" altLang="zh-CN" sz="1400" dirty="0">
                          <a:latin typeface="华文细黑" pitchFamily="2" charset="-122"/>
                          <a:ea typeface="华文细黑" pitchFamily="2" charset="-122"/>
                        </a:rPr>
                        <a:t>0 = </a:t>
                      </a:r>
                      <a:r>
                        <a:rPr lang="zh-CN" altLang="en-US" sz="1400" dirty="0">
                          <a:latin typeface="华文细黑" pitchFamily="2" charset="-122"/>
                          <a:ea typeface="华文细黑" pitchFamily="2" charset="-122"/>
                        </a:rPr>
                        <a:t>时钟频率选择</a:t>
                      </a:r>
                    </a:p>
                  </a:txBody>
                  <a:tcPr marL="91439" marR="91439" marT="45723" marB="4572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50238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华文细黑" pitchFamily="2" charset="-122"/>
                          <a:ea typeface="华文细黑" pitchFamily="2" charset="-122"/>
                        </a:rPr>
                        <a:t>0Bh</a:t>
                      </a:r>
                      <a:endParaRPr lang="zh-CN" altLang="en-US" sz="1400" dirty="0">
                        <a:latin typeface="华文细黑" pitchFamily="2" charset="-122"/>
                        <a:ea typeface="华文细黑" pitchFamily="2" charset="-122"/>
                      </a:endParaRPr>
                    </a:p>
                  </a:txBody>
                  <a:tcPr marL="91439" marR="91439" marT="45723" marB="45723"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华文细黑" pitchFamily="2" charset="-122"/>
                          <a:ea typeface="华文细黑" pitchFamily="2" charset="-122"/>
                        </a:rPr>
                        <a:t>状态寄存器</a:t>
                      </a:r>
                      <a:r>
                        <a:rPr lang="en-US" altLang="zh-CN" sz="1400" dirty="0">
                          <a:latin typeface="华文细黑" pitchFamily="2" charset="-122"/>
                          <a:ea typeface="华文细黑" pitchFamily="2" charset="-122"/>
                        </a:rPr>
                        <a:t>B</a:t>
                      </a:r>
                      <a:r>
                        <a:rPr lang="zh-CN" altLang="en-US" sz="1400" dirty="0">
                          <a:latin typeface="华文细黑" pitchFamily="2" charset="-122"/>
                          <a:ea typeface="华文细黑" pitchFamily="2" charset="-122"/>
                        </a:rPr>
                        <a:t>：</a:t>
                      </a:r>
                    </a:p>
                    <a:p>
                      <a:r>
                        <a:rPr lang="en-US" altLang="zh-CN" sz="1400" dirty="0">
                          <a:latin typeface="华文细黑" pitchFamily="2" charset="-122"/>
                          <a:ea typeface="华文细黑" pitchFamily="2" charset="-122"/>
                        </a:rPr>
                        <a:t>Bit 7 = </a:t>
                      </a:r>
                      <a:r>
                        <a:rPr lang="zh-CN" altLang="en-US" sz="1400" dirty="0">
                          <a:latin typeface="华文细黑" pitchFamily="2" charset="-122"/>
                          <a:ea typeface="华文细黑" pitchFamily="2" charset="-122"/>
                        </a:rPr>
                        <a:t>时钟更新周期     </a:t>
                      </a:r>
                      <a:r>
                        <a:rPr lang="en-US" altLang="zh-CN" sz="1400" dirty="0">
                          <a:latin typeface="华文细黑" pitchFamily="2" charset="-122"/>
                          <a:ea typeface="华文细黑" pitchFamily="2" charset="-122"/>
                        </a:rPr>
                        <a:t>0 = </a:t>
                      </a:r>
                      <a:r>
                        <a:rPr lang="zh-CN" altLang="en-US" sz="1400" dirty="0">
                          <a:latin typeface="华文细黑" pitchFamily="2" charset="-122"/>
                          <a:ea typeface="华文细黑" pitchFamily="2" charset="-122"/>
                        </a:rPr>
                        <a:t>常规更新</a:t>
                      </a:r>
                      <a:r>
                        <a:rPr lang="en-US" altLang="zh-CN" sz="1400" dirty="0">
                          <a:latin typeface="华文细黑" pitchFamily="2" charset="-122"/>
                          <a:ea typeface="华文细黑" pitchFamily="2" charset="-122"/>
                        </a:rPr>
                        <a:t>/1 = </a:t>
                      </a:r>
                      <a:r>
                        <a:rPr lang="zh-CN" altLang="en-US" sz="1400" dirty="0">
                          <a:latin typeface="华文细黑" pitchFamily="2" charset="-122"/>
                          <a:ea typeface="华文细黑" pitchFamily="2" charset="-122"/>
                        </a:rPr>
                        <a:t>中止更新进程</a:t>
                      </a:r>
                    </a:p>
                    <a:p>
                      <a:r>
                        <a:rPr lang="en-US" altLang="zh-CN" sz="1400" dirty="0">
                          <a:latin typeface="华文细黑" pitchFamily="2" charset="-122"/>
                          <a:ea typeface="华文细黑" pitchFamily="2" charset="-122"/>
                        </a:rPr>
                        <a:t>Bit 6 = </a:t>
                      </a:r>
                      <a:r>
                        <a:rPr lang="zh-CN" altLang="en-US" sz="1400" dirty="0">
                          <a:latin typeface="华文细黑" pitchFamily="2" charset="-122"/>
                          <a:ea typeface="华文细黑" pitchFamily="2" charset="-122"/>
                        </a:rPr>
                        <a:t>周期中断             </a:t>
                      </a:r>
                      <a:r>
                        <a:rPr lang="en-US" altLang="zh-CN" sz="1400" dirty="0">
                          <a:latin typeface="华文细黑" pitchFamily="2" charset="-122"/>
                          <a:ea typeface="华文细黑" pitchFamily="2" charset="-122"/>
                        </a:rPr>
                        <a:t>0 = </a:t>
                      </a:r>
                      <a:r>
                        <a:rPr lang="zh-CN" altLang="en-US" sz="1400" dirty="0">
                          <a:latin typeface="华文细黑" pitchFamily="2" charset="-122"/>
                          <a:ea typeface="华文细黑" pitchFamily="2" charset="-122"/>
                        </a:rPr>
                        <a:t>禁止中断</a:t>
                      </a:r>
                      <a:r>
                        <a:rPr lang="en-US" altLang="zh-CN" sz="1400" dirty="0">
                          <a:latin typeface="华文细黑" pitchFamily="2" charset="-122"/>
                          <a:ea typeface="华文细黑" pitchFamily="2" charset="-122"/>
                        </a:rPr>
                        <a:t>/1 = </a:t>
                      </a:r>
                      <a:r>
                        <a:rPr lang="zh-CN" altLang="en-US" sz="1400" dirty="0">
                          <a:latin typeface="华文细黑" pitchFamily="2" charset="-122"/>
                          <a:ea typeface="华文细黑" pitchFamily="2" charset="-122"/>
                        </a:rPr>
                        <a:t>允许中断</a:t>
                      </a:r>
                    </a:p>
                    <a:p>
                      <a:r>
                        <a:rPr lang="en-US" altLang="zh-CN" sz="1400" dirty="0">
                          <a:latin typeface="华文细黑" pitchFamily="2" charset="-122"/>
                          <a:ea typeface="华文细黑" pitchFamily="2" charset="-122"/>
                        </a:rPr>
                        <a:t>Bit 5 = </a:t>
                      </a:r>
                      <a:r>
                        <a:rPr lang="zh-CN" altLang="en-US" sz="1400" dirty="0">
                          <a:latin typeface="华文细黑" pitchFamily="2" charset="-122"/>
                          <a:ea typeface="华文细黑" pitchFamily="2" charset="-122"/>
                        </a:rPr>
                        <a:t>闹钟中断             </a:t>
                      </a:r>
                      <a:r>
                        <a:rPr lang="en-US" altLang="zh-CN" sz="1400" dirty="0">
                          <a:latin typeface="华文细黑" pitchFamily="2" charset="-122"/>
                          <a:ea typeface="华文细黑" pitchFamily="2" charset="-122"/>
                        </a:rPr>
                        <a:t>0 =</a:t>
                      </a:r>
                      <a:r>
                        <a:rPr lang="zh-CN" altLang="en-US" sz="1400" dirty="0">
                          <a:latin typeface="华文细黑" pitchFamily="2" charset="-122"/>
                          <a:ea typeface="华文细黑" pitchFamily="2" charset="-122"/>
                        </a:rPr>
                        <a:t>禁止中断</a:t>
                      </a:r>
                      <a:r>
                        <a:rPr lang="en-US" altLang="zh-CN" sz="1400" dirty="0">
                          <a:latin typeface="华文细黑" pitchFamily="2" charset="-122"/>
                          <a:ea typeface="华文细黑" pitchFamily="2" charset="-122"/>
                        </a:rPr>
                        <a:t>/1 = </a:t>
                      </a:r>
                      <a:r>
                        <a:rPr lang="zh-CN" altLang="en-US" sz="1400" dirty="0">
                          <a:latin typeface="华文细黑" pitchFamily="2" charset="-122"/>
                          <a:ea typeface="华文细黑" pitchFamily="2" charset="-122"/>
                        </a:rPr>
                        <a:t>允许中断</a:t>
                      </a:r>
                    </a:p>
                    <a:p>
                      <a:r>
                        <a:rPr lang="en-US" altLang="zh-CN" sz="1400" dirty="0">
                          <a:latin typeface="华文细黑" pitchFamily="2" charset="-122"/>
                          <a:ea typeface="华文细黑" pitchFamily="2" charset="-122"/>
                        </a:rPr>
                        <a:t>Bit 4 = </a:t>
                      </a:r>
                      <a:r>
                        <a:rPr lang="zh-CN" altLang="en-US" sz="1400" dirty="0">
                          <a:latin typeface="华文细黑" pitchFamily="2" charset="-122"/>
                          <a:ea typeface="华文细黑" pitchFamily="2" charset="-122"/>
                        </a:rPr>
                        <a:t>更新结束中断     </a:t>
                      </a:r>
                      <a:r>
                        <a:rPr lang="en-US" altLang="zh-CN" sz="1400" dirty="0">
                          <a:latin typeface="华文细黑" pitchFamily="2" charset="-122"/>
                          <a:ea typeface="华文细黑" pitchFamily="2" charset="-122"/>
                        </a:rPr>
                        <a:t>0 = </a:t>
                      </a:r>
                      <a:r>
                        <a:rPr lang="zh-CN" altLang="en-US" sz="1400" dirty="0">
                          <a:latin typeface="华文细黑" pitchFamily="2" charset="-122"/>
                          <a:ea typeface="华文细黑" pitchFamily="2" charset="-122"/>
                        </a:rPr>
                        <a:t>禁止中断</a:t>
                      </a:r>
                      <a:r>
                        <a:rPr lang="en-US" altLang="zh-CN" sz="1400" dirty="0">
                          <a:latin typeface="华文细黑" pitchFamily="2" charset="-122"/>
                          <a:ea typeface="华文细黑" pitchFamily="2" charset="-122"/>
                        </a:rPr>
                        <a:t>/1 = </a:t>
                      </a:r>
                      <a:r>
                        <a:rPr lang="zh-CN" altLang="en-US" sz="1400" dirty="0">
                          <a:latin typeface="华文细黑" pitchFamily="2" charset="-122"/>
                          <a:ea typeface="华文细黑" pitchFamily="2" charset="-122"/>
                        </a:rPr>
                        <a:t>允许中断</a:t>
                      </a:r>
                    </a:p>
                    <a:p>
                      <a:r>
                        <a:rPr lang="en-US" altLang="zh-CN" sz="1400" dirty="0">
                          <a:latin typeface="华文细黑" pitchFamily="2" charset="-122"/>
                          <a:ea typeface="华文细黑" pitchFamily="2" charset="-122"/>
                        </a:rPr>
                        <a:t>Bit 3 = </a:t>
                      </a:r>
                      <a:r>
                        <a:rPr lang="zh-CN" altLang="en-US" sz="1400" dirty="0">
                          <a:latin typeface="华文细黑" pitchFamily="2" charset="-122"/>
                          <a:ea typeface="华文细黑" pitchFamily="2" charset="-122"/>
                        </a:rPr>
                        <a:t>方波频率             </a:t>
                      </a:r>
                      <a:r>
                        <a:rPr lang="en-US" altLang="zh-CN" sz="1400" dirty="0">
                          <a:latin typeface="华文细黑" pitchFamily="2" charset="-122"/>
                          <a:ea typeface="华文细黑" pitchFamily="2" charset="-122"/>
                        </a:rPr>
                        <a:t>0 = </a:t>
                      </a:r>
                      <a:r>
                        <a:rPr lang="zh-CN" altLang="en-US" sz="1400" dirty="0">
                          <a:latin typeface="华文细黑" pitchFamily="2" charset="-122"/>
                          <a:ea typeface="华文细黑" pitchFamily="2" charset="-122"/>
                        </a:rPr>
                        <a:t>禁止方波</a:t>
                      </a:r>
                      <a:r>
                        <a:rPr lang="en-US" altLang="zh-CN" sz="1400" dirty="0">
                          <a:latin typeface="华文细黑" pitchFamily="2" charset="-122"/>
                          <a:ea typeface="华文细黑" pitchFamily="2" charset="-122"/>
                        </a:rPr>
                        <a:t>/1 = </a:t>
                      </a:r>
                      <a:r>
                        <a:rPr lang="zh-CN" altLang="en-US" sz="1400" dirty="0">
                          <a:latin typeface="华文细黑" pitchFamily="2" charset="-122"/>
                          <a:ea typeface="华文细黑" pitchFamily="2" charset="-122"/>
                        </a:rPr>
                        <a:t>允许方波</a:t>
                      </a:r>
                    </a:p>
                    <a:p>
                      <a:r>
                        <a:rPr lang="en-US" altLang="zh-CN" sz="1400" dirty="0">
                          <a:latin typeface="华文细黑" pitchFamily="2" charset="-122"/>
                          <a:ea typeface="华文细黑" pitchFamily="2" charset="-122"/>
                        </a:rPr>
                        <a:t>Bit 2 = </a:t>
                      </a:r>
                      <a:r>
                        <a:rPr lang="zh-CN" altLang="en-US" sz="1400" dirty="0">
                          <a:latin typeface="华文细黑" pitchFamily="2" charset="-122"/>
                          <a:ea typeface="华文细黑" pitchFamily="2" charset="-122"/>
                        </a:rPr>
                        <a:t>日期格式             </a:t>
                      </a:r>
                      <a:r>
                        <a:rPr lang="en-US" altLang="zh-CN" sz="1400" dirty="0">
                          <a:latin typeface="华文细黑" pitchFamily="2" charset="-122"/>
                          <a:ea typeface="华文细黑" pitchFamily="2" charset="-122"/>
                        </a:rPr>
                        <a:t>0 = BCD</a:t>
                      </a:r>
                      <a:r>
                        <a:rPr lang="zh-CN" altLang="en-US" sz="1400" dirty="0">
                          <a:latin typeface="华文细黑" pitchFamily="2" charset="-122"/>
                          <a:ea typeface="华文细黑" pitchFamily="2" charset="-122"/>
                        </a:rPr>
                        <a:t>码格式日期</a:t>
                      </a:r>
                      <a:r>
                        <a:rPr lang="en-US" altLang="zh-CN" sz="1400" dirty="0">
                          <a:latin typeface="华文细黑" pitchFamily="2" charset="-122"/>
                          <a:ea typeface="华文细黑" pitchFamily="2" charset="-122"/>
                        </a:rPr>
                        <a:t>/1 = </a:t>
                      </a:r>
                      <a:r>
                        <a:rPr lang="zh-CN" altLang="en-US" sz="1400" dirty="0">
                          <a:latin typeface="华文细黑" pitchFamily="2" charset="-122"/>
                          <a:ea typeface="华文细黑" pitchFamily="2" charset="-122"/>
                        </a:rPr>
                        <a:t>二进制码格式日期</a:t>
                      </a:r>
                    </a:p>
                    <a:p>
                      <a:r>
                        <a:rPr lang="en-US" altLang="zh-CN" sz="1400" dirty="0">
                          <a:latin typeface="华文细黑" pitchFamily="2" charset="-122"/>
                          <a:ea typeface="华文细黑" pitchFamily="2" charset="-122"/>
                        </a:rPr>
                        <a:t>Bit 1 =  24</a:t>
                      </a:r>
                      <a:r>
                        <a:rPr lang="zh-CN" altLang="en-US" sz="1400" dirty="0">
                          <a:latin typeface="华文细黑" pitchFamily="2" charset="-122"/>
                          <a:ea typeface="华文细黑" pitchFamily="2" charset="-122"/>
                        </a:rPr>
                        <a:t>小时时钟        </a:t>
                      </a:r>
                      <a:r>
                        <a:rPr lang="en-US" altLang="zh-CN" sz="1400" dirty="0">
                          <a:latin typeface="华文细黑" pitchFamily="2" charset="-122"/>
                          <a:ea typeface="华文细黑" pitchFamily="2" charset="-122"/>
                        </a:rPr>
                        <a:t>0 = 24</a:t>
                      </a:r>
                      <a:r>
                        <a:rPr lang="zh-CN" altLang="en-US" sz="1400" dirty="0">
                          <a:latin typeface="华文细黑" pitchFamily="2" charset="-122"/>
                          <a:ea typeface="华文细黑" pitchFamily="2" charset="-122"/>
                        </a:rPr>
                        <a:t>小时模式</a:t>
                      </a:r>
                      <a:r>
                        <a:rPr lang="en-US" altLang="zh-CN" sz="1400" dirty="0">
                          <a:latin typeface="华文细黑" pitchFamily="2" charset="-122"/>
                          <a:ea typeface="华文细黑" pitchFamily="2" charset="-122"/>
                        </a:rPr>
                        <a:t>/1 = 12</a:t>
                      </a:r>
                      <a:r>
                        <a:rPr lang="zh-CN" altLang="en-US" sz="1400" dirty="0">
                          <a:latin typeface="华文细黑" pitchFamily="2" charset="-122"/>
                          <a:ea typeface="华文细黑" pitchFamily="2" charset="-122"/>
                        </a:rPr>
                        <a:t>小时模式</a:t>
                      </a:r>
                    </a:p>
                    <a:p>
                      <a:r>
                        <a:rPr lang="en-US" altLang="zh-CN" sz="1400" dirty="0">
                          <a:latin typeface="华文细黑" pitchFamily="2" charset="-122"/>
                          <a:ea typeface="华文细黑" pitchFamily="2" charset="-122"/>
                        </a:rPr>
                        <a:t>Bit 0 = </a:t>
                      </a:r>
                      <a:r>
                        <a:rPr lang="zh-CN" altLang="en-US" sz="1400" dirty="0">
                          <a:latin typeface="华文细黑" pitchFamily="2" charset="-122"/>
                          <a:ea typeface="华文细黑" pitchFamily="2" charset="-122"/>
                        </a:rPr>
                        <a:t>夏令时                 </a:t>
                      </a:r>
                      <a:r>
                        <a:rPr lang="en-US" altLang="zh-CN" sz="1400" dirty="0">
                          <a:latin typeface="华文细黑" pitchFamily="2" charset="-122"/>
                          <a:ea typeface="华文细黑" pitchFamily="2" charset="-122"/>
                        </a:rPr>
                        <a:t>0 =</a:t>
                      </a:r>
                      <a:r>
                        <a:rPr lang="zh-CN" altLang="en-US" sz="1400" dirty="0">
                          <a:latin typeface="华文细黑" pitchFamily="2" charset="-122"/>
                          <a:ea typeface="华文细黑" pitchFamily="2" charset="-122"/>
                        </a:rPr>
                        <a:t>禁止夏令时</a:t>
                      </a:r>
                      <a:r>
                        <a:rPr lang="en-US" altLang="zh-CN" sz="1400" dirty="0">
                          <a:latin typeface="华文细黑" pitchFamily="2" charset="-122"/>
                          <a:ea typeface="华文细黑" pitchFamily="2" charset="-122"/>
                        </a:rPr>
                        <a:t>/1 =</a:t>
                      </a:r>
                      <a:r>
                        <a:rPr lang="zh-CN" altLang="en-US" sz="1400" dirty="0">
                          <a:latin typeface="华文细黑" pitchFamily="2" charset="-122"/>
                          <a:ea typeface="华文细黑" pitchFamily="2" charset="-122"/>
                        </a:rPr>
                        <a:t>允许夏令时</a:t>
                      </a:r>
                    </a:p>
                  </a:txBody>
                  <a:tcPr marL="91439" marR="91439" marT="45723" marB="4572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29365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45602" y="49536"/>
            <a:ext cx="7364898" cy="486150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CMOS</a:t>
            </a:r>
            <a:r>
              <a:rPr lang="zh-CN" altLang="en-US" dirty="0"/>
              <a:t> </a:t>
            </a:r>
            <a:r>
              <a:rPr lang="en-US" altLang="zh-CN" dirty="0"/>
              <a:t>layout</a:t>
            </a:r>
            <a:endParaRPr lang="zh-CN" altLang="en-US" dirty="0"/>
          </a:p>
        </p:txBody>
      </p:sp>
      <p:graphicFrame>
        <p:nvGraphicFramePr>
          <p:cNvPr id="6" name="内容占位符 8"/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3254716342"/>
              </p:ext>
            </p:extLst>
          </p:nvPr>
        </p:nvGraphicFramePr>
        <p:xfrm>
          <a:off x="1014150" y="900113"/>
          <a:ext cx="7117287" cy="41954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61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111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073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>
                          <a:latin typeface="华文细黑" pitchFamily="2" charset="-122"/>
                          <a:ea typeface="华文细黑" pitchFamily="2" charset="-122"/>
                        </a:rPr>
                        <a:t>偏移</a:t>
                      </a:r>
                    </a:p>
                  </a:txBody>
                  <a:tcPr marL="68600" marR="68600" marT="34296" marB="342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>
                          <a:latin typeface="华文细黑" pitchFamily="2" charset="-122"/>
                          <a:ea typeface="华文细黑" pitchFamily="2" charset="-122"/>
                        </a:rPr>
                        <a:t>描述</a:t>
                      </a:r>
                    </a:p>
                  </a:txBody>
                  <a:tcPr marL="68600" marR="68600" marT="34296" marB="3429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34275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华文细黑" pitchFamily="2" charset="-122"/>
                          <a:ea typeface="华文细黑" pitchFamily="2" charset="-122"/>
                        </a:rPr>
                        <a:t>0Ch</a:t>
                      </a:r>
                      <a:endParaRPr lang="zh-CN" altLang="en-US" sz="1400" dirty="0">
                        <a:latin typeface="华文细黑" pitchFamily="2" charset="-122"/>
                        <a:ea typeface="华文细黑" pitchFamily="2" charset="-122"/>
                      </a:endParaRPr>
                    </a:p>
                  </a:txBody>
                  <a:tcPr marL="68600" marR="68600" marT="34296" marB="34296"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华文细黑" pitchFamily="2" charset="-122"/>
                          <a:ea typeface="华文细黑" pitchFamily="2" charset="-122"/>
                        </a:rPr>
                        <a:t>状态寄存器</a:t>
                      </a:r>
                      <a:r>
                        <a:rPr lang="en-US" altLang="zh-CN" sz="1400" dirty="0">
                          <a:latin typeface="华文细黑" pitchFamily="2" charset="-122"/>
                          <a:ea typeface="华文细黑" pitchFamily="2" charset="-122"/>
                        </a:rPr>
                        <a:t>C</a:t>
                      </a:r>
                      <a:r>
                        <a:rPr lang="zh-CN" altLang="en-US" sz="1400" dirty="0">
                          <a:latin typeface="华文细黑" pitchFamily="2" charset="-122"/>
                          <a:ea typeface="华文细黑" pitchFamily="2" charset="-122"/>
                        </a:rPr>
                        <a:t>：</a:t>
                      </a:r>
                    </a:p>
                    <a:p>
                      <a:r>
                        <a:rPr lang="en-US" altLang="zh-CN" sz="1400" dirty="0">
                          <a:latin typeface="华文细黑" pitchFamily="2" charset="-122"/>
                          <a:ea typeface="华文细黑" pitchFamily="2" charset="-122"/>
                        </a:rPr>
                        <a:t>Bit 7 = IRQ Flag</a:t>
                      </a:r>
                      <a:r>
                        <a:rPr lang="zh-CN" altLang="en-US" sz="1400" dirty="0">
                          <a:latin typeface="华文细黑" pitchFamily="2" charset="-122"/>
                          <a:ea typeface="华文细黑" pitchFamily="2" charset="-122"/>
                        </a:rPr>
                        <a:t>中断请求标志</a:t>
                      </a:r>
                    </a:p>
                    <a:p>
                      <a:r>
                        <a:rPr lang="en-US" altLang="zh-CN" sz="1400" dirty="0">
                          <a:latin typeface="华文细黑" pitchFamily="2" charset="-122"/>
                          <a:ea typeface="华文细黑" pitchFamily="2" charset="-122"/>
                        </a:rPr>
                        <a:t>Bit 6 = Periodic Interrupt Flag</a:t>
                      </a:r>
                      <a:r>
                        <a:rPr lang="zh-CN" altLang="en-US" sz="1400" dirty="0">
                          <a:latin typeface="华文细黑" pitchFamily="2" charset="-122"/>
                          <a:ea typeface="华文细黑" pitchFamily="2" charset="-122"/>
                        </a:rPr>
                        <a:t>标志</a:t>
                      </a:r>
                    </a:p>
                    <a:p>
                      <a:r>
                        <a:rPr lang="en-US" altLang="zh-CN" sz="1400" dirty="0">
                          <a:latin typeface="华文细黑" pitchFamily="2" charset="-122"/>
                          <a:ea typeface="华文细黑" pitchFamily="2" charset="-122"/>
                        </a:rPr>
                        <a:t>Bit 5 = Alarm Flag</a:t>
                      </a:r>
                      <a:r>
                        <a:rPr lang="zh-CN" altLang="en-US" sz="1400" dirty="0">
                          <a:latin typeface="华文细黑" pitchFamily="2" charset="-122"/>
                          <a:ea typeface="华文细黑" pitchFamily="2" charset="-122"/>
                        </a:rPr>
                        <a:t>标志</a:t>
                      </a:r>
                    </a:p>
                    <a:p>
                      <a:r>
                        <a:rPr lang="en-US" altLang="zh-CN" sz="1400" dirty="0">
                          <a:latin typeface="华文细黑" pitchFamily="2" charset="-122"/>
                          <a:ea typeface="华文细黑" pitchFamily="2" charset="-122"/>
                        </a:rPr>
                        <a:t>Bit 4 = Update-Ended Flag</a:t>
                      </a:r>
                      <a:r>
                        <a:rPr lang="zh-CN" altLang="en-US" sz="1400" dirty="0">
                          <a:latin typeface="华文细黑" pitchFamily="2" charset="-122"/>
                          <a:ea typeface="华文细黑" pitchFamily="2" charset="-122"/>
                        </a:rPr>
                        <a:t>标志</a:t>
                      </a:r>
                    </a:p>
                    <a:p>
                      <a:r>
                        <a:rPr lang="en-US" altLang="zh-CN" sz="1400" dirty="0">
                          <a:latin typeface="华文细黑" pitchFamily="2" charset="-122"/>
                          <a:ea typeface="华文细黑" pitchFamily="2" charset="-122"/>
                        </a:rPr>
                        <a:t>Bit 3</a:t>
                      </a:r>
                      <a:r>
                        <a:rPr lang="zh-CN" altLang="en-US" sz="1400" dirty="0">
                          <a:latin typeface="华文细黑" pitchFamily="2" charset="-122"/>
                          <a:ea typeface="华文细黑" pitchFamily="2" charset="-122"/>
                        </a:rPr>
                        <a:t>～</a:t>
                      </a:r>
                      <a:r>
                        <a:rPr lang="en-US" altLang="zh-CN" sz="1400" dirty="0">
                          <a:latin typeface="华文细黑" pitchFamily="2" charset="-122"/>
                          <a:ea typeface="华文细黑" pitchFamily="2" charset="-122"/>
                        </a:rPr>
                        <a:t>0 = </a:t>
                      </a:r>
                      <a:r>
                        <a:rPr lang="zh-CN" altLang="en-US" sz="1400" dirty="0">
                          <a:latin typeface="华文细黑" pitchFamily="2" charset="-122"/>
                          <a:ea typeface="华文细黑" pitchFamily="2" charset="-122"/>
                        </a:rPr>
                        <a:t>保留</a:t>
                      </a:r>
                      <a:r>
                        <a:rPr lang="en-US" altLang="zh-CN" sz="1400" dirty="0">
                          <a:latin typeface="华文细黑" pitchFamily="2" charset="-122"/>
                          <a:ea typeface="华文细黑" pitchFamily="2" charset="-122"/>
                        </a:rPr>
                        <a:t>(0)</a:t>
                      </a:r>
                      <a:endParaRPr lang="zh-CN" altLang="en-US" sz="1400" dirty="0">
                        <a:latin typeface="华文细黑" pitchFamily="2" charset="-122"/>
                        <a:ea typeface="华文细黑" pitchFamily="2" charset="-122"/>
                      </a:endParaRPr>
                    </a:p>
                  </a:txBody>
                  <a:tcPr marL="68600" marR="68600" marT="34296" marB="34296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91569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华文细黑" pitchFamily="2" charset="-122"/>
                          <a:ea typeface="华文细黑" pitchFamily="2" charset="-122"/>
                        </a:rPr>
                        <a:t>0Dh</a:t>
                      </a:r>
                      <a:endParaRPr lang="zh-CN" altLang="en-US" sz="1400" dirty="0">
                        <a:latin typeface="华文细黑" pitchFamily="2" charset="-122"/>
                        <a:ea typeface="华文细黑" pitchFamily="2" charset="-122"/>
                      </a:endParaRPr>
                    </a:p>
                  </a:txBody>
                  <a:tcPr marL="68600" marR="68600" marT="34296" marB="34296"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华文细黑" pitchFamily="2" charset="-122"/>
                          <a:ea typeface="华文细黑" pitchFamily="2" charset="-122"/>
                        </a:rPr>
                        <a:t>状态寄存器</a:t>
                      </a:r>
                      <a:r>
                        <a:rPr lang="en-US" altLang="zh-CN" sz="1400" dirty="0">
                          <a:latin typeface="华文细黑" pitchFamily="2" charset="-122"/>
                          <a:ea typeface="华文细黑" pitchFamily="2" charset="-122"/>
                        </a:rPr>
                        <a:t>D</a:t>
                      </a:r>
                      <a:r>
                        <a:rPr lang="zh-CN" altLang="en-US" sz="1400" dirty="0">
                          <a:latin typeface="华文细黑" pitchFamily="2" charset="-122"/>
                          <a:ea typeface="华文细黑" pitchFamily="2" charset="-122"/>
                        </a:rPr>
                        <a:t>：</a:t>
                      </a:r>
                    </a:p>
                    <a:p>
                      <a:r>
                        <a:rPr lang="en-US" altLang="zh-CN" sz="1400" dirty="0">
                          <a:latin typeface="华文细黑" pitchFamily="2" charset="-122"/>
                          <a:ea typeface="华文细黑" pitchFamily="2" charset="-122"/>
                        </a:rPr>
                        <a:t>Bit7 = CMOS RAM</a:t>
                      </a:r>
                      <a:r>
                        <a:rPr lang="zh-CN" altLang="en-US" sz="1400" dirty="0">
                          <a:latin typeface="华文细黑" pitchFamily="2" charset="-122"/>
                          <a:ea typeface="华文细黑" pitchFamily="2" charset="-122"/>
                        </a:rPr>
                        <a:t>有效标志</a:t>
                      </a:r>
                    </a:p>
                    <a:p>
                      <a:r>
                        <a:rPr lang="en-US" altLang="zh-CN" sz="1400" dirty="0">
                          <a:latin typeface="华文细黑" pitchFamily="2" charset="-122"/>
                          <a:ea typeface="华文细黑" pitchFamily="2" charset="-122"/>
                        </a:rPr>
                        <a:t>0 = CMOS</a:t>
                      </a:r>
                      <a:r>
                        <a:rPr lang="zh-CN" altLang="en-US" sz="1400" dirty="0">
                          <a:latin typeface="华文细黑" pitchFamily="2" charset="-122"/>
                          <a:ea typeface="华文细黑" pitchFamily="2" charset="-122"/>
                        </a:rPr>
                        <a:t>电池耗尽</a:t>
                      </a:r>
                    </a:p>
                    <a:p>
                      <a:r>
                        <a:rPr lang="en-US" altLang="zh-CN" sz="1400" dirty="0">
                          <a:latin typeface="华文细黑" pitchFamily="2" charset="-122"/>
                          <a:ea typeface="华文细黑" pitchFamily="2" charset="-122"/>
                        </a:rPr>
                        <a:t>1 = CMOS</a:t>
                      </a:r>
                      <a:r>
                        <a:rPr lang="zh-CN" altLang="en-US" sz="1400" dirty="0">
                          <a:latin typeface="华文细黑" pitchFamily="2" charset="-122"/>
                          <a:ea typeface="华文细黑" pitchFamily="2" charset="-122"/>
                        </a:rPr>
                        <a:t>供电良好</a:t>
                      </a:r>
                    </a:p>
                    <a:p>
                      <a:r>
                        <a:rPr lang="en-US" altLang="zh-CN" sz="1400" dirty="0">
                          <a:latin typeface="华文细黑" pitchFamily="2" charset="-122"/>
                          <a:ea typeface="华文细黑" pitchFamily="2" charset="-122"/>
                        </a:rPr>
                        <a:t>Bit 6</a:t>
                      </a:r>
                      <a:r>
                        <a:rPr lang="zh-CN" altLang="en-US" sz="1400" dirty="0">
                          <a:latin typeface="华文细黑" pitchFamily="2" charset="-122"/>
                          <a:ea typeface="华文细黑" pitchFamily="2" charset="-122"/>
                        </a:rPr>
                        <a:t>～</a:t>
                      </a:r>
                      <a:r>
                        <a:rPr lang="en-US" altLang="zh-CN" sz="1400" dirty="0">
                          <a:latin typeface="华文细黑" pitchFamily="2" charset="-122"/>
                          <a:ea typeface="华文细黑" pitchFamily="2" charset="-122"/>
                        </a:rPr>
                        <a:t>0 = </a:t>
                      </a:r>
                      <a:r>
                        <a:rPr lang="zh-CN" altLang="en-US" sz="1400" dirty="0">
                          <a:latin typeface="华文细黑" pitchFamily="2" charset="-122"/>
                          <a:ea typeface="华文细黑" pitchFamily="2" charset="-122"/>
                        </a:rPr>
                        <a:t>保留</a:t>
                      </a:r>
                      <a:r>
                        <a:rPr lang="en-US" altLang="zh-CN" sz="1400" dirty="0">
                          <a:latin typeface="华文细黑" pitchFamily="2" charset="-122"/>
                          <a:ea typeface="华文细黑" pitchFamily="2" charset="-122"/>
                        </a:rPr>
                        <a:t>(0)</a:t>
                      </a:r>
                      <a:endParaRPr lang="zh-CN" altLang="en-US" sz="1400" dirty="0">
                        <a:latin typeface="华文细黑" pitchFamily="2" charset="-122"/>
                        <a:ea typeface="华文细黑" pitchFamily="2" charset="-122"/>
                      </a:endParaRPr>
                    </a:p>
                  </a:txBody>
                  <a:tcPr marL="68600" marR="68600" marT="34296" marB="34296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48860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华文细黑" pitchFamily="2" charset="-122"/>
                          <a:ea typeface="华文细黑" pitchFamily="2" charset="-122"/>
                        </a:rPr>
                        <a:t>0Eh</a:t>
                      </a:r>
                      <a:endParaRPr lang="zh-CN" altLang="en-US" sz="1400" dirty="0">
                        <a:latin typeface="华文细黑" pitchFamily="2" charset="-122"/>
                        <a:ea typeface="华文细黑" pitchFamily="2" charset="-122"/>
                      </a:endParaRPr>
                    </a:p>
                  </a:txBody>
                  <a:tcPr marL="68600" marR="68600" marT="34296" marB="34296"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华文细黑" pitchFamily="2" charset="-122"/>
                          <a:ea typeface="华文细黑" pitchFamily="2" charset="-122"/>
                        </a:rPr>
                        <a:t>诊断状态字节：</a:t>
                      </a:r>
                    </a:p>
                    <a:p>
                      <a:r>
                        <a:rPr lang="en-US" altLang="zh-CN" sz="1400" dirty="0">
                          <a:latin typeface="华文细黑" pitchFamily="2" charset="-122"/>
                          <a:ea typeface="华文细黑" pitchFamily="2" charset="-122"/>
                        </a:rPr>
                        <a:t>Bit 7 = RTC (</a:t>
                      </a:r>
                      <a:r>
                        <a:rPr lang="zh-CN" altLang="en-US" sz="1400" dirty="0">
                          <a:latin typeface="华文细黑" pitchFamily="2" charset="-122"/>
                          <a:ea typeface="华文细黑" pitchFamily="2" charset="-122"/>
                        </a:rPr>
                        <a:t>实时时钟</a:t>
                      </a:r>
                      <a:r>
                        <a:rPr lang="en-US" altLang="zh-CN" sz="1400" dirty="0">
                          <a:latin typeface="华文细黑" pitchFamily="2" charset="-122"/>
                          <a:ea typeface="华文细黑" pitchFamily="2" charset="-122"/>
                        </a:rPr>
                        <a:t>)</a:t>
                      </a:r>
                      <a:r>
                        <a:rPr lang="zh-CN" altLang="en-US" sz="1400" dirty="0">
                          <a:latin typeface="华文细黑" pitchFamily="2" charset="-122"/>
                          <a:ea typeface="华文细黑" pitchFamily="2" charset="-122"/>
                        </a:rPr>
                        <a:t>供电状态</a:t>
                      </a:r>
                    </a:p>
                    <a:p>
                      <a:r>
                        <a:rPr lang="en-US" altLang="zh-CN" sz="1400" dirty="0">
                          <a:latin typeface="华文细黑" pitchFamily="2" charset="-122"/>
                          <a:ea typeface="华文细黑" pitchFamily="2" charset="-122"/>
                        </a:rPr>
                        <a:t>0 = CMOS</a:t>
                      </a:r>
                      <a:r>
                        <a:rPr lang="zh-CN" altLang="en-US" sz="1400" dirty="0">
                          <a:latin typeface="华文细黑" pitchFamily="2" charset="-122"/>
                          <a:ea typeface="华文细黑" pitchFamily="2" charset="-122"/>
                        </a:rPr>
                        <a:t>没有掉电</a:t>
                      </a:r>
                    </a:p>
                    <a:p>
                      <a:r>
                        <a:rPr lang="en-US" altLang="zh-CN" sz="1400" dirty="0">
                          <a:latin typeface="华文细黑" pitchFamily="2" charset="-122"/>
                          <a:ea typeface="华文细黑" pitchFamily="2" charset="-122"/>
                        </a:rPr>
                        <a:t>1 = CMOS</a:t>
                      </a:r>
                      <a:r>
                        <a:rPr lang="zh-CN" altLang="en-US" sz="1400" dirty="0">
                          <a:latin typeface="华文细黑" pitchFamily="2" charset="-122"/>
                          <a:ea typeface="华文细黑" pitchFamily="2" charset="-122"/>
                        </a:rPr>
                        <a:t>掉电</a:t>
                      </a:r>
                    </a:p>
                  </a:txBody>
                  <a:tcPr marL="68600" marR="68600" marT="34296" marB="34296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91374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45602" y="49536"/>
            <a:ext cx="7364898" cy="486150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CMOS</a:t>
            </a:r>
            <a:r>
              <a:rPr lang="zh-CN" altLang="en-US" dirty="0"/>
              <a:t> </a:t>
            </a:r>
            <a:r>
              <a:rPr lang="en-US" altLang="zh-CN" dirty="0"/>
              <a:t>layout</a:t>
            </a:r>
            <a:endParaRPr lang="zh-CN" altLang="en-US" dirty="0"/>
          </a:p>
        </p:txBody>
      </p:sp>
      <p:graphicFrame>
        <p:nvGraphicFramePr>
          <p:cNvPr id="5" name="内容占位符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99924777"/>
              </p:ext>
            </p:extLst>
          </p:nvPr>
        </p:nvGraphicFramePr>
        <p:xfrm>
          <a:off x="507132" y="912326"/>
          <a:ext cx="8131323" cy="35132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14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899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608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>
                          <a:latin typeface="华文细黑" pitchFamily="2" charset="-122"/>
                          <a:ea typeface="华文细黑" pitchFamily="2" charset="-122"/>
                        </a:rPr>
                        <a:t>偏移</a:t>
                      </a:r>
                    </a:p>
                  </a:txBody>
                  <a:tcPr marL="68600" marR="68600" marT="34303" marB="3430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>
                          <a:latin typeface="华文细黑" pitchFamily="2" charset="-122"/>
                          <a:ea typeface="华文细黑" pitchFamily="2" charset="-122"/>
                        </a:rPr>
                        <a:t>描述</a:t>
                      </a:r>
                    </a:p>
                  </a:txBody>
                  <a:tcPr marL="68600" marR="68600" marT="34303" marB="3430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35134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华文细黑" pitchFamily="2" charset="-122"/>
                          <a:ea typeface="华文细黑" pitchFamily="2" charset="-122"/>
                        </a:rPr>
                        <a:t>10h</a:t>
                      </a:r>
                      <a:endParaRPr lang="zh-CN" altLang="en-US" sz="1400" dirty="0">
                        <a:latin typeface="华文细黑" pitchFamily="2" charset="-122"/>
                        <a:ea typeface="华文细黑" pitchFamily="2" charset="-122"/>
                      </a:endParaRPr>
                    </a:p>
                  </a:txBody>
                  <a:tcPr marL="68600" marR="68600" marT="34303" marB="34303"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华文细黑" pitchFamily="2" charset="-122"/>
                          <a:ea typeface="华文细黑" pitchFamily="2" charset="-122"/>
                        </a:rPr>
                        <a:t>软盘驱动器类型：</a:t>
                      </a:r>
                      <a:endParaRPr lang="en-US" altLang="zh-CN" sz="1400" dirty="0">
                        <a:latin typeface="华文细黑" pitchFamily="2" charset="-122"/>
                        <a:ea typeface="华文细黑" pitchFamily="2" charset="-122"/>
                      </a:endParaRPr>
                    </a:p>
                    <a:p>
                      <a:r>
                        <a:rPr lang="en-US" altLang="zh-CN" sz="1400" dirty="0">
                          <a:latin typeface="华文细黑" pitchFamily="2" charset="-122"/>
                          <a:ea typeface="华文细黑" pitchFamily="2" charset="-122"/>
                        </a:rPr>
                        <a:t>Bit 7</a:t>
                      </a:r>
                      <a:r>
                        <a:rPr lang="zh-CN" altLang="en-US" sz="1400" dirty="0">
                          <a:latin typeface="华文细黑" pitchFamily="2" charset="-122"/>
                          <a:ea typeface="华文细黑" pitchFamily="2" charset="-122"/>
                        </a:rPr>
                        <a:t>～</a:t>
                      </a:r>
                      <a:r>
                        <a:rPr lang="en-US" altLang="zh-CN" sz="1400" dirty="0">
                          <a:latin typeface="华文细黑" pitchFamily="2" charset="-122"/>
                          <a:ea typeface="华文细黑" pitchFamily="2" charset="-122"/>
                        </a:rPr>
                        <a:t>4 = </a:t>
                      </a:r>
                      <a:r>
                        <a:rPr lang="zh-CN" altLang="en-US" sz="1400" dirty="0">
                          <a:latin typeface="华文细黑" pitchFamily="2" charset="-122"/>
                          <a:ea typeface="华文细黑" pitchFamily="2" charset="-122"/>
                        </a:rPr>
                        <a:t>驱动器</a:t>
                      </a:r>
                      <a:r>
                        <a:rPr lang="en-US" altLang="zh-CN" sz="1400" dirty="0">
                          <a:latin typeface="华文细黑" pitchFamily="2" charset="-122"/>
                          <a:ea typeface="华文细黑" pitchFamily="2" charset="-122"/>
                        </a:rPr>
                        <a:t>0</a:t>
                      </a:r>
                      <a:r>
                        <a:rPr lang="zh-CN" altLang="en-US" sz="1400" dirty="0">
                          <a:latin typeface="华文细黑" pitchFamily="2" charset="-122"/>
                          <a:ea typeface="华文细黑" pitchFamily="2" charset="-122"/>
                        </a:rPr>
                        <a:t>的类型</a:t>
                      </a:r>
                    </a:p>
                    <a:p>
                      <a:r>
                        <a:rPr lang="en-US" altLang="zh-CN" sz="1400" dirty="0">
                          <a:latin typeface="华文细黑" pitchFamily="2" charset="-122"/>
                          <a:ea typeface="华文细黑" pitchFamily="2" charset="-122"/>
                        </a:rPr>
                        <a:t>Bit 3</a:t>
                      </a:r>
                      <a:r>
                        <a:rPr lang="zh-CN" altLang="en-US" sz="1400" dirty="0">
                          <a:latin typeface="华文细黑" pitchFamily="2" charset="-122"/>
                          <a:ea typeface="华文细黑" pitchFamily="2" charset="-122"/>
                        </a:rPr>
                        <a:t>～</a:t>
                      </a:r>
                      <a:r>
                        <a:rPr lang="en-US" altLang="zh-CN" sz="1400" dirty="0">
                          <a:latin typeface="华文细黑" pitchFamily="2" charset="-122"/>
                          <a:ea typeface="华文细黑" pitchFamily="2" charset="-122"/>
                        </a:rPr>
                        <a:t>0 = </a:t>
                      </a:r>
                      <a:r>
                        <a:rPr lang="zh-CN" altLang="en-US" sz="1400" dirty="0">
                          <a:latin typeface="华文细黑" pitchFamily="2" charset="-122"/>
                          <a:ea typeface="华文细黑" pitchFamily="2" charset="-122"/>
                        </a:rPr>
                        <a:t>驱动器</a:t>
                      </a:r>
                      <a:r>
                        <a:rPr lang="en-US" altLang="zh-CN" sz="1400" dirty="0">
                          <a:latin typeface="华文细黑" pitchFamily="2" charset="-122"/>
                          <a:ea typeface="华文细黑" pitchFamily="2" charset="-122"/>
                        </a:rPr>
                        <a:t>1</a:t>
                      </a:r>
                      <a:r>
                        <a:rPr lang="zh-CN" altLang="en-US" sz="1400" dirty="0">
                          <a:latin typeface="华文细黑" pitchFamily="2" charset="-122"/>
                          <a:ea typeface="华文细黑" pitchFamily="2" charset="-122"/>
                        </a:rPr>
                        <a:t>的类型</a:t>
                      </a:r>
                    </a:p>
                    <a:p>
                      <a:r>
                        <a:rPr lang="en-US" altLang="zh-CN" sz="1400" dirty="0">
                          <a:latin typeface="华文细黑" pitchFamily="2" charset="-122"/>
                          <a:ea typeface="华文细黑" pitchFamily="2" charset="-122"/>
                        </a:rPr>
                        <a:t>0000 = </a:t>
                      </a:r>
                      <a:r>
                        <a:rPr lang="zh-CN" altLang="en-US" sz="1400" dirty="0">
                          <a:latin typeface="华文细黑" pitchFamily="2" charset="-122"/>
                          <a:ea typeface="华文细黑" pitchFamily="2" charset="-122"/>
                        </a:rPr>
                        <a:t>无</a:t>
                      </a:r>
                    </a:p>
                    <a:p>
                      <a:r>
                        <a:rPr lang="en-US" altLang="zh-CN" sz="1400" dirty="0">
                          <a:latin typeface="华文细黑" pitchFamily="2" charset="-122"/>
                          <a:ea typeface="华文细黑" pitchFamily="2" charset="-122"/>
                        </a:rPr>
                        <a:t>0001 = 360 KB</a:t>
                      </a:r>
                    </a:p>
                    <a:p>
                      <a:r>
                        <a:rPr lang="en-US" altLang="zh-CN" sz="1400" dirty="0">
                          <a:latin typeface="华文细黑" pitchFamily="2" charset="-122"/>
                          <a:ea typeface="华文细黑" pitchFamily="2" charset="-122"/>
                        </a:rPr>
                        <a:t>0010 = 1.2 MB</a:t>
                      </a:r>
                    </a:p>
                    <a:p>
                      <a:r>
                        <a:rPr lang="en-US" altLang="zh-CN" sz="1400" dirty="0">
                          <a:latin typeface="华文细黑" pitchFamily="2" charset="-122"/>
                          <a:ea typeface="华文细黑" pitchFamily="2" charset="-122"/>
                        </a:rPr>
                        <a:t>0011 = 720 KB</a:t>
                      </a:r>
                    </a:p>
                    <a:p>
                      <a:r>
                        <a:rPr lang="en-US" altLang="zh-CN" sz="1400" dirty="0">
                          <a:latin typeface="华文细黑" pitchFamily="2" charset="-122"/>
                          <a:ea typeface="华文细黑" pitchFamily="2" charset="-122"/>
                        </a:rPr>
                        <a:t>0100 = 1.44 MB</a:t>
                      </a:r>
                      <a:endParaRPr lang="zh-CN" altLang="en-US" sz="1400" dirty="0">
                        <a:latin typeface="华文细黑" pitchFamily="2" charset="-122"/>
                        <a:ea typeface="华文细黑" pitchFamily="2" charset="-122"/>
                      </a:endParaRPr>
                    </a:p>
                  </a:txBody>
                  <a:tcPr marL="68600" marR="68600" marT="34303" marB="3430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726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华文细黑" pitchFamily="2" charset="-122"/>
                          <a:ea typeface="华文细黑" pitchFamily="2" charset="-122"/>
                        </a:rPr>
                        <a:t>11h</a:t>
                      </a:r>
                      <a:endParaRPr lang="zh-CN" altLang="en-US" sz="1400" dirty="0">
                        <a:latin typeface="华文细黑" pitchFamily="2" charset="-122"/>
                        <a:ea typeface="华文细黑" pitchFamily="2" charset="-122"/>
                      </a:endParaRPr>
                    </a:p>
                  </a:txBody>
                  <a:tcPr marL="68600" marR="68600" marT="34303" marB="34303"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华文细黑" pitchFamily="2" charset="-122"/>
                          <a:ea typeface="华文细黑" pitchFamily="2" charset="-122"/>
                        </a:rPr>
                        <a:t>保留</a:t>
                      </a:r>
                    </a:p>
                  </a:txBody>
                  <a:tcPr marL="68600" marR="68600" marT="34303" marB="3430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2693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华文细黑" pitchFamily="2" charset="-122"/>
                          <a:ea typeface="华文细黑" pitchFamily="2" charset="-122"/>
                        </a:rPr>
                        <a:t>12h</a:t>
                      </a:r>
                      <a:endParaRPr lang="zh-CN" altLang="en-US" sz="1400" dirty="0">
                        <a:latin typeface="华文细黑" pitchFamily="2" charset="-122"/>
                        <a:ea typeface="华文细黑" pitchFamily="2" charset="-122"/>
                      </a:endParaRPr>
                    </a:p>
                  </a:txBody>
                  <a:tcPr marL="68600" marR="68600" marT="34303" marB="34303"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华文细黑" pitchFamily="2" charset="-122"/>
                          <a:ea typeface="华文细黑" pitchFamily="2" charset="-122"/>
                        </a:rPr>
                        <a:t>硬盘驱动器类型：</a:t>
                      </a:r>
                    </a:p>
                    <a:p>
                      <a:r>
                        <a:rPr lang="en-US" altLang="zh-CN" sz="1400" dirty="0">
                          <a:latin typeface="华文细黑" pitchFamily="2" charset="-122"/>
                          <a:ea typeface="华文细黑" pitchFamily="2" charset="-122"/>
                        </a:rPr>
                        <a:t>Bit 7</a:t>
                      </a:r>
                      <a:r>
                        <a:rPr lang="zh-CN" altLang="en-US" sz="1400" dirty="0">
                          <a:latin typeface="华文细黑" pitchFamily="2" charset="-122"/>
                          <a:ea typeface="华文细黑" pitchFamily="2" charset="-122"/>
                        </a:rPr>
                        <a:t>～</a:t>
                      </a:r>
                      <a:r>
                        <a:rPr lang="en-US" altLang="zh-CN" sz="1400" dirty="0">
                          <a:latin typeface="华文细黑" pitchFamily="2" charset="-122"/>
                          <a:ea typeface="华文细黑" pitchFamily="2" charset="-122"/>
                        </a:rPr>
                        <a:t>4 = </a:t>
                      </a:r>
                      <a:r>
                        <a:rPr lang="zh-CN" altLang="en-US" sz="1400" dirty="0">
                          <a:latin typeface="华文细黑" pitchFamily="2" charset="-122"/>
                          <a:ea typeface="华文细黑" pitchFamily="2" charset="-122"/>
                        </a:rPr>
                        <a:t>驱动器</a:t>
                      </a:r>
                      <a:r>
                        <a:rPr lang="en-US" altLang="zh-CN" sz="1400" dirty="0">
                          <a:latin typeface="华文细黑" pitchFamily="2" charset="-122"/>
                          <a:ea typeface="华文细黑" pitchFamily="2" charset="-122"/>
                        </a:rPr>
                        <a:t>0</a:t>
                      </a:r>
                      <a:r>
                        <a:rPr lang="zh-CN" altLang="en-US" sz="1400" dirty="0">
                          <a:latin typeface="华文细黑" pitchFamily="2" charset="-122"/>
                          <a:ea typeface="华文细黑" pitchFamily="2" charset="-122"/>
                        </a:rPr>
                        <a:t>的类型</a:t>
                      </a:r>
                    </a:p>
                    <a:p>
                      <a:r>
                        <a:rPr lang="en-US" altLang="zh-CN" sz="1400" dirty="0">
                          <a:latin typeface="华文细黑" pitchFamily="2" charset="-122"/>
                          <a:ea typeface="华文细黑" pitchFamily="2" charset="-122"/>
                        </a:rPr>
                        <a:t>Bit 3</a:t>
                      </a:r>
                      <a:r>
                        <a:rPr lang="zh-CN" altLang="en-US" sz="1400" dirty="0">
                          <a:latin typeface="华文细黑" pitchFamily="2" charset="-122"/>
                          <a:ea typeface="华文细黑" pitchFamily="2" charset="-122"/>
                        </a:rPr>
                        <a:t>～</a:t>
                      </a:r>
                      <a:r>
                        <a:rPr lang="en-US" altLang="zh-CN" sz="1400" dirty="0">
                          <a:latin typeface="华文细黑" pitchFamily="2" charset="-122"/>
                          <a:ea typeface="华文细黑" pitchFamily="2" charset="-122"/>
                        </a:rPr>
                        <a:t>0 = </a:t>
                      </a:r>
                      <a:r>
                        <a:rPr lang="zh-CN" altLang="en-US" sz="1400" dirty="0">
                          <a:latin typeface="华文细黑" pitchFamily="2" charset="-122"/>
                          <a:ea typeface="华文细黑" pitchFamily="2" charset="-122"/>
                        </a:rPr>
                        <a:t>驱动器</a:t>
                      </a:r>
                      <a:r>
                        <a:rPr lang="en-US" altLang="zh-CN" sz="1400" dirty="0">
                          <a:latin typeface="华文细黑" pitchFamily="2" charset="-122"/>
                          <a:ea typeface="华文细黑" pitchFamily="2" charset="-122"/>
                        </a:rPr>
                        <a:t>1</a:t>
                      </a:r>
                      <a:r>
                        <a:rPr lang="zh-CN" altLang="en-US" sz="1400" dirty="0">
                          <a:latin typeface="华文细黑" pitchFamily="2" charset="-122"/>
                          <a:ea typeface="华文细黑" pitchFamily="2" charset="-122"/>
                        </a:rPr>
                        <a:t>的类型</a:t>
                      </a:r>
                    </a:p>
                  </a:txBody>
                  <a:tcPr marL="68600" marR="68600" marT="34303" marB="3430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726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华文细黑" pitchFamily="2" charset="-122"/>
                          <a:ea typeface="华文细黑" pitchFamily="2" charset="-122"/>
                        </a:rPr>
                        <a:t>13h</a:t>
                      </a:r>
                      <a:endParaRPr lang="zh-CN" altLang="en-US" sz="1400" dirty="0">
                        <a:latin typeface="华文细黑" pitchFamily="2" charset="-122"/>
                        <a:ea typeface="华文细黑" pitchFamily="2" charset="-122"/>
                      </a:endParaRPr>
                    </a:p>
                  </a:txBody>
                  <a:tcPr marL="68600" marR="68600" marT="34303" marB="34303"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华文细黑" pitchFamily="2" charset="-122"/>
                          <a:ea typeface="华文细黑" pitchFamily="2" charset="-122"/>
                        </a:rPr>
                        <a:t>保留</a:t>
                      </a:r>
                    </a:p>
                  </a:txBody>
                  <a:tcPr marL="68600" marR="68600" marT="34303" marB="3430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7321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dirty="0"/>
              <a:t>IO/ISA</a:t>
            </a:r>
            <a:r>
              <a:rPr lang="zh-CN" altLang="en-US" dirty="0"/>
              <a:t>空间访问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2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79841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45602" y="49536"/>
            <a:ext cx="7364898" cy="486150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CMOS</a:t>
            </a:r>
            <a:r>
              <a:rPr lang="zh-CN" altLang="en-US" dirty="0"/>
              <a:t> </a:t>
            </a:r>
            <a:r>
              <a:rPr lang="en-US" altLang="zh-CN" dirty="0"/>
              <a:t>layout</a:t>
            </a:r>
            <a:endParaRPr lang="zh-CN" altLang="en-US" dirty="0"/>
          </a:p>
        </p:txBody>
      </p:sp>
      <p:graphicFrame>
        <p:nvGraphicFramePr>
          <p:cNvPr id="6" name="内容占位符 8"/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3957726604"/>
              </p:ext>
            </p:extLst>
          </p:nvPr>
        </p:nvGraphicFramePr>
        <p:xfrm>
          <a:off x="1397000" y="940594"/>
          <a:ext cx="6127657" cy="37491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18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57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819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>
                          <a:latin typeface="华文细黑" pitchFamily="2" charset="-122"/>
                          <a:ea typeface="华文细黑" pitchFamily="2" charset="-122"/>
                        </a:rPr>
                        <a:t>偏移</a:t>
                      </a:r>
                    </a:p>
                  </a:txBody>
                  <a:tcPr marL="68600" marR="68600" marT="34298" marB="342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>
                          <a:latin typeface="华文细黑" pitchFamily="2" charset="-122"/>
                          <a:ea typeface="华文细黑" pitchFamily="2" charset="-122"/>
                        </a:rPr>
                        <a:t>描述</a:t>
                      </a:r>
                    </a:p>
                  </a:txBody>
                  <a:tcPr marL="68600" marR="68600" marT="34298" marB="3429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15025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华文细黑" pitchFamily="2" charset="-122"/>
                          <a:ea typeface="华文细黑" pitchFamily="2" charset="-122"/>
                        </a:rPr>
                        <a:t>14h</a:t>
                      </a:r>
                      <a:endParaRPr lang="zh-CN" altLang="en-US" sz="1400" dirty="0">
                        <a:latin typeface="华文细黑" pitchFamily="2" charset="-122"/>
                        <a:ea typeface="华文细黑" pitchFamily="2" charset="-122"/>
                      </a:endParaRPr>
                    </a:p>
                  </a:txBody>
                  <a:tcPr marL="68600" marR="68600" marT="34298" marB="34298"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华文细黑" pitchFamily="2" charset="-122"/>
                          <a:ea typeface="华文细黑" pitchFamily="2" charset="-122"/>
                        </a:rPr>
                        <a:t>所安装的设备：</a:t>
                      </a:r>
                    </a:p>
                    <a:p>
                      <a:r>
                        <a:rPr lang="en-US" altLang="zh-CN" sz="1400" dirty="0">
                          <a:latin typeface="华文细黑" pitchFamily="2" charset="-122"/>
                          <a:ea typeface="华文细黑" pitchFamily="2" charset="-122"/>
                        </a:rPr>
                        <a:t>Bit 7</a:t>
                      </a:r>
                      <a:r>
                        <a:rPr lang="zh-CN" altLang="en-US" sz="1400" dirty="0">
                          <a:latin typeface="华文细黑" pitchFamily="2" charset="-122"/>
                          <a:ea typeface="华文细黑" pitchFamily="2" charset="-122"/>
                        </a:rPr>
                        <a:t>～</a:t>
                      </a:r>
                      <a:r>
                        <a:rPr lang="en-US" altLang="zh-CN" sz="1400" dirty="0">
                          <a:latin typeface="华文细黑" pitchFamily="2" charset="-122"/>
                          <a:ea typeface="华文细黑" pitchFamily="2" charset="-122"/>
                        </a:rPr>
                        <a:t>6 = </a:t>
                      </a:r>
                      <a:r>
                        <a:rPr lang="zh-CN" altLang="en-US" sz="1400" dirty="0">
                          <a:latin typeface="华文细黑" pitchFamily="2" charset="-122"/>
                          <a:ea typeface="华文细黑" pitchFamily="2" charset="-122"/>
                        </a:rPr>
                        <a:t>软驱的数量</a:t>
                      </a:r>
                    </a:p>
                    <a:p>
                      <a:r>
                        <a:rPr lang="en-US" altLang="zh-CN" sz="1400" dirty="0">
                          <a:latin typeface="华文细黑" pitchFamily="2" charset="-122"/>
                          <a:ea typeface="华文细黑" pitchFamily="2" charset="-122"/>
                        </a:rPr>
                        <a:t>00 = 1</a:t>
                      </a:r>
                      <a:r>
                        <a:rPr lang="zh-CN" altLang="en-US" sz="1400" dirty="0">
                          <a:latin typeface="华文细黑" pitchFamily="2" charset="-122"/>
                          <a:ea typeface="华文细黑" pitchFamily="2" charset="-122"/>
                        </a:rPr>
                        <a:t>个软驱</a:t>
                      </a:r>
                    </a:p>
                    <a:p>
                      <a:r>
                        <a:rPr lang="en-US" altLang="zh-CN" sz="1400" dirty="0">
                          <a:latin typeface="华文细黑" pitchFamily="2" charset="-122"/>
                          <a:ea typeface="华文细黑" pitchFamily="2" charset="-122"/>
                        </a:rPr>
                        <a:t>01 = 2</a:t>
                      </a:r>
                      <a:r>
                        <a:rPr lang="zh-CN" altLang="en-US" sz="1400" dirty="0">
                          <a:latin typeface="华文细黑" pitchFamily="2" charset="-122"/>
                          <a:ea typeface="华文细黑" pitchFamily="2" charset="-122"/>
                        </a:rPr>
                        <a:t>个软驱</a:t>
                      </a:r>
                    </a:p>
                    <a:p>
                      <a:r>
                        <a:rPr lang="en-US" altLang="zh-CN" sz="1400" dirty="0">
                          <a:latin typeface="华文细黑" pitchFamily="2" charset="-122"/>
                          <a:ea typeface="华文细黑" pitchFamily="2" charset="-122"/>
                        </a:rPr>
                        <a:t>Bit 5</a:t>
                      </a:r>
                      <a:r>
                        <a:rPr lang="zh-CN" altLang="en-US" sz="1400" dirty="0">
                          <a:latin typeface="华文细黑" pitchFamily="2" charset="-122"/>
                          <a:ea typeface="华文细黑" pitchFamily="2" charset="-122"/>
                        </a:rPr>
                        <a:t>～</a:t>
                      </a:r>
                      <a:r>
                        <a:rPr lang="en-US" altLang="zh-CN" sz="1400" dirty="0">
                          <a:latin typeface="华文细黑" pitchFamily="2" charset="-122"/>
                          <a:ea typeface="华文细黑" pitchFamily="2" charset="-122"/>
                        </a:rPr>
                        <a:t>4 = </a:t>
                      </a:r>
                      <a:r>
                        <a:rPr lang="zh-CN" altLang="en-US" sz="1400" dirty="0">
                          <a:latin typeface="华文细黑" pitchFamily="2" charset="-122"/>
                          <a:ea typeface="华文细黑" pitchFamily="2" charset="-122"/>
                        </a:rPr>
                        <a:t>主显示设备</a:t>
                      </a:r>
                    </a:p>
                    <a:p>
                      <a:r>
                        <a:rPr lang="en-US" altLang="zh-CN" sz="1400" dirty="0">
                          <a:latin typeface="华文细黑" pitchFamily="2" charset="-122"/>
                          <a:ea typeface="华文细黑" pitchFamily="2" charset="-122"/>
                        </a:rPr>
                        <a:t>Bit 3</a:t>
                      </a:r>
                      <a:r>
                        <a:rPr lang="zh-CN" altLang="en-US" sz="1400" dirty="0">
                          <a:latin typeface="华文细黑" pitchFamily="2" charset="-122"/>
                          <a:ea typeface="华文细黑" pitchFamily="2" charset="-122"/>
                        </a:rPr>
                        <a:t>～</a:t>
                      </a:r>
                      <a:r>
                        <a:rPr lang="en-US" altLang="zh-CN" sz="1400" dirty="0">
                          <a:latin typeface="华文细黑" pitchFamily="2" charset="-122"/>
                          <a:ea typeface="华文细黑" pitchFamily="2" charset="-122"/>
                        </a:rPr>
                        <a:t>2 = </a:t>
                      </a:r>
                      <a:r>
                        <a:rPr lang="zh-CN" altLang="en-US" sz="1400" dirty="0">
                          <a:latin typeface="华文细黑" pitchFamily="2" charset="-122"/>
                          <a:ea typeface="华文细黑" pitchFamily="2" charset="-122"/>
                        </a:rPr>
                        <a:t>保留</a:t>
                      </a:r>
                    </a:p>
                    <a:p>
                      <a:r>
                        <a:rPr lang="en-US" altLang="zh-CN" sz="1400" dirty="0">
                          <a:latin typeface="华文细黑" pitchFamily="2" charset="-122"/>
                          <a:ea typeface="华文细黑" pitchFamily="2" charset="-122"/>
                        </a:rPr>
                        <a:t>Bit 1 = </a:t>
                      </a:r>
                      <a:r>
                        <a:rPr lang="zh-CN" altLang="en-US" sz="1400" dirty="0">
                          <a:latin typeface="华文细黑" pitchFamily="2" charset="-122"/>
                          <a:ea typeface="华文细黑" pitchFamily="2" charset="-122"/>
                        </a:rPr>
                        <a:t>是否安装了数学协处理器</a:t>
                      </a:r>
                    </a:p>
                    <a:p>
                      <a:r>
                        <a:rPr lang="en-US" altLang="zh-CN" sz="1400" dirty="0">
                          <a:latin typeface="华文细黑" pitchFamily="2" charset="-122"/>
                          <a:ea typeface="华文细黑" pitchFamily="2" charset="-122"/>
                        </a:rPr>
                        <a:t>Bit 0 = </a:t>
                      </a:r>
                      <a:r>
                        <a:rPr lang="zh-CN" altLang="en-US" sz="1400" dirty="0">
                          <a:latin typeface="华文细黑" pitchFamily="2" charset="-122"/>
                          <a:ea typeface="华文细黑" pitchFamily="2" charset="-122"/>
                        </a:rPr>
                        <a:t>是否安装了软驱</a:t>
                      </a:r>
                    </a:p>
                  </a:txBody>
                  <a:tcPr marL="68600" marR="68600" marT="34298" marB="3429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98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华文细黑" pitchFamily="2" charset="-122"/>
                          <a:ea typeface="华文细黑" pitchFamily="2" charset="-122"/>
                        </a:rPr>
                        <a:t>15h</a:t>
                      </a:r>
                      <a:endParaRPr lang="zh-CN" altLang="en-US" sz="1400" dirty="0">
                        <a:latin typeface="华文细黑" pitchFamily="2" charset="-122"/>
                        <a:ea typeface="华文细黑" pitchFamily="2" charset="-122"/>
                      </a:endParaRPr>
                    </a:p>
                  </a:txBody>
                  <a:tcPr marL="68600" marR="68600" marT="34298" marB="34298"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华文细黑" pitchFamily="2" charset="-122"/>
                          <a:ea typeface="华文细黑" pitchFamily="2" charset="-122"/>
                        </a:rPr>
                        <a:t>基本内存低位字节</a:t>
                      </a:r>
                    </a:p>
                  </a:txBody>
                  <a:tcPr marL="68600" marR="68600" marT="34298" marB="3429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98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华文细黑" pitchFamily="2" charset="-122"/>
                          <a:ea typeface="华文细黑" pitchFamily="2" charset="-122"/>
                        </a:rPr>
                        <a:t>16h</a:t>
                      </a:r>
                      <a:endParaRPr lang="zh-CN" altLang="en-US" sz="1400" dirty="0">
                        <a:latin typeface="华文细黑" pitchFamily="2" charset="-122"/>
                        <a:ea typeface="华文细黑" pitchFamily="2" charset="-122"/>
                      </a:endParaRPr>
                    </a:p>
                  </a:txBody>
                  <a:tcPr marL="68600" marR="68600" marT="34298" marB="34298"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华文细黑" pitchFamily="2" charset="-122"/>
                          <a:ea typeface="华文细黑" pitchFamily="2" charset="-122"/>
                        </a:rPr>
                        <a:t>基本内存高位字节</a:t>
                      </a:r>
                    </a:p>
                  </a:txBody>
                  <a:tcPr marL="68600" marR="68600" marT="34298" marB="3429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198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华文细黑" pitchFamily="2" charset="-122"/>
                          <a:ea typeface="华文细黑" pitchFamily="2" charset="-122"/>
                        </a:rPr>
                        <a:t>17h</a:t>
                      </a:r>
                      <a:endParaRPr lang="zh-CN" altLang="en-US" sz="1400" dirty="0">
                        <a:latin typeface="华文细黑" pitchFamily="2" charset="-122"/>
                        <a:ea typeface="华文细黑" pitchFamily="2" charset="-122"/>
                      </a:endParaRPr>
                    </a:p>
                  </a:txBody>
                  <a:tcPr marL="68600" marR="68600" marT="34298" marB="34298"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华文细黑" pitchFamily="2" charset="-122"/>
                          <a:ea typeface="华文细黑" pitchFamily="2" charset="-122"/>
                        </a:rPr>
                        <a:t>扩展内存低位字节</a:t>
                      </a:r>
                    </a:p>
                  </a:txBody>
                  <a:tcPr marL="68600" marR="68600" marT="34298" marB="34298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8198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华文细黑" pitchFamily="2" charset="-122"/>
                          <a:ea typeface="华文细黑" pitchFamily="2" charset="-122"/>
                        </a:rPr>
                        <a:t>18h</a:t>
                      </a:r>
                      <a:endParaRPr lang="zh-CN" altLang="en-US" sz="1400" dirty="0">
                        <a:latin typeface="华文细黑" pitchFamily="2" charset="-122"/>
                        <a:ea typeface="华文细黑" pitchFamily="2" charset="-122"/>
                      </a:endParaRPr>
                    </a:p>
                  </a:txBody>
                  <a:tcPr marL="68600" marR="68600" marT="34298" marB="34298"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华文细黑" pitchFamily="2" charset="-122"/>
                          <a:ea typeface="华文细黑" pitchFamily="2" charset="-122"/>
                        </a:rPr>
                        <a:t>扩展内存高位字节</a:t>
                      </a:r>
                    </a:p>
                  </a:txBody>
                  <a:tcPr marL="68600" marR="68600" marT="34298" marB="34298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8198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华文细黑" pitchFamily="2" charset="-122"/>
                          <a:ea typeface="华文细黑" pitchFamily="2" charset="-122"/>
                        </a:rPr>
                        <a:t>19h</a:t>
                      </a:r>
                      <a:endParaRPr lang="zh-CN" altLang="en-US" sz="1400" dirty="0">
                        <a:latin typeface="华文细黑" pitchFamily="2" charset="-122"/>
                        <a:ea typeface="华文细黑" pitchFamily="2" charset="-122"/>
                      </a:endParaRPr>
                    </a:p>
                  </a:txBody>
                  <a:tcPr marL="68600" marR="68600" marT="34298" marB="34298"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华文细黑" pitchFamily="2" charset="-122"/>
                          <a:ea typeface="华文细黑" pitchFamily="2" charset="-122"/>
                        </a:rPr>
                        <a:t>硬盘</a:t>
                      </a:r>
                      <a:r>
                        <a:rPr lang="en-US" altLang="zh-CN" sz="1400" dirty="0">
                          <a:latin typeface="华文细黑" pitchFamily="2" charset="-122"/>
                          <a:ea typeface="华文细黑" pitchFamily="2" charset="-122"/>
                        </a:rPr>
                        <a:t>0</a:t>
                      </a:r>
                      <a:r>
                        <a:rPr lang="zh-CN" altLang="en-US" sz="1400" dirty="0">
                          <a:latin typeface="华文细黑" pitchFamily="2" charset="-122"/>
                          <a:ea typeface="华文细黑" pitchFamily="2" charset="-122"/>
                        </a:rPr>
                        <a:t>扩展类型</a:t>
                      </a:r>
                      <a:r>
                        <a:rPr lang="en-US" altLang="zh-CN" sz="1400" dirty="0">
                          <a:latin typeface="华文细黑" pitchFamily="2" charset="-122"/>
                          <a:ea typeface="华文细黑" pitchFamily="2" charset="-122"/>
                        </a:rPr>
                        <a:t>( 0</a:t>
                      </a:r>
                      <a:r>
                        <a:rPr lang="zh-CN" altLang="en-US" sz="1400" dirty="0">
                          <a:latin typeface="华文细黑" pitchFamily="2" charset="-122"/>
                          <a:ea typeface="华文细黑" pitchFamily="2" charset="-122"/>
                        </a:rPr>
                        <a:t>～</a:t>
                      </a:r>
                      <a:r>
                        <a:rPr lang="en-US" altLang="zh-CN" sz="1400" dirty="0">
                          <a:latin typeface="华文细黑" pitchFamily="2" charset="-122"/>
                          <a:ea typeface="华文细黑" pitchFamily="2" charset="-122"/>
                        </a:rPr>
                        <a:t>2 5 5 )</a:t>
                      </a:r>
                      <a:endParaRPr lang="zh-CN" altLang="en-US" sz="1400" dirty="0">
                        <a:latin typeface="华文细黑" pitchFamily="2" charset="-122"/>
                        <a:ea typeface="华文细黑" pitchFamily="2" charset="-122"/>
                      </a:endParaRPr>
                    </a:p>
                  </a:txBody>
                  <a:tcPr marL="68600" marR="68600" marT="34298" marB="34298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8198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华文细黑" pitchFamily="2" charset="-122"/>
                          <a:ea typeface="华文细黑" pitchFamily="2" charset="-122"/>
                        </a:rPr>
                        <a:t>1Ah</a:t>
                      </a:r>
                      <a:endParaRPr lang="zh-CN" altLang="en-US" sz="1400" dirty="0">
                        <a:latin typeface="华文细黑" pitchFamily="2" charset="-122"/>
                        <a:ea typeface="华文细黑" pitchFamily="2" charset="-122"/>
                      </a:endParaRPr>
                    </a:p>
                  </a:txBody>
                  <a:tcPr marL="68600" marR="68600" marT="34298" marB="34298"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华文细黑" pitchFamily="2" charset="-122"/>
                          <a:ea typeface="华文细黑" pitchFamily="2" charset="-122"/>
                        </a:rPr>
                        <a:t>硬盘</a:t>
                      </a:r>
                      <a:r>
                        <a:rPr lang="en-US" altLang="zh-CN" sz="1400" dirty="0">
                          <a:latin typeface="华文细黑" pitchFamily="2" charset="-122"/>
                          <a:ea typeface="华文细黑" pitchFamily="2" charset="-122"/>
                        </a:rPr>
                        <a:t>1</a:t>
                      </a:r>
                      <a:r>
                        <a:rPr lang="zh-CN" altLang="en-US" sz="1400" dirty="0">
                          <a:latin typeface="华文细黑" pitchFamily="2" charset="-122"/>
                          <a:ea typeface="华文细黑" pitchFamily="2" charset="-122"/>
                        </a:rPr>
                        <a:t>扩展类型</a:t>
                      </a:r>
                      <a:r>
                        <a:rPr lang="en-US" altLang="zh-CN" sz="1400" dirty="0">
                          <a:latin typeface="华文细黑" pitchFamily="2" charset="-122"/>
                          <a:ea typeface="华文细黑" pitchFamily="2" charset="-122"/>
                        </a:rPr>
                        <a:t>( 0</a:t>
                      </a:r>
                      <a:r>
                        <a:rPr lang="zh-CN" altLang="en-US" sz="1400" dirty="0">
                          <a:latin typeface="华文细黑" pitchFamily="2" charset="-122"/>
                          <a:ea typeface="华文细黑" pitchFamily="2" charset="-122"/>
                        </a:rPr>
                        <a:t>～</a:t>
                      </a:r>
                      <a:r>
                        <a:rPr lang="en-US" altLang="zh-CN" sz="1400" dirty="0">
                          <a:latin typeface="华文细黑" pitchFamily="2" charset="-122"/>
                          <a:ea typeface="华文细黑" pitchFamily="2" charset="-122"/>
                        </a:rPr>
                        <a:t>2 5 5 )</a:t>
                      </a:r>
                      <a:endParaRPr lang="zh-CN" altLang="en-US" sz="1400" dirty="0">
                        <a:latin typeface="华文细黑" pitchFamily="2" charset="-122"/>
                        <a:ea typeface="华文细黑" pitchFamily="2" charset="-122"/>
                      </a:endParaRPr>
                    </a:p>
                  </a:txBody>
                  <a:tcPr marL="68600" marR="68600" marT="34298" marB="34298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12956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45602" y="49536"/>
            <a:ext cx="7364898" cy="486150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CMOS</a:t>
            </a:r>
            <a:r>
              <a:rPr lang="zh-CN" altLang="en-US" dirty="0"/>
              <a:t> </a:t>
            </a:r>
            <a:r>
              <a:rPr lang="en-US" altLang="zh-CN" dirty="0"/>
              <a:t>layout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5" name="内容占位符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81527977"/>
              </p:ext>
            </p:extLst>
          </p:nvPr>
        </p:nvGraphicFramePr>
        <p:xfrm>
          <a:off x="253981" y="904872"/>
          <a:ext cx="8585564" cy="40312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95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160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243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>
                          <a:latin typeface="华文细黑" pitchFamily="2" charset="-122"/>
                          <a:ea typeface="华文细黑" pitchFamily="2" charset="-122"/>
                        </a:rPr>
                        <a:t>偏移</a:t>
                      </a:r>
                    </a:p>
                  </a:txBody>
                  <a:tcPr marL="68597" marR="68597" marT="34303" marB="3430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>
                          <a:latin typeface="华文细黑" pitchFamily="2" charset="-122"/>
                          <a:ea typeface="华文细黑" pitchFamily="2" charset="-122"/>
                        </a:rPr>
                        <a:t>描述</a:t>
                      </a:r>
                    </a:p>
                  </a:txBody>
                  <a:tcPr marL="68597" marR="68597" marT="34303" marB="3430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430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华文细黑" pitchFamily="2" charset="-122"/>
                          <a:ea typeface="华文细黑" pitchFamily="2" charset="-122"/>
                        </a:rPr>
                        <a:t>1B h-2Dh</a:t>
                      </a:r>
                      <a:endParaRPr lang="zh-CN" altLang="en-US" sz="1400" dirty="0">
                        <a:latin typeface="华文细黑" pitchFamily="2" charset="-122"/>
                        <a:ea typeface="华文细黑" pitchFamily="2" charset="-122"/>
                      </a:endParaRPr>
                    </a:p>
                  </a:txBody>
                  <a:tcPr marL="68597" marR="68597" marT="34303" marB="34303"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华文细黑" pitchFamily="2" charset="-122"/>
                          <a:ea typeface="华文细黑" pitchFamily="2" charset="-122"/>
                        </a:rPr>
                        <a:t>保留</a:t>
                      </a:r>
                    </a:p>
                  </a:txBody>
                  <a:tcPr marL="68597" marR="68597" marT="34303" marB="3430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430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华文细黑" pitchFamily="2" charset="-122"/>
                          <a:ea typeface="华文细黑" pitchFamily="2" charset="-122"/>
                        </a:rPr>
                        <a:t>2E h</a:t>
                      </a:r>
                      <a:endParaRPr lang="zh-CN" altLang="en-US" sz="1400" dirty="0">
                        <a:latin typeface="华文细黑" pitchFamily="2" charset="-122"/>
                        <a:ea typeface="华文细黑" pitchFamily="2" charset="-122"/>
                      </a:endParaRPr>
                    </a:p>
                  </a:txBody>
                  <a:tcPr marL="68597" marR="68597" marT="34303" marB="34303"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华文细黑" pitchFamily="2" charset="-122"/>
                          <a:ea typeface="华文细黑" pitchFamily="2" charset="-122"/>
                        </a:rPr>
                        <a:t>CMOS</a:t>
                      </a:r>
                      <a:r>
                        <a:rPr lang="zh-CN" altLang="en-US" sz="1400" dirty="0">
                          <a:latin typeface="华文细黑" pitchFamily="2" charset="-122"/>
                          <a:ea typeface="华文细黑" pitchFamily="2" charset="-122"/>
                        </a:rPr>
                        <a:t>求和校验高位字节</a:t>
                      </a:r>
                    </a:p>
                  </a:txBody>
                  <a:tcPr marL="68597" marR="68597" marT="34303" marB="3430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430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华文细黑" pitchFamily="2" charset="-122"/>
                          <a:ea typeface="华文细黑" pitchFamily="2" charset="-122"/>
                        </a:rPr>
                        <a:t>2F h</a:t>
                      </a:r>
                      <a:endParaRPr lang="zh-CN" altLang="en-US" sz="1400" dirty="0">
                        <a:latin typeface="华文细黑" pitchFamily="2" charset="-122"/>
                        <a:ea typeface="华文细黑" pitchFamily="2" charset="-122"/>
                      </a:endParaRPr>
                    </a:p>
                  </a:txBody>
                  <a:tcPr marL="68597" marR="68597" marT="34303" marB="34303"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华文细黑" pitchFamily="2" charset="-122"/>
                          <a:ea typeface="华文细黑" pitchFamily="2" charset="-122"/>
                        </a:rPr>
                        <a:t>CMOS</a:t>
                      </a:r>
                      <a:r>
                        <a:rPr lang="zh-CN" altLang="en-US" sz="1400" dirty="0">
                          <a:latin typeface="华文细黑" pitchFamily="2" charset="-122"/>
                          <a:ea typeface="华文细黑" pitchFamily="2" charset="-122"/>
                        </a:rPr>
                        <a:t>求和校验低位字节</a:t>
                      </a:r>
                    </a:p>
                  </a:txBody>
                  <a:tcPr marL="68597" marR="68597" marT="34303" marB="3430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2430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华文细黑" pitchFamily="2" charset="-122"/>
                          <a:ea typeface="华文细黑" pitchFamily="2" charset="-122"/>
                        </a:rPr>
                        <a:t>30 h</a:t>
                      </a:r>
                      <a:endParaRPr lang="zh-CN" altLang="en-US" sz="1400" dirty="0">
                        <a:latin typeface="华文细黑" pitchFamily="2" charset="-122"/>
                        <a:ea typeface="华文细黑" pitchFamily="2" charset="-122"/>
                      </a:endParaRPr>
                    </a:p>
                  </a:txBody>
                  <a:tcPr marL="68597" marR="68597" marT="34303" marB="34303"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华文细黑" pitchFamily="2" charset="-122"/>
                          <a:ea typeface="华文细黑" pitchFamily="2" charset="-122"/>
                        </a:rPr>
                        <a:t>实际扩展内存低位字节</a:t>
                      </a:r>
                    </a:p>
                  </a:txBody>
                  <a:tcPr marL="68597" marR="68597" marT="34303" marB="3430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2430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华文细黑" pitchFamily="2" charset="-122"/>
                          <a:ea typeface="华文细黑" pitchFamily="2" charset="-122"/>
                        </a:rPr>
                        <a:t>31 h</a:t>
                      </a:r>
                      <a:endParaRPr lang="zh-CN" altLang="en-US" sz="1400" dirty="0">
                        <a:latin typeface="华文细黑" pitchFamily="2" charset="-122"/>
                        <a:ea typeface="华文细黑" pitchFamily="2" charset="-122"/>
                      </a:endParaRPr>
                    </a:p>
                  </a:txBody>
                  <a:tcPr marL="68597" marR="68597" marT="34303" marB="34303"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华文细黑" pitchFamily="2" charset="-122"/>
                          <a:ea typeface="华文细黑" pitchFamily="2" charset="-122"/>
                        </a:rPr>
                        <a:t>实际扩展内存高位字节</a:t>
                      </a:r>
                    </a:p>
                  </a:txBody>
                  <a:tcPr marL="68597" marR="68597" marT="34303" marB="34303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2430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华文细黑" pitchFamily="2" charset="-122"/>
                          <a:ea typeface="华文细黑" pitchFamily="2" charset="-122"/>
                        </a:rPr>
                        <a:t>32 h</a:t>
                      </a:r>
                      <a:endParaRPr lang="zh-CN" altLang="en-US" sz="1400" dirty="0">
                        <a:latin typeface="华文细黑" pitchFamily="2" charset="-122"/>
                        <a:ea typeface="华文细黑" pitchFamily="2" charset="-122"/>
                      </a:endParaRPr>
                    </a:p>
                  </a:txBody>
                  <a:tcPr marL="68597" marR="68597" marT="34303" marB="34303"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华文细黑" pitchFamily="2" charset="-122"/>
                          <a:ea typeface="华文细黑" pitchFamily="2" charset="-122"/>
                        </a:rPr>
                        <a:t>世纪日期数据：</a:t>
                      </a:r>
                      <a:r>
                        <a:rPr lang="en-US" altLang="zh-CN" sz="1400" dirty="0">
                          <a:latin typeface="华文细黑" pitchFamily="2" charset="-122"/>
                          <a:ea typeface="华文细黑" pitchFamily="2" charset="-122"/>
                        </a:rPr>
                        <a:t>BCD</a:t>
                      </a:r>
                      <a:r>
                        <a:rPr lang="zh-CN" altLang="en-US" sz="1400" dirty="0">
                          <a:latin typeface="华文细黑" pitchFamily="2" charset="-122"/>
                          <a:ea typeface="华文细黑" pitchFamily="2" charset="-122"/>
                        </a:rPr>
                        <a:t>码</a:t>
                      </a:r>
                    </a:p>
                  </a:txBody>
                  <a:tcPr marL="68597" marR="68597" marT="34303" marB="34303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52470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华文细黑" pitchFamily="2" charset="-122"/>
                          <a:ea typeface="华文细黑" pitchFamily="2" charset="-122"/>
                        </a:rPr>
                        <a:t>33 h</a:t>
                      </a:r>
                      <a:endParaRPr lang="zh-CN" altLang="en-US" sz="1400" dirty="0">
                        <a:latin typeface="华文细黑" pitchFamily="2" charset="-122"/>
                        <a:ea typeface="华文细黑" pitchFamily="2" charset="-122"/>
                      </a:endParaRPr>
                    </a:p>
                  </a:txBody>
                  <a:tcPr marL="68597" marR="68597" marT="34303" marB="34303"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华文细黑" pitchFamily="2" charset="-122"/>
                          <a:ea typeface="华文细黑" pitchFamily="2" charset="-122"/>
                        </a:rPr>
                        <a:t>上电自检信息标志：</a:t>
                      </a:r>
                    </a:p>
                    <a:p>
                      <a:r>
                        <a:rPr lang="en-US" altLang="zh-CN" sz="1400" dirty="0">
                          <a:latin typeface="华文细黑" pitchFamily="2" charset="-122"/>
                          <a:ea typeface="华文细黑" pitchFamily="2" charset="-122"/>
                        </a:rPr>
                        <a:t>Bit 7 = </a:t>
                      </a:r>
                      <a:r>
                        <a:rPr lang="zh-CN" altLang="en-US" sz="1400" dirty="0">
                          <a:latin typeface="华文细黑" pitchFamily="2" charset="-122"/>
                          <a:ea typeface="华文细黑" pitchFamily="2" charset="-122"/>
                        </a:rPr>
                        <a:t>顶端</a:t>
                      </a:r>
                      <a:r>
                        <a:rPr lang="en-US" altLang="zh-CN" sz="1400" dirty="0">
                          <a:latin typeface="华文细黑" pitchFamily="2" charset="-122"/>
                          <a:ea typeface="华文细黑" pitchFamily="2" charset="-122"/>
                        </a:rPr>
                        <a:t>128 KB</a:t>
                      </a:r>
                      <a:r>
                        <a:rPr lang="zh-CN" altLang="en-US" sz="1400" dirty="0">
                          <a:latin typeface="华文细黑" pitchFamily="2" charset="-122"/>
                          <a:ea typeface="华文细黑" pitchFamily="2" charset="-122"/>
                        </a:rPr>
                        <a:t>基本内存状态</a:t>
                      </a:r>
                    </a:p>
                    <a:p>
                      <a:r>
                        <a:rPr lang="en-US" altLang="zh-CN" sz="1400" dirty="0">
                          <a:latin typeface="华文细黑" pitchFamily="2" charset="-122"/>
                          <a:ea typeface="华文细黑" pitchFamily="2" charset="-122"/>
                        </a:rPr>
                        <a:t>0 = </a:t>
                      </a:r>
                      <a:r>
                        <a:rPr lang="zh-CN" altLang="en-US" sz="1400" dirty="0">
                          <a:latin typeface="华文细黑" pitchFamily="2" charset="-122"/>
                          <a:ea typeface="华文细黑" pitchFamily="2" charset="-122"/>
                        </a:rPr>
                        <a:t>没有安装顶端</a:t>
                      </a:r>
                      <a:r>
                        <a:rPr lang="en-US" altLang="zh-CN" sz="1400" dirty="0">
                          <a:latin typeface="华文细黑" pitchFamily="2" charset="-122"/>
                          <a:ea typeface="华文细黑" pitchFamily="2" charset="-122"/>
                        </a:rPr>
                        <a:t>128 KB</a:t>
                      </a:r>
                      <a:r>
                        <a:rPr lang="zh-CN" altLang="en-US" sz="1400" dirty="0">
                          <a:latin typeface="华文细黑" pitchFamily="2" charset="-122"/>
                          <a:ea typeface="华文细黑" pitchFamily="2" charset="-122"/>
                        </a:rPr>
                        <a:t>基本内存</a:t>
                      </a:r>
                    </a:p>
                    <a:p>
                      <a:r>
                        <a:rPr lang="en-US" altLang="zh-CN" sz="1400" dirty="0">
                          <a:latin typeface="华文细黑" pitchFamily="2" charset="-122"/>
                          <a:ea typeface="华文细黑" pitchFamily="2" charset="-122"/>
                        </a:rPr>
                        <a:t>1 = </a:t>
                      </a:r>
                      <a:r>
                        <a:rPr lang="zh-CN" altLang="en-US" sz="1400" dirty="0">
                          <a:latin typeface="华文细黑" pitchFamily="2" charset="-122"/>
                          <a:ea typeface="华文细黑" pitchFamily="2" charset="-122"/>
                        </a:rPr>
                        <a:t>安装了顶端</a:t>
                      </a:r>
                      <a:r>
                        <a:rPr lang="en-US" altLang="zh-CN" sz="1400" dirty="0">
                          <a:latin typeface="华文细黑" pitchFamily="2" charset="-122"/>
                          <a:ea typeface="华文细黑" pitchFamily="2" charset="-122"/>
                        </a:rPr>
                        <a:t>128 KB</a:t>
                      </a:r>
                      <a:r>
                        <a:rPr lang="zh-CN" altLang="en-US" sz="1400" dirty="0">
                          <a:latin typeface="华文细黑" pitchFamily="2" charset="-122"/>
                          <a:ea typeface="华文细黑" pitchFamily="2" charset="-122"/>
                        </a:rPr>
                        <a:t>基本内存</a:t>
                      </a:r>
                    </a:p>
                    <a:p>
                      <a:r>
                        <a:rPr lang="en-US" altLang="zh-CN" sz="1400" dirty="0">
                          <a:latin typeface="华文细黑" pitchFamily="2" charset="-122"/>
                          <a:ea typeface="华文细黑" pitchFamily="2" charset="-122"/>
                        </a:rPr>
                        <a:t>Bit 6 = </a:t>
                      </a:r>
                      <a:r>
                        <a:rPr lang="zh-CN" altLang="en-US" sz="1400" dirty="0">
                          <a:latin typeface="华文细黑" pitchFamily="2" charset="-122"/>
                          <a:ea typeface="华文细黑" pitchFamily="2" charset="-122"/>
                        </a:rPr>
                        <a:t>设置程序标志</a:t>
                      </a:r>
                    </a:p>
                    <a:p>
                      <a:r>
                        <a:rPr lang="en-US" altLang="zh-CN" sz="1400" dirty="0">
                          <a:latin typeface="华文细黑" pitchFamily="2" charset="-122"/>
                          <a:ea typeface="华文细黑" pitchFamily="2" charset="-122"/>
                        </a:rPr>
                        <a:t>0 = </a:t>
                      </a:r>
                      <a:r>
                        <a:rPr lang="zh-CN" altLang="en-US" sz="1400" dirty="0">
                          <a:latin typeface="华文细黑" pitchFamily="2" charset="-122"/>
                          <a:ea typeface="华文细黑" pitchFamily="2" charset="-122"/>
                        </a:rPr>
                        <a:t>常规</a:t>
                      </a:r>
                    </a:p>
                    <a:p>
                      <a:r>
                        <a:rPr lang="en-US" altLang="zh-CN" sz="1400" dirty="0">
                          <a:latin typeface="华文细黑" pitchFamily="2" charset="-122"/>
                          <a:ea typeface="华文细黑" pitchFamily="2" charset="-122"/>
                        </a:rPr>
                        <a:t>1 = </a:t>
                      </a:r>
                      <a:r>
                        <a:rPr lang="zh-CN" altLang="en-US" sz="1400" dirty="0">
                          <a:latin typeface="华文细黑" pitchFamily="2" charset="-122"/>
                          <a:ea typeface="华文细黑" pitchFamily="2" charset="-122"/>
                        </a:rPr>
                        <a:t>列出第一个用户信息</a:t>
                      </a:r>
                    </a:p>
                    <a:p>
                      <a:r>
                        <a:rPr lang="en-US" altLang="zh-CN" sz="1400" dirty="0">
                          <a:latin typeface="华文细黑" pitchFamily="2" charset="-122"/>
                          <a:ea typeface="华文细黑" pitchFamily="2" charset="-122"/>
                        </a:rPr>
                        <a:t>Bit 5</a:t>
                      </a:r>
                      <a:r>
                        <a:rPr lang="zh-CN" altLang="en-US" sz="1400" dirty="0">
                          <a:latin typeface="华文细黑" pitchFamily="2" charset="-122"/>
                          <a:ea typeface="华文细黑" pitchFamily="2" charset="-122"/>
                        </a:rPr>
                        <a:t>～</a:t>
                      </a:r>
                      <a:r>
                        <a:rPr lang="en-US" altLang="zh-CN" sz="1400" dirty="0">
                          <a:latin typeface="华文细黑" pitchFamily="2" charset="-122"/>
                          <a:ea typeface="华文细黑" pitchFamily="2" charset="-122"/>
                        </a:rPr>
                        <a:t>0 = </a:t>
                      </a:r>
                      <a:r>
                        <a:rPr lang="zh-CN" altLang="en-US" sz="1400" dirty="0">
                          <a:latin typeface="华文细黑" pitchFamily="2" charset="-122"/>
                          <a:ea typeface="华文细黑" pitchFamily="2" charset="-122"/>
                        </a:rPr>
                        <a:t>保留</a:t>
                      </a:r>
                    </a:p>
                  </a:txBody>
                  <a:tcPr marL="68597" marR="68597" marT="34303" marB="34303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2430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华文细黑" pitchFamily="2" charset="-122"/>
                          <a:ea typeface="华文细黑" pitchFamily="2" charset="-122"/>
                        </a:rPr>
                        <a:t>34-3Fh</a:t>
                      </a:r>
                      <a:endParaRPr lang="zh-CN" altLang="en-US" sz="1400" dirty="0">
                        <a:latin typeface="华文细黑" pitchFamily="2" charset="-122"/>
                        <a:ea typeface="华文细黑" pitchFamily="2" charset="-122"/>
                      </a:endParaRPr>
                    </a:p>
                  </a:txBody>
                  <a:tcPr marL="68597" marR="68597" marT="34303" marB="34303"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华文细黑" pitchFamily="2" charset="-122"/>
                          <a:ea typeface="华文细黑" pitchFamily="2" charset="-122"/>
                        </a:rPr>
                        <a:t>保留</a:t>
                      </a:r>
                    </a:p>
                  </a:txBody>
                  <a:tcPr marL="68597" marR="68597" marT="34303" marB="34303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94450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dirty="0"/>
              <a:t>Home Work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2"/>
          </p:nvPr>
        </p:nvSpPr>
        <p:spPr>
          <a:xfrm>
            <a:off x="541078" y="2733472"/>
            <a:ext cx="5976454" cy="1624519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编写汇编程序用来显示日期</a:t>
            </a:r>
            <a:r>
              <a:rPr lang="en-US" altLang="zh-CN" sz="2400" dirty="0"/>
              <a:t>(</a:t>
            </a:r>
            <a:r>
              <a:rPr lang="zh-CN" altLang="en-US" sz="2400" dirty="0"/>
              <a:t>年月日</a:t>
            </a:r>
            <a:r>
              <a:rPr lang="en-US" altLang="zh-CN" sz="2400" dirty="0"/>
              <a:t>)</a:t>
            </a:r>
            <a:r>
              <a:rPr lang="zh-CN" altLang="en-US" sz="2400" dirty="0"/>
              <a:t>和时间</a:t>
            </a:r>
            <a:r>
              <a:rPr lang="en-US" altLang="zh-CN" sz="2400" dirty="0"/>
              <a:t>(</a:t>
            </a:r>
            <a:r>
              <a:rPr lang="zh-CN" altLang="en-US" sz="2400" dirty="0"/>
              <a:t>时分秒</a:t>
            </a:r>
            <a:r>
              <a:rPr lang="en-US" altLang="zh-CN" sz="2400" dirty="0"/>
              <a:t>)</a:t>
            </a:r>
            <a:r>
              <a:rPr lang="zh-CN" altLang="en-US" sz="2400" dirty="0"/>
              <a:t>，并可自动循环刷新</a:t>
            </a:r>
            <a:endParaRPr lang="en-US" altLang="zh-CN" sz="2400" dirty="0"/>
          </a:p>
          <a:p>
            <a:pPr lvl="1"/>
            <a:r>
              <a:rPr lang="zh-CN" altLang="en-US" sz="2400" dirty="0">
                <a:solidFill>
                  <a:schemeClr val="tx1">
                    <a:lumMod val="90000"/>
                    <a:lumOff val="10000"/>
                  </a:schemeClr>
                </a:solidFill>
                <a:latin typeface="+mn-ea"/>
              </a:rPr>
              <a:t>格式如 </a:t>
            </a:r>
            <a:r>
              <a:rPr lang="en-US" altLang="zh-CN" sz="2400" dirty="0">
                <a:solidFill>
                  <a:schemeClr val="tx1">
                    <a:lumMod val="90000"/>
                    <a:lumOff val="10000"/>
                  </a:schemeClr>
                </a:solidFill>
                <a:latin typeface="+mn-ea"/>
              </a:rPr>
              <a:t>2012/03/06 17:16:11   Tuesday</a:t>
            </a:r>
          </a:p>
        </p:txBody>
      </p:sp>
    </p:spTree>
    <p:extLst>
      <p:ext uri="{BB962C8B-B14F-4D97-AF65-F5344CB8AC3E}">
        <p14:creationId xmlns:p14="http://schemas.microsoft.com/office/powerpoint/2010/main" val="806795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4559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altLang="zh-CN" dirty="0"/>
              <a:t>I/O</a:t>
            </a:r>
            <a:r>
              <a:rPr lang="zh-CN" altLang="en-US" dirty="0"/>
              <a:t>，即输入输出端口，一般设备都会有专有的</a:t>
            </a:r>
            <a:r>
              <a:rPr lang="en-US" altLang="zh-CN" dirty="0"/>
              <a:t>I/O</a:t>
            </a:r>
            <a:r>
              <a:rPr lang="zh-CN" altLang="en-US" dirty="0"/>
              <a:t>地址，用来处理自己的输入输出信息，比如串口</a:t>
            </a:r>
            <a:r>
              <a:rPr lang="en-US" altLang="zh-CN" dirty="0"/>
              <a:t> </a:t>
            </a:r>
            <a:r>
              <a:rPr lang="zh-CN" altLang="en-US" dirty="0"/>
              <a:t>一般用的是</a:t>
            </a:r>
            <a:r>
              <a:rPr lang="en-US" altLang="zh-CN" dirty="0"/>
              <a:t>3F8h-3FFh</a:t>
            </a:r>
            <a:r>
              <a:rPr lang="zh-CN" altLang="en-US" dirty="0"/>
              <a:t>，在</a:t>
            </a:r>
            <a:r>
              <a:rPr lang="en-US" altLang="zh-CN" dirty="0"/>
              <a:t>X86</a:t>
            </a:r>
            <a:r>
              <a:rPr lang="zh-CN" altLang="en-US" dirty="0"/>
              <a:t>架构下，</a:t>
            </a:r>
            <a:r>
              <a:rPr lang="en-US" altLang="zh-CN" dirty="0"/>
              <a:t>I/O</a:t>
            </a:r>
            <a:r>
              <a:rPr lang="zh-CN" altLang="en-US" dirty="0"/>
              <a:t>设备种类较多，因此本节主要介绍一下</a:t>
            </a:r>
            <a:r>
              <a:rPr lang="en-US" altLang="zh-CN" dirty="0"/>
              <a:t>X86</a:t>
            </a:r>
            <a:r>
              <a:rPr lang="zh-CN" altLang="en-US" dirty="0"/>
              <a:t>架构下的</a:t>
            </a:r>
            <a:r>
              <a:rPr lang="en-US" altLang="zh-CN" dirty="0"/>
              <a:t>I/O</a:t>
            </a:r>
            <a:r>
              <a:rPr lang="zh-CN" altLang="en-US" dirty="0"/>
              <a:t>空间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>
                <a:solidFill>
                  <a:srgbClr val="4B4B4B"/>
                </a:solidFill>
                <a:latin typeface="宋体-WinCharSetFFFF-H"/>
              </a:rPr>
              <a:t>独立于</a:t>
            </a:r>
            <a:r>
              <a:rPr lang="en-US" altLang="zh-CN" b="1" dirty="0">
                <a:solidFill>
                  <a:srgbClr val="4B4B4B"/>
                </a:solidFill>
                <a:latin typeface="Arial,Bold"/>
              </a:rPr>
              <a:t>Memory Space</a:t>
            </a:r>
          </a:p>
          <a:p>
            <a:r>
              <a:rPr lang="zh-CN" altLang="en-US" dirty="0">
                <a:solidFill>
                  <a:srgbClr val="4B4B4B"/>
                </a:solidFill>
                <a:latin typeface="宋体-WinCharSetFFFF-H"/>
              </a:rPr>
              <a:t>使用</a:t>
            </a:r>
            <a:r>
              <a:rPr lang="en-US" altLang="zh-CN" b="1" dirty="0">
                <a:solidFill>
                  <a:srgbClr val="4B4B4B"/>
                </a:solidFill>
                <a:latin typeface="Arial,Bold"/>
              </a:rPr>
              <a:t>IN/OUT </a:t>
            </a:r>
            <a:r>
              <a:rPr lang="zh-CN" altLang="en-US" dirty="0">
                <a:solidFill>
                  <a:srgbClr val="4B4B4B"/>
                </a:solidFill>
                <a:latin typeface="宋体-WinCharSetFFFF-H"/>
              </a:rPr>
              <a:t>指令进行访问</a:t>
            </a:r>
          </a:p>
          <a:p>
            <a:r>
              <a:rPr lang="zh-CN" altLang="en-US" dirty="0">
                <a:solidFill>
                  <a:srgbClr val="4B4B4B"/>
                </a:solidFill>
                <a:latin typeface="宋体-WinCharSetFFFF-H"/>
              </a:rPr>
              <a:t>可访问的范围 </a:t>
            </a:r>
            <a:r>
              <a:rPr lang="en-US" altLang="zh-CN" b="1" dirty="0">
                <a:solidFill>
                  <a:srgbClr val="4B4B4B"/>
                </a:solidFill>
                <a:latin typeface="Arial,Bold"/>
              </a:rPr>
              <a:t>0000~FFFFH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45602" y="49536"/>
            <a:ext cx="7364898" cy="486150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IO</a:t>
            </a:r>
            <a:r>
              <a:rPr lang="zh-CN" altLang="en-US" dirty="0"/>
              <a:t>空间访问</a:t>
            </a:r>
          </a:p>
        </p:txBody>
      </p:sp>
    </p:spTree>
    <p:extLst>
      <p:ext uri="{BB962C8B-B14F-4D97-AF65-F5344CB8AC3E}">
        <p14:creationId xmlns:p14="http://schemas.microsoft.com/office/powerpoint/2010/main" val="1266756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zh-CN" altLang="en-US" dirty="0"/>
              <a:t>举例</a:t>
            </a:r>
            <a:r>
              <a:rPr lang="en-US" altLang="zh-CN" b="1" dirty="0"/>
              <a:t>1,</a:t>
            </a:r>
            <a:r>
              <a:rPr lang="zh-CN" altLang="en-US" dirty="0"/>
              <a:t>读</a:t>
            </a:r>
            <a:r>
              <a:rPr lang="en-US" altLang="zh-CN" b="1" dirty="0"/>
              <a:t>IO Port 20H</a:t>
            </a:r>
          </a:p>
          <a:p>
            <a:r>
              <a:rPr lang="en-US" altLang="zh-CN" dirty="0"/>
              <a:t>MOV DX, 20H</a:t>
            </a:r>
          </a:p>
          <a:p>
            <a:r>
              <a:rPr lang="en-US" altLang="zh-CN" dirty="0"/>
              <a:t>IN AL, DX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举例</a:t>
            </a:r>
            <a:r>
              <a:rPr lang="en-US" altLang="zh-CN" b="1" dirty="0"/>
              <a:t>2, </a:t>
            </a:r>
            <a:r>
              <a:rPr lang="zh-CN" altLang="en-US" dirty="0"/>
              <a:t>将 </a:t>
            </a:r>
            <a:r>
              <a:rPr lang="en-US" altLang="zh-CN" b="1" dirty="0"/>
              <a:t>33H </a:t>
            </a:r>
            <a:r>
              <a:rPr lang="zh-CN" altLang="en-US" dirty="0"/>
              <a:t>写入到</a:t>
            </a:r>
            <a:r>
              <a:rPr lang="en-US" altLang="zh-CN" b="1" dirty="0"/>
              <a:t>IO Port 20H</a:t>
            </a:r>
          </a:p>
          <a:p>
            <a:r>
              <a:rPr lang="en-US" altLang="zh-CN" dirty="0"/>
              <a:t>MOV DX, 20H</a:t>
            </a:r>
          </a:p>
          <a:p>
            <a:r>
              <a:rPr lang="en-US" altLang="zh-CN" dirty="0"/>
              <a:t>MOV AL, 33H</a:t>
            </a:r>
          </a:p>
          <a:p>
            <a:r>
              <a:rPr lang="en-US" altLang="zh-CN" dirty="0"/>
              <a:t>OUT DX, AL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45602" y="49536"/>
            <a:ext cx="7364898" cy="486150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IO</a:t>
            </a:r>
            <a:r>
              <a:rPr lang="zh-CN" altLang="en-US" dirty="0"/>
              <a:t>访问汇编例程</a:t>
            </a:r>
          </a:p>
        </p:txBody>
      </p:sp>
    </p:spTree>
    <p:extLst>
      <p:ext uri="{BB962C8B-B14F-4D97-AF65-F5344CB8AC3E}">
        <p14:creationId xmlns:p14="http://schemas.microsoft.com/office/powerpoint/2010/main" val="3545817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zh-CN" altLang="en-US" dirty="0"/>
              <a:t>一些特殊的地址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zh-CN" altLang="en-US" dirty="0"/>
              <a:t>如串口设备的</a:t>
            </a:r>
            <a:r>
              <a:rPr lang="en-US" altLang="zh-CN" dirty="0"/>
              <a:t>3F8-3FF</a:t>
            </a:r>
          </a:p>
          <a:p>
            <a:pPr marL="0" indent="0">
              <a:buNone/>
            </a:pPr>
            <a:r>
              <a:rPr lang="en-US" altLang="zh-CN" dirty="0"/>
              <a:t>Debug port</a:t>
            </a:r>
            <a:r>
              <a:rPr lang="zh-CN" altLang="en-US" dirty="0"/>
              <a:t>的</a:t>
            </a:r>
            <a:r>
              <a:rPr lang="en-US" altLang="zh-CN" dirty="0"/>
              <a:t>80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FF0000"/>
                </a:solidFill>
              </a:rPr>
              <a:t>控制重启地址</a:t>
            </a:r>
            <a:r>
              <a:rPr lang="en-US" altLang="zh-CN" dirty="0">
                <a:solidFill>
                  <a:srgbClr val="FF0000"/>
                </a:solidFill>
              </a:rPr>
              <a:t>CF9</a:t>
            </a:r>
            <a:r>
              <a:rPr lang="zh-CN" altLang="en-US" dirty="0"/>
              <a:t>等是以后大家会常用到的</a:t>
            </a:r>
            <a:r>
              <a:rPr lang="en-US" altLang="zh-CN" dirty="0"/>
              <a:t>IO</a:t>
            </a:r>
            <a:r>
              <a:rPr lang="zh-CN" altLang="en-US" dirty="0"/>
              <a:t>端口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45602" y="49536"/>
            <a:ext cx="7364898" cy="486150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IO</a:t>
            </a:r>
            <a:r>
              <a:rPr lang="zh-CN" altLang="en-US" dirty="0"/>
              <a:t>空间访问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902" y="2139572"/>
            <a:ext cx="4790605" cy="2815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618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dirty="0"/>
              <a:t>ISA</a:t>
            </a:r>
            <a:r>
              <a:rPr lang="zh-CN" altLang="en-US" dirty="0"/>
              <a:t>空间访问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2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2505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altLang="zh-CN" dirty="0"/>
              <a:t>ISA I/O </a:t>
            </a:r>
            <a:r>
              <a:rPr lang="zh-CN" altLang="en-US" dirty="0"/>
              <a:t>访问读写需要分别操作</a:t>
            </a:r>
            <a:r>
              <a:rPr lang="en-US" altLang="zh-CN" dirty="0"/>
              <a:t>Index Port</a:t>
            </a:r>
            <a:r>
              <a:rPr lang="zh-CN" altLang="en-US" dirty="0"/>
              <a:t>和 </a:t>
            </a:r>
            <a:r>
              <a:rPr lang="en-US" altLang="zh-CN" dirty="0"/>
              <a:t>Data Port</a:t>
            </a:r>
            <a:r>
              <a:rPr lang="zh-CN" altLang="en-US" dirty="0"/>
              <a:t>，即向 </a:t>
            </a:r>
            <a:r>
              <a:rPr lang="en-US" altLang="zh-CN" dirty="0"/>
              <a:t>Index </a:t>
            </a:r>
            <a:r>
              <a:rPr lang="zh-CN" altLang="en-US" dirty="0"/>
              <a:t>端口写偏移地址，然后操作</a:t>
            </a:r>
            <a:r>
              <a:rPr lang="en-US" altLang="zh-CN" dirty="0"/>
              <a:t>Data</a:t>
            </a:r>
            <a:r>
              <a:rPr lang="zh-CN" altLang="en-US" dirty="0"/>
              <a:t>端口。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按照 </a:t>
            </a:r>
            <a:r>
              <a:rPr lang="en-US" altLang="zh-CN" b="1" dirty="0"/>
              <a:t>Index/Data </a:t>
            </a:r>
            <a:r>
              <a:rPr lang="zh-CN" altLang="en-US" dirty="0"/>
              <a:t>的方式进行访问</a:t>
            </a:r>
            <a:r>
              <a:rPr lang="en-US" altLang="zh-CN" b="1" dirty="0"/>
              <a:t>, </a:t>
            </a:r>
            <a:r>
              <a:rPr lang="zh-CN" altLang="en-US" dirty="0"/>
              <a:t>例如</a:t>
            </a:r>
            <a:r>
              <a:rPr lang="en-US" altLang="zh-CN" b="1" dirty="0"/>
              <a:t>:</a:t>
            </a:r>
          </a:p>
          <a:p>
            <a:r>
              <a:rPr lang="en-US" altLang="zh-CN" b="1" dirty="0"/>
              <a:t>2EH/2FH</a:t>
            </a:r>
          </a:p>
          <a:p>
            <a:r>
              <a:rPr lang="en-US" altLang="zh-CN" b="1" dirty="0"/>
              <a:t>60H/64H</a:t>
            </a:r>
          </a:p>
          <a:p>
            <a:r>
              <a:rPr lang="en-US" altLang="zh-CN" b="1" dirty="0"/>
              <a:t>70H/71H, 72H/73H</a:t>
            </a:r>
            <a:r>
              <a:rPr lang="zh-CN" altLang="en-US" b="1" dirty="0"/>
              <a:t>等等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45602" y="49536"/>
            <a:ext cx="7364898" cy="486150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ISA</a:t>
            </a:r>
            <a:r>
              <a:rPr lang="zh-CN" altLang="en-US" dirty="0"/>
              <a:t>空间访问</a:t>
            </a:r>
          </a:p>
        </p:txBody>
      </p:sp>
    </p:spTree>
    <p:extLst>
      <p:ext uri="{BB962C8B-B14F-4D97-AF65-F5344CB8AC3E}">
        <p14:creationId xmlns:p14="http://schemas.microsoft.com/office/powerpoint/2010/main" val="24657213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zh-CN" altLang="en-US" dirty="0"/>
              <a:t>举例</a:t>
            </a:r>
            <a:r>
              <a:rPr lang="en-US" altLang="zh-CN" b="1" dirty="0"/>
              <a:t>1, </a:t>
            </a:r>
            <a:r>
              <a:rPr lang="zh-CN" altLang="en-US" dirty="0"/>
              <a:t>读取</a:t>
            </a:r>
            <a:r>
              <a:rPr lang="en-US" altLang="zh-CN" b="1" dirty="0"/>
              <a:t>CMOS offset 20H</a:t>
            </a:r>
            <a:r>
              <a:rPr lang="zh-CN" altLang="en-US" dirty="0"/>
              <a:t>的值</a:t>
            </a:r>
          </a:p>
          <a:p>
            <a:r>
              <a:rPr lang="en-US" altLang="zh-CN" dirty="0"/>
              <a:t>MOV DX, 70H</a:t>
            </a:r>
          </a:p>
          <a:p>
            <a:r>
              <a:rPr lang="en-US" altLang="zh-CN" dirty="0"/>
              <a:t>MOV AL, 20H</a:t>
            </a:r>
          </a:p>
          <a:p>
            <a:r>
              <a:rPr lang="en-US" altLang="zh-CN" dirty="0"/>
              <a:t>OUT DX, AL</a:t>
            </a:r>
            <a:endParaRPr lang="zh-CN" altLang="en-US" dirty="0"/>
          </a:p>
          <a:p>
            <a:r>
              <a:rPr lang="en-US" altLang="zh-CN" dirty="0"/>
              <a:t>MOV DX, 71H</a:t>
            </a:r>
          </a:p>
          <a:p>
            <a:r>
              <a:rPr lang="en-US" altLang="zh-CN" dirty="0"/>
              <a:t>IN AL, DX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45602" y="49536"/>
            <a:ext cx="7364898" cy="486150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ISA</a:t>
            </a:r>
            <a:r>
              <a:rPr lang="zh-CN" altLang="en-US" dirty="0"/>
              <a:t>访问汇编例程</a:t>
            </a:r>
          </a:p>
        </p:txBody>
      </p:sp>
    </p:spTree>
    <p:extLst>
      <p:ext uri="{BB962C8B-B14F-4D97-AF65-F5344CB8AC3E}">
        <p14:creationId xmlns:p14="http://schemas.microsoft.com/office/powerpoint/2010/main" val="1260956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自定义 2">
      <a:dk1>
        <a:srgbClr val="111111"/>
      </a:dk1>
      <a:lt1>
        <a:sysClr val="window" lastClr="FFFFFF"/>
      </a:lt1>
      <a:dk2>
        <a:srgbClr val="B01D23"/>
      </a:dk2>
      <a:lt2>
        <a:srgbClr val="F1ADB0"/>
      </a:lt2>
      <a:accent1>
        <a:srgbClr val="B01D23"/>
      </a:accent1>
      <a:accent2>
        <a:srgbClr val="00B0F0"/>
      </a:accent2>
      <a:accent3>
        <a:srgbClr val="FFC000"/>
      </a:accent3>
      <a:accent4>
        <a:srgbClr val="CC00FF"/>
      </a:accent4>
      <a:accent5>
        <a:srgbClr val="C00000"/>
      </a:accent5>
      <a:accent6>
        <a:srgbClr val="92D050"/>
      </a:accent6>
      <a:hlink>
        <a:srgbClr val="1068B2"/>
      </a:hlink>
      <a:folHlink>
        <a:srgbClr val="7F7F7F"/>
      </a:folHlink>
    </a:clrScheme>
    <a:fontScheme name="微软雅黑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3462</TotalTime>
  <Words>1453</Words>
  <Application>Microsoft Office PowerPoint</Application>
  <PresentationFormat>自定义</PresentationFormat>
  <Paragraphs>279</Paragraphs>
  <Slides>33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3" baseType="lpstr">
      <vt:lpstr>Arial,Bold</vt:lpstr>
      <vt:lpstr>PingFang SC</vt:lpstr>
      <vt:lpstr>等线</vt:lpstr>
      <vt:lpstr>华文细黑</vt:lpstr>
      <vt:lpstr>宋体-WinCharSetFFFF-H</vt:lpstr>
      <vt:lpstr>microsoft yahei</vt:lpstr>
      <vt:lpstr>microsoft yahei</vt:lpstr>
      <vt:lpstr>Arial</vt:lpstr>
      <vt:lpstr>Arial</vt:lpstr>
      <vt:lpstr>Office 主题​​</vt:lpstr>
      <vt:lpstr> </vt:lpstr>
      <vt:lpstr>PowerPoint 演示文稿</vt:lpstr>
      <vt:lpstr>PowerPoint 演示文稿</vt:lpstr>
      <vt:lpstr>IO空间访问</vt:lpstr>
      <vt:lpstr>IO访问汇编例程</vt:lpstr>
      <vt:lpstr>IO空间访问</vt:lpstr>
      <vt:lpstr>PowerPoint 演示文稿</vt:lpstr>
      <vt:lpstr>ISA空间访问</vt:lpstr>
      <vt:lpstr>ISA访问汇编例程</vt:lpstr>
      <vt:lpstr>ISA访问汇编例程</vt:lpstr>
      <vt:lpstr>ISA访问汇编例程</vt:lpstr>
      <vt:lpstr>ISA空间访问</vt:lpstr>
      <vt:lpstr>PowerPoint 演示文稿</vt:lpstr>
      <vt:lpstr>何为CMOS</vt:lpstr>
      <vt:lpstr>何为CMOS</vt:lpstr>
      <vt:lpstr>何为CMOS</vt:lpstr>
      <vt:lpstr>PowerPoint 演示文稿</vt:lpstr>
      <vt:lpstr>CMOS作用及用途</vt:lpstr>
      <vt:lpstr>PowerPoint 演示文稿</vt:lpstr>
      <vt:lpstr>CMOS空间</vt:lpstr>
      <vt:lpstr>CMOS空间</vt:lpstr>
      <vt:lpstr>CMOS空间</vt:lpstr>
      <vt:lpstr>CMOS空间</vt:lpstr>
      <vt:lpstr>CMOS空间</vt:lpstr>
      <vt:lpstr>PowerPoint 演示文稿</vt:lpstr>
      <vt:lpstr>CMOS layout</vt:lpstr>
      <vt:lpstr>CMOS layout</vt:lpstr>
      <vt:lpstr>CMOS layout</vt:lpstr>
      <vt:lpstr>CMOS layout</vt:lpstr>
      <vt:lpstr>CMOS layout</vt:lpstr>
      <vt:lpstr>CMOS layout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DLE</dc:creator>
  <cp:lastModifiedBy>邹 捷</cp:lastModifiedBy>
  <cp:revision>234</cp:revision>
  <dcterms:created xsi:type="dcterms:W3CDTF">2020-01-18T02:25:02Z</dcterms:created>
  <dcterms:modified xsi:type="dcterms:W3CDTF">2021-08-11T05:59:47Z</dcterms:modified>
</cp:coreProperties>
</file>