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2" r:id="rId3"/>
  </p:sldMasterIdLst>
  <p:notesMasterIdLst>
    <p:notesMasterId r:id="rId31"/>
  </p:notesMasterIdLst>
  <p:handoutMasterIdLst>
    <p:handoutMasterId r:id="rId32"/>
  </p:handoutMasterIdLst>
  <p:sldIdLst>
    <p:sldId id="264" r:id="rId4"/>
    <p:sldId id="265" r:id="rId5"/>
    <p:sldId id="349" r:id="rId6"/>
    <p:sldId id="340" r:id="rId7"/>
    <p:sldId id="325" r:id="rId8"/>
    <p:sldId id="323" r:id="rId9"/>
    <p:sldId id="322" r:id="rId10"/>
    <p:sldId id="342" r:id="rId11"/>
    <p:sldId id="327" r:id="rId12"/>
    <p:sldId id="330" r:id="rId13"/>
    <p:sldId id="337" r:id="rId14"/>
    <p:sldId id="335" r:id="rId15"/>
    <p:sldId id="343" r:id="rId16"/>
    <p:sldId id="334" r:id="rId17"/>
    <p:sldId id="338" r:id="rId18"/>
    <p:sldId id="344" r:id="rId19"/>
    <p:sldId id="346" r:id="rId20"/>
    <p:sldId id="333" r:id="rId21"/>
    <p:sldId id="321" r:id="rId22"/>
    <p:sldId id="345" r:id="rId23"/>
    <p:sldId id="347" r:id="rId24"/>
    <p:sldId id="348" r:id="rId25"/>
    <p:sldId id="328" r:id="rId26"/>
    <p:sldId id="331" r:id="rId27"/>
    <p:sldId id="350" r:id="rId28"/>
    <p:sldId id="351" r:id="rId29"/>
    <p:sldId id="26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">
          <p15:clr>
            <a:srgbClr val="A4A3A4"/>
          </p15:clr>
        </p15:guide>
        <p15:guide id="2" pos="3840">
          <p15:clr>
            <a:srgbClr val="A4A3A4"/>
          </p15:clr>
        </p15:guide>
        <p15:guide id="3" pos="7446">
          <p15:clr>
            <a:srgbClr val="A4A3A4"/>
          </p15:clr>
        </p15:guide>
        <p15:guide id="4" pos="3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68"/>
    <p:restoredTop sz="94664"/>
  </p:normalViewPr>
  <p:slideViewPr>
    <p:cSldViewPr snapToGrid="0" snapToObjects="1" showGuides="1">
      <p:cViewPr varScale="1">
        <p:scale>
          <a:sx n="84" d="100"/>
          <a:sy n="84" d="100"/>
        </p:scale>
        <p:origin x="110" y="293"/>
      </p:cViewPr>
      <p:guideLst>
        <p:guide orient="horz" pos="283"/>
        <p:guide pos="3840"/>
        <p:guide pos="7446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4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6A2B-347C-E34D-9DFC-6D4F0380A8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642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AA5-75BA-624B-B30F-A3E71767FAFF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9AF3-C278-694F-AF71-104AAEC7FF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4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77300-1E6B-CB4F-90BF-A8611FBEC049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3300E6-BC54-C34A-B638-B73BD2295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1B4-DF14-6F4D-A0F7-DABDB117BE32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F3C3-FCCC-7845-A956-BB18982DE3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A68D-58F3-824D-A63E-1E519A4A5CC5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A747-49BE-5C4B-90DF-FBAEF3E12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016000"/>
            <a:ext cx="18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/>
          <a:srcRect b="43991"/>
          <a:stretch>
            <a:fillRect/>
          </a:stretch>
        </p:blipFill>
        <p:spPr>
          <a:xfrm>
            <a:off x="0" y="5674249"/>
            <a:ext cx="12192000" cy="118375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31B4-DF14-6F4D-A0F7-DABDB117BE32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F3C3-FCCC-7845-A956-BB18982DE3B5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457200"/>
            <a:ext cx="180000" cy="720000"/>
          </a:xfrm>
          <a:prstGeom prst="rect">
            <a:avLst/>
          </a:prstGeom>
          <a:solidFill>
            <a:srgbClr val="B0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3825" y="446706"/>
            <a:ext cx="1342800" cy="2327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A68D-58F3-824D-A63E-1E519A4A5CC5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A747-49BE-5C4B-90DF-FBAEF3E12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" Target="slide4.xml"/><Relationship Id="rId3" Type="http://schemas.openxmlformats.org/officeDocument/2006/relationships/tags" Target="../tags/tag3.xml"/><Relationship Id="rId21" Type="http://schemas.openxmlformats.org/officeDocument/2006/relationships/slide" Target="slide2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slide" Target="slide2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" Target="slide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44619" y="2831084"/>
            <a:ext cx="5267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CPU</a:t>
            </a:r>
            <a:r>
              <a:rPr lang="zh-CN" altLang="en-US" sz="4000" b="1" dirty="0">
                <a:solidFill>
                  <a:schemeClr val="bg1"/>
                </a:solidFill>
              </a:rPr>
              <a:t>模式与寄存器介绍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63111" y="903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段选择子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41" y="1439999"/>
            <a:ext cx="3955129" cy="171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41" y="3902387"/>
            <a:ext cx="4879189" cy="174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9999" y="1439999"/>
            <a:ext cx="65776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段寄存器在保护模式下功能变更为段选择子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CS, DS, ES, 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段选择子用来指定段描述符在全局描述符表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局部描述符表中的位置和请求访问权限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(Requestor privilege level)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段选择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子一旦赋值，对应的段基址和属性就自动确定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子包括两部分，可见部分和隐藏部分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可见部分是代码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指令可以直接操作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赋值的部分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MOV, PUSH, POP, JMP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隐藏部分是在给可见部分赋值后，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自动从段描述符中获得段描述信息后缓存到此部分，减少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访问内存开销，加快地址转换速度，这部分通过指令无法直接访问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9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/>
              <a:t>– </a:t>
            </a:r>
            <a:r>
              <a:rPr lang="zh-CN" altLang="en-US" dirty="0" smtClean="0"/>
              <a:t>段描述符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999" y="1439999"/>
            <a:ext cx="6938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Descriptor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描述符用来提供一个内存段的起始位置、大小以及访问权限、属性等，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每个段描述符长度是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 Address –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段基址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Limit –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段长度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–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段长粒度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– Limit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1Byte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，范围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Byte – 1M Bytes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– Limit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，范围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4KB – 4GB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 –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描述符特权级别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指定此内存段的访问特权级别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– 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描述符类型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系统段描述符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局部描述符表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任务状态段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调用门描述符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中断门描述符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陷阱门描述符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任务门描述符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数据段描述符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57350" lvl="3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指示该段存放的是系统或应用的代码或数据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–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段类型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不同的段类型各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含义不同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数据段只能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读写，不能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执行，代码段可执行可读不可写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84" y="3950834"/>
            <a:ext cx="3837042" cy="281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485" y="1088310"/>
            <a:ext cx="3837042" cy="265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7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5097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/>
              <a:t>–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数据段类型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988" y="1244625"/>
            <a:ext cx="8978900" cy="552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7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/>
              <a:t>– </a:t>
            </a:r>
            <a:r>
              <a:rPr lang="zh-CN" altLang="en-US" dirty="0" smtClean="0"/>
              <a:t>段描述符表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999" y="1439999"/>
            <a:ext cx="659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段描述符的集合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全局描述符表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GDT(Global Descriptor Table)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可以放在内存的任何位置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字节对齐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基地址存储在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加载基地址到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由操作系统创建和维护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8192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个描述符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个描述符为保留描述符，不可用，段选择子可以被指定为此描述符，但不能访问此段数据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局部描述符表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LDT(Logical Descriptor Table)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可以有多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个，也可以多个任务共用一个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可以放在内存的任何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字节对齐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也属于内存段，因此其段描述符在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中，每个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中有段描述符，段描述符索引存放在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LDTR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指令加载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中的索引到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8192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个描述符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773" y="3447873"/>
            <a:ext cx="4164271" cy="337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33" y="1280608"/>
            <a:ext cx="5695611" cy="184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6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7604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/>
              <a:t>– </a:t>
            </a:r>
            <a:r>
              <a:rPr lang="zh-CN" altLang="en-US" dirty="0" smtClean="0"/>
              <a:t>特权级别</a:t>
            </a:r>
            <a:r>
              <a:rPr lang="en-US" altLang="zh-CN" dirty="0"/>
              <a:t>/PRIVILEGE LEVELS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000" y="1440000"/>
            <a:ext cx="5532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Privilege Levels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个特权级别，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最大，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一般为操作系统内核使用，某些指令只能在级别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才能执行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一般为操作系统提供的服务程序使用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为用户应用软件使用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一特权级别的任务只能访问相同级别和低级别的段数据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代码段有其他访问限制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60" y="3997339"/>
            <a:ext cx="3804409" cy="264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1088311"/>
            <a:ext cx="5871660" cy="57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/>
              <a:t>– </a:t>
            </a:r>
            <a:r>
              <a:rPr lang="zh-CN" altLang="en-US" dirty="0" smtClean="0"/>
              <a:t>段访问特权限制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860" y="3825380"/>
            <a:ext cx="3894041" cy="287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860" y="1221885"/>
            <a:ext cx="3894041" cy="243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0000" y="1439999"/>
            <a:ext cx="70558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共享段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高的任务不允许访问低级别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低的任务可以访问特权机高的代码，但特权级别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非共享段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允许同特权级别间访问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不同特权级别间禁止访问，包括内核级别访问用户应用级别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当前的任务级别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可以以同级别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访问同级别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数据段，也可以以低级别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访问低级别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当前任务级别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不能以同级别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或高级别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访问高级别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当前任务级别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不能以低级别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访问同级别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或高级别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DPL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9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特别指令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999" y="1440000"/>
            <a:ext cx="11099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LGDT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(Load GDTR Register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内存中加载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的基地址和大小到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SGDT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(Store GDTR Register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中的基地址和大小保存保存到内存中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LIDT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(Load IDTR Register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3"/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从内存中加载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的基地址和大小到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IDTR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SIDT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(Store IDTR Register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3"/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IDTR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中的基地址和大小保存保存到内存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LLDT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(Load LDTR Register) 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/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的段选择子和段描述符到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LDTR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SLDT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(Store LDTR Register) 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3"/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的段选择子到一个通用寄存器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LTR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(Load Task Register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lvl="3"/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TSS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的段选择子和段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 (Store Task Register)</a:t>
            </a:r>
          </a:p>
          <a:p>
            <a:pPr marL="457200" lvl="3"/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寄存器中的当前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TSS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选择子到内存中或者通用寄存器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6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寻址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535" y="1778466"/>
            <a:ext cx="4255961" cy="243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9999" y="1440000"/>
            <a:ext cx="74205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地址转换方式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指定段选择子和偏移量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段选择子高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表中对应的段基址与偏移量相加得到线性地址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 = 0x1000, EDI = 0x1234, 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则对应描述项为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(0x1000 &gt;&gt; 3) = 0x200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若描述符表第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0x200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描述项对应段基址为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0x56780000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则得到线性地址地址为段基址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 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0x56780000+0x1234 = 0x56781234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在内存不分页的情况下，线性地址就等于物理地址，分页情况下，需要查找页表再经过转换得到物理地址</a:t>
            </a:r>
            <a:endParaRPr lang="en-US" altLang="zh-CN" sz="1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999" y="4086878"/>
            <a:ext cx="93376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地址转换方式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LDTR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中的段索引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自动缓存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基地址和大小、属性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指定段选择子和偏移量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根据段选择子获取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中对应段描述符段基址与偏移量相加得到线性地址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LDTR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索引为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中段基址为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0x56780000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，则表示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位与内存线性地址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0x56780000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1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 = 0x1000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 = 0x1234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，则对应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中描述项为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(0x1000 &gt;&gt; 3) = 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0x200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0x200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描述符对应段基址，假设为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0x9ABC0000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则得到目标线性地址为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0x9ABC0000+0x1234 = 0x9ABC1234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若内存不分页，则此线性地址就等于物理地址</a:t>
            </a:r>
            <a:endParaRPr lang="en-US" altLang="zh-CN" sz="1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2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保护模式 </a:t>
            </a:r>
            <a:r>
              <a:rPr lang="en-US" altLang="zh-CN" dirty="0"/>
              <a:t>– </a:t>
            </a:r>
            <a:r>
              <a:rPr lang="zh-CN" altLang="en-US" dirty="0"/>
              <a:t>分</a:t>
            </a:r>
            <a:r>
              <a:rPr lang="zh-CN" altLang="en-US" dirty="0" smtClean="0"/>
              <a:t>页模式寻址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810" y="1155423"/>
            <a:ext cx="7200900" cy="560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6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999" y="1440000"/>
            <a:ext cx="71313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中断描述符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中断服务程序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内存段段选择子、权限、属性的描述符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存储的实际上是一个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中的段选择子和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的偏移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GDT/LDT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中段选择子对应的段基址，加上中断描述符中的偏移量，得到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的入口地址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 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中断描述符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中断描述符的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由操作系统创建维护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ISR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的位置由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IDTR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" y="3988639"/>
            <a:ext cx="3709618" cy="278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710" y="1199625"/>
            <a:ext cx="3951619" cy="557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59" y="3988639"/>
            <a:ext cx="3362313" cy="278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4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0" name="MH_Others_2">
            <a:extLst>
              <a:ext uri="{FF2B5EF4-FFF2-40B4-BE49-F238E27FC236}">
                <a16:creationId xmlns:a16="http://schemas.microsoft.com/office/drawing/2014/main" xmlns="" id="{254ED348-B6A0-4F1C-9F54-E0224B41572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61614" y="2508667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MH_Entry_2">
            <a:extLst>
              <a:ext uri="{FF2B5EF4-FFF2-40B4-BE49-F238E27FC236}">
                <a16:creationId xmlns:a16="http://schemas.microsoft.com/office/drawing/2014/main" xmlns="" id="{1EFDE7F2-0188-4129-8297-62200024AD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50516" y="2456584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3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MH_Number_2">
            <a:hlinkClick r:id="rId17" action="ppaction://hlinksldjump"/>
            <a:extLst>
              <a:ext uri="{FF2B5EF4-FFF2-40B4-BE49-F238E27FC236}">
                <a16:creationId xmlns:a16="http://schemas.microsoft.com/office/drawing/2014/main" xmlns="" id="{793F0073-2B01-43E6-8932-414EB6DF06F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79117" y="24175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6" name="文本占位符 3">
            <a:hlinkClick r:id="rId18" action="ppaction://hlinksldjump"/>
            <a:extLst>
              <a:ext uri="{FF2B5EF4-FFF2-40B4-BE49-F238E27FC236}">
                <a16:creationId xmlns:a16="http://schemas.microsoft.com/office/drawing/2014/main" xmlns="" id="{1A3A43CF-D6A0-46ED-9225-81461EC757D9}"/>
              </a:ext>
            </a:extLst>
          </p:cNvPr>
          <p:cNvSpPr txBox="1">
            <a:spLocks/>
          </p:cNvSpPr>
          <p:nvPr/>
        </p:nvSpPr>
        <p:spPr>
          <a:xfrm>
            <a:off x="3379093" y="2544873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实模式</a:t>
            </a:r>
          </a:p>
        </p:txBody>
      </p:sp>
      <p:sp>
        <p:nvSpPr>
          <p:cNvPr id="41" name="MH_Others_2">
            <a:extLst>
              <a:ext uri="{FF2B5EF4-FFF2-40B4-BE49-F238E27FC236}">
                <a16:creationId xmlns:a16="http://schemas.microsoft.com/office/drawing/2014/main" xmlns="" id="{53E00088-D056-41D1-9742-91542834DD8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61615" y="3400481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MH_Entry_2">
            <a:extLst>
              <a:ext uri="{FF2B5EF4-FFF2-40B4-BE49-F238E27FC236}">
                <a16:creationId xmlns:a16="http://schemas.microsoft.com/office/drawing/2014/main" xmlns="" id="{BBFDBB55-995B-481B-AD48-1475DB0F0CD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50517" y="3348398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3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MH_Number_2">
            <a:hlinkClick r:id="rId17" action="ppaction://hlinksldjump"/>
            <a:extLst>
              <a:ext uri="{FF2B5EF4-FFF2-40B4-BE49-F238E27FC236}">
                <a16:creationId xmlns:a16="http://schemas.microsoft.com/office/drawing/2014/main" xmlns="" id="{FC22E1BA-D2A7-4B8C-B2C9-635552399BD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779118" y="3309335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文本占位符 3">
            <a:hlinkClick r:id="rId19" action="ppaction://hlinksldjump"/>
            <a:extLst>
              <a:ext uri="{FF2B5EF4-FFF2-40B4-BE49-F238E27FC236}">
                <a16:creationId xmlns:a16="http://schemas.microsoft.com/office/drawing/2014/main" xmlns="" id="{D79D56F0-F2C6-4205-AE98-56D522C1C703}"/>
              </a:ext>
            </a:extLst>
          </p:cNvPr>
          <p:cNvSpPr txBox="1">
            <a:spLocks/>
          </p:cNvSpPr>
          <p:nvPr/>
        </p:nvSpPr>
        <p:spPr>
          <a:xfrm>
            <a:off x="3379094" y="3436687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保护模式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Others_2">
            <a:extLst>
              <a:ext uri="{FF2B5EF4-FFF2-40B4-BE49-F238E27FC236}">
                <a16:creationId xmlns:a16="http://schemas.microsoft.com/office/drawing/2014/main" xmlns="" id="{C3260DE3-E27F-4AA4-BEA4-6CD8ECBD778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461615" y="4291684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MH_Entry_2">
            <a:extLst>
              <a:ext uri="{FF2B5EF4-FFF2-40B4-BE49-F238E27FC236}">
                <a16:creationId xmlns:a16="http://schemas.microsoft.com/office/drawing/2014/main" xmlns="" id="{166F9D79-7B43-410D-85BB-E76804A6057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550517" y="4239601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3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9" name="MH_Number_2">
            <a:hlinkClick r:id="rId17" action="ppaction://hlinksldjump"/>
            <a:extLst>
              <a:ext uri="{FF2B5EF4-FFF2-40B4-BE49-F238E27FC236}">
                <a16:creationId xmlns:a16="http://schemas.microsoft.com/office/drawing/2014/main" xmlns="" id="{9EF35510-6016-4E33-92EB-73B6BC395A0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779118" y="4200538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文本占位符 3">
            <a:hlinkClick r:id="rId20" action="ppaction://hlinksldjump"/>
            <a:extLst>
              <a:ext uri="{FF2B5EF4-FFF2-40B4-BE49-F238E27FC236}">
                <a16:creationId xmlns:a16="http://schemas.microsoft.com/office/drawing/2014/main" xmlns="" id="{3FD60FEF-61EE-4EA4-A645-8FB3FED69BA2}"/>
              </a:ext>
            </a:extLst>
          </p:cNvPr>
          <p:cNvSpPr txBox="1">
            <a:spLocks/>
          </p:cNvSpPr>
          <p:nvPr/>
        </p:nvSpPr>
        <p:spPr>
          <a:xfrm>
            <a:off x="3379094" y="4327890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Others_2">
            <a:extLst>
              <a:ext uri="{FF2B5EF4-FFF2-40B4-BE49-F238E27FC236}">
                <a16:creationId xmlns:a16="http://schemas.microsoft.com/office/drawing/2014/main" xmlns="" id="{C3260DE3-E27F-4AA4-BEA4-6CD8ECBD778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451990" y="5181967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MH_Entry_2">
            <a:extLst>
              <a:ext uri="{FF2B5EF4-FFF2-40B4-BE49-F238E27FC236}">
                <a16:creationId xmlns:a16="http://schemas.microsoft.com/office/drawing/2014/main" xmlns="" id="{166F9D79-7B43-410D-85BB-E76804A6057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540892" y="5129884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3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17" action="ppaction://hlinksldjump"/>
            <a:extLst>
              <a:ext uri="{FF2B5EF4-FFF2-40B4-BE49-F238E27FC236}">
                <a16:creationId xmlns:a16="http://schemas.microsoft.com/office/drawing/2014/main" xmlns="" id="{9EF35510-6016-4E33-92EB-73B6BC395A0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769493" y="509082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文本占位符 3">
            <a:hlinkClick r:id="rId21" action="ppaction://hlinksldjump"/>
            <a:extLst>
              <a:ext uri="{FF2B5EF4-FFF2-40B4-BE49-F238E27FC236}">
                <a16:creationId xmlns:a16="http://schemas.microsoft.com/office/drawing/2014/main" xmlns="" id="{3FD60FEF-61EE-4EA4-A645-8FB3FED69BA2}"/>
              </a:ext>
            </a:extLst>
          </p:cNvPr>
          <p:cNvSpPr txBox="1">
            <a:spLocks/>
          </p:cNvSpPr>
          <p:nvPr/>
        </p:nvSpPr>
        <p:spPr>
          <a:xfrm>
            <a:off x="3369469" y="5218173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系统管理模式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Others_2">
            <a:extLst>
              <a:ext uri="{FF2B5EF4-FFF2-40B4-BE49-F238E27FC236}">
                <a16:creationId xmlns:a16="http://schemas.microsoft.com/office/drawing/2014/main" xmlns="" id="{254ED348-B6A0-4F1C-9F54-E0224B41572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461615" y="1615833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Entry_2">
            <a:extLst>
              <a:ext uri="{FF2B5EF4-FFF2-40B4-BE49-F238E27FC236}">
                <a16:creationId xmlns:a16="http://schemas.microsoft.com/office/drawing/2014/main" xmlns="" id="{1EFDE7F2-0188-4129-8297-62200024ADE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550517" y="1563750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3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MH_Number_2">
            <a:hlinkClick r:id="rId17" action="ppaction://hlinksldjump"/>
            <a:extLst>
              <a:ext uri="{FF2B5EF4-FFF2-40B4-BE49-F238E27FC236}">
                <a16:creationId xmlns:a16="http://schemas.microsoft.com/office/drawing/2014/main" xmlns="" id="{793F0073-2B01-43E6-8932-414EB6DF06F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779118" y="152468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文本占位符 3">
            <a:hlinkClick r:id="rId22" action="ppaction://hlinksldjump"/>
            <a:extLst>
              <a:ext uri="{FF2B5EF4-FFF2-40B4-BE49-F238E27FC236}">
                <a16:creationId xmlns:a16="http://schemas.microsoft.com/office/drawing/2014/main" xmlns="" id="{1A3A43CF-D6A0-46ED-9225-81461EC757D9}"/>
              </a:ext>
            </a:extLst>
          </p:cNvPr>
          <p:cNvSpPr txBox="1">
            <a:spLocks/>
          </p:cNvSpPr>
          <p:nvPr/>
        </p:nvSpPr>
        <p:spPr>
          <a:xfrm>
            <a:off x="3379094" y="1652039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基本知识点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/>
              <a:t>多任务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998" y="1440000"/>
            <a:ext cx="7374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操作系统服务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中断或异常服务程序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系统内核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处理器调度、执行和休眠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任务被调度执行或者任务切换时，处理器会保存任务状态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个系统至少有一个任务，每个任务都有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个任务由两部分构成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任务执行空间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段，栈段，一个或多个数据段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任务状态段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(TSS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由段选择子指定的任务执行空间状态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(CS, DS, SS, ES, FS, GS)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各寄存器状态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任务寄存器等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任务执行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通过远过程调用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远跳转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指令调用任务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异常任务调用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36" y="1088311"/>
            <a:ext cx="3347994" cy="28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650" y="4093828"/>
            <a:ext cx="3423280" cy="247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3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虚拟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998" y="1440000"/>
            <a:ext cx="11443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保护模式出现后，为兼容实模式支持的模式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依赖于保护模式，以任务形式在保护模式上执行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实模式程序，因此不是一个真正的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实模式寻址方式相同，寻址空间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可同时执行多个虚拟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模式任务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模式下可以执行的特权指令，在虚拟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模式下以模拟的形式执行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系统</a:t>
            </a:r>
            <a:r>
              <a:rPr lang="zh-CN" altLang="en-US" dirty="0" smtClean="0"/>
              <a:t>管理模式</a:t>
            </a:r>
            <a:r>
              <a:rPr lang="en-US" altLang="zh-CN" dirty="0" smtClean="0"/>
              <a:t>SMM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998" y="1440000"/>
            <a:ext cx="11443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与其他任何模式的一个运行环境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依赖操作系统，由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固件控制、初始化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处理程序只能由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固件实现，不执行任何操作系统或应用程序代码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模式下内存不分段不分页，无权限限制，逻辑地址等于物理地址，可以直接寻址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4GB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以内的地址空间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下可以执行任何指令，包括保护模式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级特权指令，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对操作系统透明，操作系统无法感知是否有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用于系统管理、电源管理、硬件控制、系统安全或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特定功能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只能通过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SMI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中断引脚或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APIC IPI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消息进入，只能通过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指令退出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程序在独立的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SMRAM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中运行，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SMRAM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对其他系统不可访问，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SMRAM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空间由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固件划分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优先级最高，其他中断自动禁止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不能嵌套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重入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可以从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的其他任何模式进入到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，退出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后返回之前的模式并继续之前的任务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SMRAM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中存放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代码，数据，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时自动存储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状态到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SMRAM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，退出时自动还原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在进入系统前需要执行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动作，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SMM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相关设置和资源无法再更改，防止被篡改和恶意利用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5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CPU</a:t>
            </a:r>
            <a:r>
              <a:rPr lang="zh-CN" altLang="en-US" dirty="0" smtClean="0"/>
              <a:t>模式切换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00" y="1147615"/>
            <a:ext cx="8092974" cy="5555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4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实模式与保护模式对比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59999" y="1440000"/>
            <a:ext cx="110993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寻址范围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权限限制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特权限制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中断服务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4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CPU ID</a:t>
            </a:r>
          </a:p>
        </p:txBody>
      </p:sp>
      <p:sp>
        <p:nvSpPr>
          <p:cNvPr id="4" name="矩形 3"/>
          <p:cNvSpPr/>
          <p:nvPr/>
        </p:nvSpPr>
        <p:spPr>
          <a:xfrm>
            <a:off x="713139" y="1341922"/>
            <a:ext cx="3483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CPUID</a:t>
            </a:r>
            <a:r>
              <a:rPr lang="zh-CN" altLang="en-US" dirty="0"/>
              <a:t>操作码是一个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架构</a:t>
            </a:r>
            <a:r>
              <a:rPr lang="zh-CN" altLang="en-US" dirty="0"/>
              <a:t>的处理器补充指令</a:t>
            </a:r>
            <a:r>
              <a:rPr lang="zh-CN" altLang="en-US" dirty="0" smtClean="0"/>
              <a:t>，作用</a:t>
            </a:r>
            <a:r>
              <a:rPr lang="zh-CN" altLang="en-US" dirty="0"/>
              <a:t>是允许软件发现处理器的详细信息。通过使用</a:t>
            </a:r>
            <a:r>
              <a:rPr lang="en-US" altLang="zh-CN" dirty="0"/>
              <a:t>CPUID</a:t>
            </a:r>
            <a:r>
              <a:rPr lang="zh-CN" altLang="en-US" dirty="0"/>
              <a:t>操作码，软件可以确定处理器的类型和特性</a:t>
            </a:r>
            <a:r>
              <a:rPr lang="zh-CN" altLang="en-US" dirty="0" smtClean="0"/>
              <a:t>支持</a:t>
            </a:r>
            <a:r>
              <a:rPr lang="zh-CN" altLang="en-US" dirty="0"/>
              <a:t>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3" y="1341922"/>
            <a:ext cx="5107189" cy="4081023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922614"/>
              </p:ext>
            </p:extLst>
          </p:nvPr>
        </p:nvGraphicFramePr>
        <p:xfrm>
          <a:off x="2264280" y="3979721"/>
          <a:ext cx="5286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包装程序外壳对象" showAsIcon="1" r:id="rId4" imgW="528840" imgH="439560" progId="Package">
                  <p:embed/>
                </p:oleObj>
              </mc:Choice>
              <mc:Fallback>
                <p:oleObj name="包装程序外壳对象" showAsIcon="1" r:id="rId4" imgW="5288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4280" y="3979721"/>
                        <a:ext cx="528637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326730" y="572402"/>
            <a:ext cx="7364898" cy="486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spc="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访问工具</a:t>
            </a:r>
            <a:endParaRPr lang="zh-CN" altLang="en-US" sz="2800" b="1" spc="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231" y="1230629"/>
            <a:ext cx="74364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Windows: RW</a:t>
            </a:r>
          </a:p>
          <a:p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DOS: RU.exe</a:t>
            </a:r>
          </a:p>
          <a:p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EFI: </a:t>
            </a:r>
            <a:r>
              <a:rPr lang="en-US" altLang="zh-CN" dirty="0" err="1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RU.efi</a:t>
            </a:r>
            <a:endParaRPr lang="en-US" altLang="zh-CN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Linux: </a:t>
            </a:r>
            <a:r>
              <a:rPr lang="en-US" altLang="zh-CN" dirty="0" err="1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rdmsr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wrmsr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/cupid/</a:t>
            </a:r>
            <a:r>
              <a:rPr lang="en-US" altLang="zh-CN" dirty="0" err="1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lang="en-US" altLang="zh-CN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/memory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7" y="3045691"/>
            <a:ext cx="5018002" cy="2869204"/>
          </a:xfrm>
          <a:prstGeom prst="rect">
            <a:avLst/>
          </a:prstGeom>
        </p:spPr>
      </p:pic>
      <p:pic>
        <p:nvPicPr>
          <p:cNvPr id="8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15" y="3210283"/>
            <a:ext cx="3753415" cy="28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8673" y="301350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4800" b="1" spc="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基本知识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59999" y="1440000"/>
            <a:ext cx="110993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程序的运行就是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执行指令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程序的二进制指令都是放在内存中或映射在内存中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当前要执行的指令由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CS:IP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开机或复位以后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从实模式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0xFFFF0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0xFFFFFFF0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）的位置开始执行第一条指令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的地址，有逻辑地址，线性地址，物理地址的区分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程序执行时指令指定的地址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线性地址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由逻辑地址经过一定规则转换而来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实际传送到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地址总线上的地址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寄存器概念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(Register)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直接位于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的内部，是一种高速存储位置，其访问速度远远高于任何传统存储器（包括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），可以类比为“最高速的内存”。因此当一个程序为了速度需要进行优化时，常常选择把某些数据储存在寄存器当中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7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基本特性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59999" y="1440000"/>
            <a:ext cx="110993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地址模式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/Real-address Mode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上电和复位后默认工作模式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物理寻址空间，线性地址等于物理地址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内存无权限限制，所有内存都可读，写和执行，操作系统和用户程序无差别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指令无优先级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特权限制，所有指令都可执行，包括所有特权指令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单任务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通过中断机制提供系统服务，中断向量表存放中断服务程序入口地址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实模式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寻址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59999" y="1440000"/>
            <a:ext cx="918667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物理寻址空间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址空间按照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64KB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长度分为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个段，段内偏移量为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寻址方式为段地址左移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偏移量方式计算出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</a:t>
            </a:r>
            <a:endParaRPr lang="en-US" altLang="zh-CN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 = 0x1000, DI = 0x1234,</a:t>
            </a:r>
          </a:p>
          <a:p>
            <a:pPr lvl="1"/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则地址为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(0x1000 &lt;&lt; 4) + 0x1234 = 0x11234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根以上地址线时，可以访问到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0x100000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0x10FFEF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的地址，但是需要打开</a:t>
            </a:r>
            <a:r>
              <a:rPr lang="en-US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A20</a:t>
            </a: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地址线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支持，否则访问到的是</a:t>
            </a:r>
            <a:r>
              <a:rPr lang="en-US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0x0000-0xFFEF</a:t>
            </a:r>
            <a:r>
              <a:rPr lang="zh-CN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的内存地址</a:t>
            </a:r>
            <a:endParaRPr lang="en-US" altLang="zh-CN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99" y="4127326"/>
            <a:ext cx="5901101" cy="244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8" y="4033626"/>
            <a:ext cx="4907758" cy="25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3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实模式</a:t>
            </a:r>
            <a:r>
              <a:rPr lang="en-US" altLang="zh-CN" dirty="0"/>
              <a:t> – 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999" y="1440000"/>
            <a:ext cx="6040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it-IT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it-IT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it-IT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it-IT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BX, CX, </a:t>
            </a:r>
            <a:r>
              <a:rPr lang="it-IT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DX</a:t>
            </a:r>
            <a:endParaRPr lang="it-IT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it-IT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个栈偏移寄存器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it-IT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it-IT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it-IT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it-IT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个变址寄存器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it-IT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it-IT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it-IT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it-IT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个指令指针寄存器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IP</a:t>
            </a:r>
            <a:endParaRPr lang="it-IT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个标志寄存器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FLAGS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个段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 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CS, DS, SS, 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个通用段地址寄存器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FS, GS (386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开始支持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将以上寄存器扩展为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段寄存器除外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扩展寄存器为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段寄存器除外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0000"/>
            <a:ext cx="524669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8" y="4941070"/>
            <a:ext cx="11287495" cy="168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实模式</a:t>
            </a:r>
            <a:r>
              <a:rPr lang="en-US" altLang="zh-CN" dirty="0" smtClean="0"/>
              <a:t> </a:t>
            </a:r>
            <a:r>
              <a:rPr lang="en-US" altLang="zh-CN" dirty="0"/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中断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92" y="1440000"/>
            <a:ext cx="3799609" cy="38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9999" y="1440000"/>
            <a:ext cx="772199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中断类型</a:t>
            </a:r>
            <a:endParaRPr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产生的内部中断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调式中断或异常中断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硬件产生的外部中断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(8259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软件产生的中断调用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硬件中断和软件中断服务程序入口地址存放在中断向量表中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中断向量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表位与内存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0x0000:0x0000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处，大小为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0x400 Bytes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支持最多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个中断向量，每个中断号对应的中断向量占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+ 2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中断向量表开机后由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或操作系统初始化维护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实模式下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或操作系统通过中断提供系统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服务，例如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鼠标处理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磁盘读写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并口服务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驱动或应用程序也可以安装自己的中断服务程序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1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实模式</a:t>
            </a:r>
            <a:r>
              <a:rPr lang="en-US" altLang="zh-CN" dirty="0" smtClean="0"/>
              <a:t> </a:t>
            </a:r>
            <a:r>
              <a:rPr lang="en-US" altLang="zh-CN" dirty="0"/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999" y="1440000"/>
            <a:ext cx="77219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中断过程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产生中断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自动保护现场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CS:IP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FLAGS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寄存器入栈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清除标志寄存器中</a:t>
            </a: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标识，禁止中断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根据中断向量号，跳转到中断向量表中对应的中断服务程序开始执行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IRET</a:t>
            </a:r>
            <a:r>
              <a: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指令退出中断服务程序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3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="" xmlns:a16="http://schemas.microsoft.com/office/drawing/2014/main" id="{D5DEA4A6-1E93-4E5B-ACAA-9CFD8EBA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08" y="565091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保护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基本特性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999" y="1440000"/>
            <a:ext cx="110993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，主要在于对进程</a:t>
            </a:r>
            <a:r>
              <a:rPr lang="en-US" altLang="zh-C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任务内存数据的保护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寻址所有地址空间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变更，内存支持分页，支持虚拟内存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和扩展寄存器仍然可用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支持特权级别配置，区分系统和应用，特权指令限制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I/O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访问限制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内存提供读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执行权限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访问权限设定或机制，保护内存数据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支持多任务和任务优先级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权限配置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LDTR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IDTR, TR, CR3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等保护模式所需的寄存器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支持虚拟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模式便于执行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实模式任务</a:t>
            </a:r>
            <a:endParaRPr lang="en-US" altLang="zh-CN" sz="1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19914</TotalTime>
  <Words>2365</Words>
  <Application>Microsoft Office PowerPoint</Application>
  <PresentationFormat>宽屏</PresentationFormat>
  <Paragraphs>273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DengXian</vt:lpstr>
      <vt:lpstr>DengXian Light</vt:lpstr>
      <vt:lpstr>华文细黑</vt:lpstr>
      <vt:lpstr>Microsoft YaHei</vt:lpstr>
      <vt:lpstr>Microsoft YaHei</vt:lpstr>
      <vt:lpstr>Arial</vt:lpstr>
      <vt:lpstr>Times New Roman</vt:lpstr>
      <vt:lpstr>Wingdings</vt:lpstr>
      <vt:lpstr>3_自定义设计方案</vt:lpstr>
      <vt:lpstr>4_自定义设计方案</vt:lpstr>
      <vt:lpstr>5_自定义设计方案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xu yujin</cp:lastModifiedBy>
  <cp:revision>537</cp:revision>
  <dcterms:created xsi:type="dcterms:W3CDTF">2019-10-23T01:54:55Z</dcterms:created>
  <dcterms:modified xsi:type="dcterms:W3CDTF">2021-08-06T05:23:21Z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