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9" r:id="rId2"/>
    <p:sldId id="268" r:id="rId3"/>
    <p:sldId id="330" r:id="rId4"/>
    <p:sldId id="305" r:id="rId5"/>
    <p:sldId id="323" r:id="rId6"/>
    <p:sldId id="335" r:id="rId7"/>
    <p:sldId id="331" r:id="rId8"/>
    <p:sldId id="342" r:id="rId9"/>
    <p:sldId id="344" r:id="rId10"/>
    <p:sldId id="327" r:id="rId11"/>
    <p:sldId id="347" r:id="rId12"/>
    <p:sldId id="341" r:id="rId13"/>
    <p:sldId id="349" r:id="rId14"/>
    <p:sldId id="359" r:id="rId15"/>
    <p:sldId id="345" r:id="rId16"/>
    <p:sldId id="348" r:id="rId17"/>
    <p:sldId id="360" r:id="rId18"/>
    <p:sldId id="322" r:id="rId19"/>
    <p:sldId id="325" r:id="rId20"/>
    <p:sldId id="326" r:id="rId21"/>
    <p:sldId id="332" r:id="rId22"/>
    <p:sldId id="337" r:id="rId23"/>
    <p:sldId id="303" r:id="rId24"/>
    <p:sldId id="339" r:id="rId25"/>
    <p:sldId id="352" r:id="rId26"/>
    <p:sldId id="353" r:id="rId27"/>
    <p:sldId id="336" r:id="rId28"/>
    <p:sldId id="333" r:id="rId29"/>
    <p:sldId id="318" r:id="rId30"/>
    <p:sldId id="310" r:id="rId31"/>
    <p:sldId id="354" r:id="rId32"/>
    <p:sldId id="356" r:id="rId33"/>
    <p:sldId id="357" r:id="rId34"/>
    <p:sldId id="304" r:id="rId35"/>
    <p:sldId id="279" r:id="rId36"/>
  </p:sldIdLst>
  <p:sldSz cx="9145588" cy="5145088"/>
  <p:notesSz cx="6858000" cy="9144000"/>
  <p:defaultTextStyle>
    <a:defPPr>
      <a:defRPr lang="zh-CN"/>
    </a:defPPr>
    <a:lvl1pPr marL="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23580A-A14E-4FE9-9A47-8302E8E446E3}">
          <p14:sldIdLst>
            <p14:sldId id="289"/>
            <p14:sldId id="268"/>
            <p14:sldId id="330"/>
            <p14:sldId id="305"/>
            <p14:sldId id="323"/>
            <p14:sldId id="335"/>
            <p14:sldId id="331"/>
            <p14:sldId id="342"/>
            <p14:sldId id="344"/>
            <p14:sldId id="327"/>
            <p14:sldId id="347"/>
            <p14:sldId id="341"/>
            <p14:sldId id="349"/>
            <p14:sldId id="359"/>
            <p14:sldId id="345"/>
            <p14:sldId id="348"/>
            <p14:sldId id="360"/>
            <p14:sldId id="322"/>
            <p14:sldId id="325"/>
            <p14:sldId id="326"/>
            <p14:sldId id="332"/>
            <p14:sldId id="337"/>
            <p14:sldId id="303"/>
          </p14:sldIdLst>
        </p14:section>
        <p14:section name="无标题节" id="{9EAD4CFB-C270-42EF-A0A3-97139786F172}">
          <p14:sldIdLst>
            <p14:sldId id="339"/>
            <p14:sldId id="352"/>
            <p14:sldId id="353"/>
            <p14:sldId id="336"/>
            <p14:sldId id="333"/>
            <p14:sldId id="318"/>
            <p14:sldId id="310"/>
            <p14:sldId id="354"/>
            <p14:sldId id="356"/>
            <p14:sldId id="357"/>
            <p14:sldId id="304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428">
          <p15:clr>
            <a:srgbClr val="A4A3A4"/>
          </p15:clr>
        </p15:guide>
        <p15:guide id="4" orient="horz" pos="124" userDrawn="1">
          <p15:clr>
            <a:srgbClr val="A4A3A4"/>
          </p15:clr>
        </p15:guide>
        <p15:guide id="5" pos="4908">
          <p15:clr>
            <a:srgbClr val="A4A3A4"/>
          </p15:clr>
        </p15:guide>
        <p15:guide id="6" pos="192">
          <p15:clr>
            <a:srgbClr val="A4A3A4"/>
          </p15:clr>
        </p15:guide>
        <p15:guide id="7" pos="5568">
          <p15:clr>
            <a:srgbClr val="A4A3A4"/>
          </p15:clr>
        </p15:guide>
        <p15:guide id="8" pos="4830">
          <p15:clr>
            <a:srgbClr val="A4A3A4"/>
          </p15:clr>
        </p15:guide>
        <p15:guide id="9" pos="132">
          <p15:clr>
            <a:srgbClr val="A4A3A4"/>
          </p15:clr>
        </p15:guide>
        <p15:guide id="10" orient="horz" pos="2999">
          <p15:clr>
            <a:srgbClr val="A4A3A4"/>
          </p15:clr>
        </p15:guide>
        <p15:guide id="11" orient="horz" pos="740">
          <p15:clr>
            <a:srgbClr val="A4A3A4"/>
          </p15:clr>
        </p15:guide>
        <p15:guide id="12" orient="horz" pos="238">
          <p15:clr>
            <a:srgbClr val="A4A3A4"/>
          </p15:clr>
        </p15:guide>
        <p15:guide id="13" pos="4902">
          <p15:clr>
            <a:srgbClr val="A4A3A4"/>
          </p15:clr>
        </p15:guide>
        <p15:guide id="14" orient="horz" pos="2850">
          <p15:clr>
            <a:srgbClr val="A4A3A4"/>
          </p15:clr>
        </p15:guide>
        <p15:guide id="15" orient="horz" pos="3060">
          <p15:clr>
            <a:srgbClr val="A4A3A4"/>
          </p15:clr>
        </p15:guide>
        <p15:guide id="16" orient="horz" pos="126">
          <p15:clr>
            <a:srgbClr val="A4A3A4"/>
          </p15:clr>
        </p15:guide>
        <p15:guide id="17" orient="horz" pos="264">
          <p15:clr>
            <a:srgbClr val="A4A3A4"/>
          </p15:clr>
        </p15:guide>
        <p15:guide id="18" pos="4656">
          <p15:clr>
            <a:srgbClr val="A4A3A4"/>
          </p15:clr>
        </p15:guide>
        <p15:guide id="19" pos="1266">
          <p15:clr>
            <a:srgbClr val="A4A3A4"/>
          </p15:clr>
        </p15:guide>
        <p15:guide id="20" pos="4968">
          <p15:clr>
            <a:srgbClr val="A4A3A4"/>
          </p15:clr>
        </p15:guide>
        <p15:guide id="21" pos="55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023"/>
    <a:srgbClr val="E24A51"/>
    <a:srgbClr val="E7E5E6"/>
    <a:srgbClr val="E7DCE6"/>
    <a:srgbClr val="E45A61"/>
    <a:srgbClr val="B01D23"/>
    <a:srgbClr val="D4222A"/>
    <a:srgbClr val="B01F2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11" y="77"/>
      </p:cViewPr>
      <p:guideLst>
        <p:guide orient="horz" pos="387"/>
        <p:guide orient="horz" pos="3053"/>
        <p:guide orient="horz" pos="428"/>
        <p:guide orient="horz" pos="124"/>
        <p:guide pos="4908"/>
        <p:guide pos="192"/>
        <p:guide pos="5568"/>
        <p:guide pos="4830"/>
        <p:guide pos="132"/>
        <p:guide orient="horz" pos="2999"/>
        <p:guide orient="horz" pos="740"/>
        <p:guide orient="horz" pos="238"/>
        <p:guide pos="4902"/>
        <p:guide orient="horz" pos="2850"/>
        <p:guide orient="horz" pos="3060"/>
        <p:guide orient="horz" pos="126"/>
        <p:guide orient="horz" pos="264"/>
        <p:guide pos="4656"/>
        <p:guide pos="1266"/>
        <p:guide pos="4968"/>
        <p:guide pos="555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20D5-F9DD-4389-A6C8-003AD8986EBC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DFB6-85F9-4DDA-8646-9184AE5C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4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3DFB6-85F9-4DDA-8646-9184AE5C78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04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3DFB6-85F9-4DDA-8646-9184AE5C78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86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2925" y="1081718"/>
            <a:ext cx="7305675" cy="480382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单击此处编辑母标副标题样式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2925" y="2628900"/>
            <a:ext cx="6859191" cy="452009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40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 dirty="0"/>
              <a:t>撰写部门及人员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3083879"/>
            <a:ext cx="3533775" cy="2381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撰写日期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562101"/>
            <a:ext cx="7305675" cy="762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单击此处编辑母版主标题样式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609600" y="2430451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418509"/>
            <a:ext cx="1400174" cy="42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9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9" cy="421878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33350" y="721"/>
            <a:ext cx="471282" cy="713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四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6" name="组合 15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7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8" name="梯形 17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8" cy="42187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4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07" y="3362325"/>
            <a:ext cx="2258955" cy="693277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47725" y="103088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安全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7725" y="155869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易用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47725" y="208650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全能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47725" y="2614311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可靠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762125" y="261431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762125" y="103088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Secure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762125" y="155869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62125" y="208650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0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69" y="1628303"/>
            <a:ext cx="2258955" cy="69327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105819" y="2689020"/>
            <a:ext cx="4933950" cy="648397"/>
            <a:chOff x="1762125" y="3165270"/>
            <a:chExt cx="4933950" cy="64839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21240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安全</a:t>
              </a: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33178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易用</a:t>
              </a: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5116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全能</a:t>
              </a: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57054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可靠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53435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Available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7621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Secure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9559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Usable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497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Multiple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04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2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3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4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3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12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rgbClr val="B01D23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13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rgbClr val="B01D23"/>
                </a:solidFill>
                <a:latin typeface="+mn-ea"/>
                <a:ea typeface="+mn-ea"/>
              </a:rPr>
              <a:t>Contents</a:t>
            </a:r>
          </a:p>
        </p:txBody>
      </p:sp>
      <p:sp>
        <p:nvSpPr>
          <p:cNvPr id="15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5" name="梯形 14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  <a:solidFill>
            <a:srgbClr val="B01D23"/>
          </a:solidFill>
        </p:grpSpPr>
        <p:sp>
          <p:nvSpPr>
            <p:cNvPr id="12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6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7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8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9" name="梯形 18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6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6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53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8" r:id="rId3"/>
    <p:sldLayoutId id="2147483674" r:id="rId4"/>
    <p:sldLayoutId id="2147483675" r:id="rId5"/>
    <p:sldLayoutId id="2147483654" r:id="rId6"/>
    <p:sldLayoutId id="2147483669" r:id="rId7"/>
    <p:sldLayoutId id="2147483676" r:id="rId8"/>
    <p:sldLayoutId id="2147483677" r:id="rId9"/>
    <p:sldLayoutId id="2147483670" r:id="rId10"/>
    <p:sldLayoutId id="2147483671" r:id="rId11"/>
    <p:sldLayoutId id="2147483655" r:id="rId12"/>
    <p:sldLayoutId id="2147483673" r:id="rId13"/>
  </p:sldLayoutIdLs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软件 </a:t>
            </a:r>
            <a:r>
              <a:rPr lang="en-US" altLang="zh-CN" dirty="0"/>
              <a:t>BIOS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3600" dirty="0"/>
              <a:t>Fast Video</a:t>
            </a:r>
            <a:r>
              <a:rPr lang="zh-CN" altLang="en-US" sz="3600" dirty="0"/>
              <a:t>功能实现和应用</a:t>
            </a:r>
          </a:p>
        </p:txBody>
      </p:sp>
    </p:spTree>
    <p:extLst>
      <p:ext uri="{BB962C8B-B14F-4D97-AF65-F5344CB8AC3E}">
        <p14:creationId xmlns:p14="http://schemas.microsoft.com/office/powerpoint/2010/main" val="2041745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 1">
            <a:extLst>
              <a:ext uri="{FF2B5EF4-FFF2-40B4-BE49-F238E27FC236}">
                <a16:creationId xmlns:a16="http://schemas.microsoft.com/office/drawing/2014/main" id="{3CDAD977-C186-4A8F-9CD7-CCA0E320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</p:spPr>
        <p:txBody>
          <a:bodyPr/>
          <a:lstStyle/>
          <a:p>
            <a:r>
              <a:rPr lang="en-US" altLang="zh-CN" dirty="0"/>
              <a:t>Resource Allocate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621EA53-C614-423D-A89D-29D87DDD5F64}"/>
              </a:ext>
            </a:extLst>
          </p:cNvPr>
          <p:cNvGrpSpPr/>
          <p:nvPr/>
        </p:nvGrpSpPr>
        <p:grpSpPr>
          <a:xfrm>
            <a:off x="7187135" y="1510258"/>
            <a:ext cx="1341700" cy="2686366"/>
            <a:chOff x="1157450" y="1197110"/>
            <a:chExt cx="1341700" cy="2686366"/>
          </a:xfrm>
        </p:grpSpPr>
        <p:sp>
          <p:nvSpPr>
            <p:cNvPr id="63" name="流程图: 过程 62">
              <a:extLst>
                <a:ext uri="{FF2B5EF4-FFF2-40B4-BE49-F238E27FC236}">
                  <a16:creationId xmlns:a16="http://schemas.microsoft.com/office/drawing/2014/main" id="{206C06D4-1DF3-43AB-B7AE-C75F98C7052B}"/>
                </a:ext>
              </a:extLst>
            </p:cNvPr>
            <p:cNvSpPr/>
            <p:nvPr/>
          </p:nvSpPr>
          <p:spPr bwMode="auto">
            <a:xfrm>
              <a:off x="1221438" y="1197110"/>
              <a:ext cx="1277712" cy="288000"/>
            </a:xfrm>
            <a:prstGeom prst="flowChartProcess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ln w="11430"/>
                  <a:solidFill>
                    <a:schemeClr val="tx1"/>
                  </a:solidFill>
                </a:rPr>
                <a:t>Host Bridge</a:t>
              </a:r>
              <a:endParaRPr lang="zh-CN" altLang="en-US" sz="1400" b="1" dirty="0">
                <a:ln w="11430"/>
                <a:solidFill>
                  <a:schemeClr val="tx1"/>
                </a:solidFill>
              </a:endParaRPr>
            </a:p>
          </p:txBody>
        </p:sp>
        <p:sp>
          <p:nvSpPr>
            <p:cNvPr id="64" name="流程图: 过程 63">
              <a:extLst>
                <a:ext uri="{FF2B5EF4-FFF2-40B4-BE49-F238E27FC236}">
                  <a16:creationId xmlns:a16="http://schemas.microsoft.com/office/drawing/2014/main" id="{11A74F53-9C07-4282-9347-4FFBE2485494}"/>
                </a:ext>
              </a:extLst>
            </p:cNvPr>
            <p:cNvSpPr/>
            <p:nvPr/>
          </p:nvSpPr>
          <p:spPr bwMode="auto">
            <a:xfrm>
              <a:off x="1189444" y="2027895"/>
              <a:ext cx="1277713" cy="288000"/>
            </a:xfrm>
            <a:prstGeom prst="flowChartProcess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ln w="11430"/>
                  <a:solidFill>
                    <a:schemeClr val="tx1"/>
                  </a:solidFill>
                </a:rPr>
                <a:t>Root bridge</a:t>
              </a:r>
              <a:endParaRPr lang="zh-CN" altLang="en-US" sz="1400" b="1" dirty="0">
                <a:ln w="11430"/>
                <a:solidFill>
                  <a:schemeClr val="tx1"/>
                </a:solidFill>
              </a:endParaRPr>
            </a:p>
          </p:txBody>
        </p:sp>
        <p:sp>
          <p:nvSpPr>
            <p:cNvPr id="74" name="流程图: 过程 73">
              <a:extLst>
                <a:ext uri="{FF2B5EF4-FFF2-40B4-BE49-F238E27FC236}">
                  <a16:creationId xmlns:a16="http://schemas.microsoft.com/office/drawing/2014/main" id="{EC8F773F-76FC-4805-80A6-EA4ABE19E374}"/>
                </a:ext>
              </a:extLst>
            </p:cNvPr>
            <p:cNvSpPr/>
            <p:nvPr/>
          </p:nvSpPr>
          <p:spPr bwMode="auto">
            <a:xfrm>
              <a:off x="1398445" y="3595476"/>
              <a:ext cx="864096" cy="288000"/>
            </a:xfrm>
            <a:prstGeom prst="flowChartProcess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ln w="11430"/>
                  <a:solidFill>
                    <a:schemeClr val="tx1"/>
                  </a:solidFill>
                </a:rPr>
                <a:t>Device</a:t>
              </a:r>
              <a:endParaRPr lang="zh-CN" altLang="en-US" sz="1400" b="1" dirty="0">
                <a:ln w="11430"/>
                <a:solidFill>
                  <a:schemeClr val="tx1"/>
                </a:solidFill>
              </a:endParaRPr>
            </a:p>
          </p:txBody>
        </p:sp>
        <p:sp>
          <p:nvSpPr>
            <p:cNvPr id="75" name="流程图: 过程 74">
              <a:extLst>
                <a:ext uri="{FF2B5EF4-FFF2-40B4-BE49-F238E27FC236}">
                  <a16:creationId xmlns:a16="http://schemas.microsoft.com/office/drawing/2014/main" id="{D0AC0D9B-D85D-4AF1-9FB9-309D629B132E}"/>
                </a:ext>
              </a:extLst>
            </p:cNvPr>
            <p:cNvSpPr/>
            <p:nvPr/>
          </p:nvSpPr>
          <p:spPr bwMode="auto">
            <a:xfrm>
              <a:off x="1157450" y="2796335"/>
              <a:ext cx="1341700" cy="288000"/>
            </a:xfrm>
            <a:prstGeom prst="flowChartProcess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ln w="11430"/>
                  <a:solidFill>
                    <a:schemeClr val="tx1"/>
                  </a:solidFill>
                </a:rPr>
                <a:t>P2P bridge</a:t>
              </a:r>
              <a:endParaRPr lang="zh-CN" altLang="en-US" sz="1400" b="1" dirty="0">
                <a:ln w="11430"/>
                <a:solidFill>
                  <a:schemeClr val="tx1"/>
                </a:solidFill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8F87ADA-6188-4F8E-BB10-10834C79E0CD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1860294" y="1485110"/>
              <a:ext cx="0" cy="536334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62701F39-48E9-426D-977B-D82986C4A465}"/>
                </a:ext>
              </a:extLst>
            </p:cNvPr>
            <p:cNvCxnSpPr>
              <a:cxnSpLocks/>
              <a:stCxn id="64" idx="2"/>
              <a:endCxn id="75" idx="0"/>
            </p:cNvCxnSpPr>
            <p:nvPr/>
          </p:nvCxnSpPr>
          <p:spPr>
            <a:xfrm flipH="1">
              <a:off x="1828300" y="2315895"/>
              <a:ext cx="1" cy="480440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B7D02B4-1E5E-41E7-8898-F3A063AFA094}"/>
                </a:ext>
              </a:extLst>
            </p:cNvPr>
            <p:cNvCxnSpPr>
              <a:cxnSpLocks/>
              <a:stCxn id="75" idx="2"/>
              <a:endCxn id="74" idx="0"/>
            </p:cNvCxnSpPr>
            <p:nvPr/>
          </p:nvCxnSpPr>
          <p:spPr>
            <a:xfrm>
              <a:off x="1828300" y="3084335"/>
              <a:ext cx="2193" cy="511141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B038607D-B41B-461D-9724-6F30BF7104A9}"/>
              </a:ext>
            </a:extLst>
          </p:cNvPr>
          <p:cNvSpPr txBox="1"/>
          <p:nvPr/>
        </p:nvSpPr>
        <p:spPr>
          <a:xfrm>
            <a:off x="495588" y="1510258"/>
            <a:ext cx="631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PEI</a:t>
            </a:r>
            <a:r>
              <a:rPr lang="zh-CN" altLang="en-US" b="1" dirty="0"/>
              <a:t>阶段的枚举只会枚举显示设备，因为在会在读取设备信息的时候通过</a:t>
            </a:r>
            <a:r>
              <a:rPr lang="en-US" altLang="zh-CN" b="1" dirty="0" err="1"/>
              <a:t>IsAllowedClassCodeDevice</a:t>
            </a:r>
            <a:r>
              <a:rPr lang="zh-CN" altLang="en-US" b="1" dirty="0"/>
              <a:t>对设备进行筛选，只对</a:t>
            </a:r>
            <a:r>
              <a:rPr lang="en-US" altLang="zh-CN" b="1" dirty="0" err="1"/>
              <a:t>vga</a:t>
            </a:r>
            <a:r>
              <a:rPr lang="zh-CN" altLang="en-US" b="1" dirty="0"/>
              <a:t>设备进行枚举。</a:t>
            </a:r>
            <a:endParaRPr lang="zh-CN" altLang="en-US" sz="1400" b="1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6F92EFB-8457-452D-8399-86008DBAD4FE}"/>
              </a:ext>
            </a:extLst>
          </p:cNvPr>
          <p:cNvSpPr/>
          <p:nvPr/>
        </p:nvSpPr>
        <p:spPr>
          <a:xfrm>
            <a:off x="445602" y="881864"/>
            <a:ext cx="3452884" cy="486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EnumerateBus</a:t>
            </a:r>
            <a:endParaRPr lang="en-US" altLang="zh-CN" sz="16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AA1AE46-00AF-4E97-A025-9E03D2861D85}"/>
              </a:ext>
            </a:extLst>
          </p:cNvPr>
          <p:cNvGrpSpPr/>
          <p:nvPr/>
        </p:nvGrpSpPr>
        <p:grpSpPr>
          <a:xfrm>
            <a:off x="495587" y="2044246"/>
            <a:ext cx="6316249" cy="2957658"/>
            <a:chOff x="495587" y="2044246"/>
            <a:chExt cx="6316249" cy="295765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0547696-0D2B-4598-A6EF-81EF153C3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587" y="2044246"/>
              <a:ext cx="6316249" cy="2957658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C50BA9D-81FF-47AE-A20F-B99F287184B3}"/>
                </a:ext>
              </a:extLst>
            </p:cNvPr>
            <p:cNvSpPr txBox="1"/>
            <p:nvPr/>
          </p:nvSpPr>
          <p:spPr>
            <a:xfrm>
              <a:off x="1965278" y="3345276"/>
              <a:ext cx="15626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E24A51"/>
                  </a:solidFill>
                </a:rPr>
                <a:t>Bus</a:t>
              </a:r>
              <a:r>
                <a:rPr lang="zh-CN" altLang="en-US" dirty="0">
                  <a:solidFill>
                    <a:srgbClr val="E24A51"/>
                  </a:solidFill>
                </a:rPr>
                <a:t>号回填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44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 1">
            <a:extLst>
              <a:ext uri="{FF2B5EF4-FFF2-40B4-BE49-F238E27FC236}">
                <a16:creationId xmlns:a16="http://schemas.microsoft.com/office/drawing/2014/main" id="{3CDAD977-C186-4A8F-9CD7-CCA0E320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</p:spPr>
        <p:txBody>
          <a:bodyPr/>
          <a:lstStyle/>
          <a:p>
            <a:r>
              <a:rPr lang="en-US" altLang="zh-CN" dirty="0"/>
              <a:t>Resource Allocate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D4C982-B711-4E5C-8C12-D6B651AD0EBC}"/>
              </a:ext>
            </a:extLst>
          </p:cNvPr>
          <p:cNvSpPr txBox="1"/>
          <p:nvPr/>
        </p:nvSpPr>
        <p:spPr>
          <a:xfrm>
            <a:off x="832513" y="891690"/>
            <a:ext cx="7806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/>
              <a:t>计算 </a:t>
            </a:r>
            <a:r>
              <a:rPr lang="en-US" altLang="zh-CN" sz="1600" b="1" dirty="0"/>
              <a:t>32</a:t>
            </a:r>
            <a:r>
              <a:rPr lang="zh-CN" altLang="en-US" sz="1600" b="1" dirty="0"/>
              <a:t>位 </a:t>
            </a:r>
            <a:r>
              <a:rPr lang="en-US" altLang="zh-CN" sz="1600" b="1" dirty="0"/>
              <a:t>Base Address Register </a:t>
            </a:r>
            <a:r>
              <a:rPr lang="zh-CN" altLang="en-US" sz="1600" b="1" dirty="0"/>
              <a:t>的大小：</a:t>
            </a:r>
            <a:endParaRPr lang="en-US" altLang="zh-CN" b="1" dirty="0"/>
          </a:p>
          <a:p>
            <a:r>
              <a:rPr lang="en-US" altLang="zh-CN" b="1" dirty="0"/>
              <a:t>       </a:t>
            </a:r>
            <a:r>
              <a:rPr lang="zh-CN" altLang="en-US" b="1" dirty="0"/>
              <a:t>向</a:t>
            </a:r>
            <a:r>
              <a:rPr lang="en-US" altLang="zh-CN" b="1" dirty="0"/>
              <a:t>Base Address Register</a:t>
            </a:r>
            <a:r>
              <a:rPr lang="zh-CN" altLang="en-US" b="1" dirty="0"/>
              <a:t>每个</a:t>
            </a:r>
            <a:r>
              <a:rPr lang="en-US" altLang="zh-CN" b="1" dirty="0"/>
              <a:t>bit</a:t>
            </a:r>
            <a:r>
              <a:rPr lang="zh-CN" altLang="en-US" b="1" dirty="0"/>
              <a:t>写</a:t>
            </a:r>
            <a:r>
              <a:rPr lang="en-US" altLang="zh-CN" b="1" dirty="0"/>
              <a:t>1</a:t>
            </a:r>
            <a:r>
              <a:rPr lang="zh-CN" altLang="en-US" b="1" dirty="0"/>
              <a:t>，</a:t>
            </a:r>
            <a:r>
              <a:rPr lang="en-US" altLang="zh-CN" b="1" dirty="0"/>
              <a:t> </a:t>
            </a:r>
            <a:r>
              <a:rPr lang="zh-CN" altLang="en-US" b="1" dirty="0"/>
              <a:t>得到</a:t>
            </a:r>
            <a:r>
              <a:rPr lang="en-US" altLang="zh-CN" b="1" dirty="0"/>
              <a:t>32bit</a:t>
            </a:r>
            <a:r>
              <a:rPr lang="zh-CN" altLang="en-US" b="1" dirty="0"/>
              <a:t>的数值，清除</a:t>
            </a:r>
            <a:r>
              <a:rPr lang="en-US" altLang="zh-CN" b="1" dirty="0"/>
              <a:t>Encoding information bits(bit 1:0 for I/O,  bit 3:0 for memory)</a:t>
            </a:r>
            <a:r>
              <a:rPr lang="zh-CN" altLang="en-US" b="1" dirty="0"/>
              <a:t>，得到的数值取反 </a:t>
            </a:r>
            <a:r>
              <a:rPr lang="en-US" altLang="zh-CN" b="1" dirty="0"/>
              <a:t>+1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1129C0C-B9AE-4934-A8A1-265874FC6681}"/>
              </a:ext>
            </a:extLst>
          </p:cNvPr>
          <p:cNvGrpSpPr/>
          <p:nvPr/>
        </p:nvGrpSpPr>
        <p:grpSpPr>
          <a:xfrm>
            <a:off x="1130749" y="1967244"/>
            <a:ext cx="3132529" cy="2766075"/>
            <a:chOff x="2901397" y="2315895"/>
            <a:chExt cx="3132529" cy="276607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B1F6A26-60EE-49BA-84FA-D8F8BC5B8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1397" y="2315895"/>
              <a:ext cx="3132529" cy="276607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9C7AD0-87BB-41C5-988C-EFDEDDE630E0}"/>
                </a:ext>
              </a:extLst>
            </p:cNvPr>
            <p:cNvSpPr/>
            <p:nvPr/>
          </p:nvSpPr>
          <p:spPr>
            <a:xfrm>
              <a:off x="3792460" y="2661313"/>
              <a:ext cx="780334" cy="13502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3BFF8B1-4F9A-4F1D-AE48-E929FDA9F137}"/>
              </a:ext>
            </a:extLst>
          </p:cNvPr>
          <p:cNvGrpSpPr/>
          <p:nvPr/>
        </p:nvGrpSpPr>
        <p:grpSpPr>
          <a:xfrm>
            <a:off x="4650167" y="1903939"/>
            <a:ext cx="3715780" cy="1504950"/>
            <a:chOff x="6117432" y="3084335"/>
            <a:chExt cx="2948240" cy="15049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A1C3969-330E-4A3F-81DC-C03468D2A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7432" y="3084335"/>
              <a:ext cx="2948240" cy="1504950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A782B70-CF8F-48B9-9D0B-7BBB97469B1F}"/>
                </a:ext>
              </a:extLst>
            </p:cNvPr>
            <p:cNvSpPr/>
            <p:nvPr/>
          </p:nvSpPr>
          <p:spPr>
            <a:xfrm>
              <a:off x="6468166" y="3891733"/>
              <a:ext cx="891046" cy="203414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991D8ED-0271-432A-9DD5-2AAD1955D542}"/>
                </a:ext>
              </a:extLst>
            </p:cNvPr>
            <p:cNvSpPr/>
            <p:nvPr/>
          </p:nvSpPr>
          <p:spPr>
            <a:xfrm>
              <a:off x="6468166" y="3493769"/>
              <a:ext cx="891046" cy="203414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7B618C2-D0E5-4A36-A9B9-F78D4C42E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795" y="3483958"/>
            <a:ext cx="4219514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0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 1">
            <a:extLst>
              <a:ext uri="{FF2B5EF4-FFF2-40B4-BE49-F238E27FC236}">
                <a16:creationId xmlns:a16="http://schemas.microsoft.com/office/drawing/2014/main" id="{3CDAD977-C186-4A8F-9CD7-CCA0E320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</p:spPr>
        <p:txBody>
          <a:bodyPr/>
          <a:lstStyle/>
          <a:p>
            <a:r>
              <a:rPr lang="en-US" altLang="zh-CN" dirty="0"/>
              <a:t>Resource Allocate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621EA53-C614-423D-A89D-29D87DDD5F64}"/>
              </a:ext>
            </a:extLst>
          </p:cNvPr>
          <p:cNvGrpSpPr/>
          <p:nvPr/>
        </p:nvGrpSpPr>
        <p:grpSpPr>
          <a:xfrm>
            <a:off x="1157450" y="1195535"/>
            <a:ext cx="1341700" cy="2687941"/>
            <a:chOff x="1157450" y="1195535"/>
            <a:chExt cx="1341700" cy="2687941"/>
          </a:xfrm>
        </p:grpSpPr>
        <p:sp>
          <p:nvSpPr>
            <p:cNvPr id="63" name="流程图: 过程 62">
              <a:extLst>
                <a:ext uri="{FF2B5EF4-FFF2-40B4-BE49-F238E27FC236}">
                  <a16:creationId xmlns:a16="http://schemas.microsoft.com/office/drawing/2014/main" id="{206C06D4-1DF3-43AB-B7AE-C75F98C7052B}"/>
                </a:ext>
              </a:extLst>
            </p:cNvPr>
            <p:cNvSpPr/>
            <p:nvPr/>
          </p:nvSpPr>
          <p:spPr bwMode="auto">
            <a:xfrm>
              <a:off x="1189444" y="1195535"/>
              <a:ext cx="1277712" cy="288000"/>
            </a:xfrm>
            <a:prstGeom prst="flowChartProcess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ln w="11430"/>
                  <a:solidFill>
                    <a:schemeClr val="tx1"/>
                  </a:solidFill>
                </a:rPr>
                <a:t>Host Bridge</a:t>
              </a:r>
              <a:endParaRPr lang="zh-CN" altLang="en-US" sz="1400" b="1" dirty="0">
                <a:ln w="11430"/>
                <a:solidFill>
                  <a:schemeClr val="tx1"/>
                </a:solidFill>
              </a:endParaRPr>
            </a:p>
          </p:txBody>
        </p:sp>
        <p:sp>
          <p:nvSpPr>
            <p:cNvPr id="64" name="流程图: 过程 63">
              <a:extLst>
                <a:ext uri="{FF2B5EF4-FFF2-40B4-BE49-F238E27FC236}">
                  <a16:creationId xmlns:a16="http://schemas.microsoft.com/office/drawing/2014/main" id="{11A74F53-9C07-4282-9347-4FFBE2485494}"/>
                </a:ext>
              </a:extLst>
            </p:cNvPr>
            <p:cNvSpPr/>
            <p:nvPr/>
          </p:nvSpPr>
          <p:spPr bwMode="auto">
            <a:xfrm>
              <a:off x="1189444" y="2027895"/>
              <a:ext cx="1277713" cy="288000"/>
            </a:xfrm>
            <a:prstGeom prst="flowChartProcess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ln w="11430"/>
                  <a:solidFill>
                    <a:schemeClr val="tx1"/>
                  </a:solidFill>
                </a:rPr>
                <a:t>Root bridge</a:t>
              </a:r>
              <a:endParaRPr lang="zh-CN" altLang="en-US" sz="1400" b="1" dirty="0">
                <a:ln w="11430"/>
                <a:solidFill>
                  <a:schemeClr val="tx1"/>
                </a:solidFill>
              </a:endParaRPr>
            </a:p>
          </p:txBody>
        </p:sp>
        <p:sp>
          <p:nvSpPr>
            <p:cNvPr id="74" name="流程图: 过程 73">
              <a:extLst>
                <a:ext uri="{FF2B5EF4-FFF2-40B4-BE49-F238E27FC236}">
                  <a16:creationId xmlns:a16="http://schemas.microsoft.com/office/drawing/2014/main" id="{EC8F773F-76FC-4805-80A6-EA4ABE19E374}"/>
                </a:ext>
              </a:extLst>
            </p:cNvPr>
            <p:cNvSpPr/>
            <p:nvPr/>
          </p:nvSpPr>
          <p:spPr bwMode="auto">
            <a:xfrm>
              <a:off x="1398445" y="3595476"/>
              <a:ext cx="864096" cy="288000"/>
            </a:xfrm>
            <a:prstGeom prst="flowChartProcess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ln w="11430"/>
                  <a:solidFill>
                    <a:schemeClr val="tx1"/>
                  </a:solidFill>
                </a:rPr>
                <a:t>Device</a:t>
              </a:r>
              <a:endParaRPr lang="zh-CN" altLang="en-US" sz="1400" b="1" dirty="0">
                <a:ln w="11430"/>
                <a:solidFill>
                  <a:schemeClr val="tx1"/>
                </a:solidFill>
              </a:endParaRPr>
            </a:p>
          </p:txBody>
        </p:sp>
        <p:sp>
          <p:nvSpPr>
            <p:cNvPr id="75" name="流程图: 过程 74">
              <a:extLst>
                <a:ext uri="{FF2B5EF4-FFF2-40B4-BE49-F238E27FC236}">
                  <a16:creationId xmlns:a16="http://schemas.microsoft.com/office/drawing/2014/main" id="{D0AC0D9B-D85D-4AF1-9FB9-309D629B132E}"/>
                </a:ext>
              </a:extLst>
            </p:cNvPr>
            <p:cNvSpPr/>
            <p:nvPr/>
          </p:nvSpPr>
          <p:spPr bwMode="auto">
            <a:xfrm>
              <a:off x="1157450" y="2796335"/>
              <a:ext cx="1341700" cy="288000"/>
            </a:xfrm>
            <a:prstGeom prst="flowChartProcess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ln w="11430"/>
                  <a:solidFill>
                    <a:schemeClr val="tx1"/>
                  </a:solidFill>
                </a:rPr>
                <a:t>P2P bridge</a:t>
              </a:r>
              <a:endParaRPr lang="zh-CN" altLang="en-US" sz="1400" b="1" dirty="0">
                <a:ln w="11430"/>
                <a:solidFill>
                  <a:schemeClr val="tx1"/>
                </a:solidFill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8F87ADA-6188-4F8E-BB10-10834C79E0CD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1828300" y="1483535"/>
              <a:ext cx="0" cy="536334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62701F39-48E9-426D-977B-D82986C4A465}"/>
                </a:ext>
              </a:extLst>
            </p:cNvPr>
            <p:cNvCxnSpPr>
              <a:cxnSpLocks/>
              <a:stCxn id="64" idx="2"/>
              <a:endCxn id="75" idx="0"/>
            </p:cNvCxnSpPr>
            <p:nvPr/>
          </p:nvCxnSpPr>
          <p:spPr>
            <a:xfrm flipH="1">
              <a:off x="1828300" y="2315895"/>
              <a:ext cx="1" cy="480440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B7D02B4-1E5E-41E7-8898-F3A063AFA094}"/>
                </a:ext>
              </a:extLst>
            </p:cNvPr>
            <p:cNvCxnSpPr>
              <a:cxnSpLocks/>
              <a:stCxn id="75" idx="2"/>
              <a:endCxn id="74" idx="0"/>
            </p:cNvCxnSpPr>
            <p:nvPr/>
          </p:nvCxnSpPr>
          <p:spPr>
            <a:xfrm>
              <a:off x="1828300" y="3084335"/>
              <a:ext cx="2193" cy="511141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393D3B-A13B-4B6E-9962-25B4CCC23BFA}"/>
              </a:ext>
            </a:extLst>
          </p:cNvPr>
          <p:cNvSpPr/>
          <p:nvPr/>
        </p:nvSpPr>
        <p:spPr>
          <a:xfrm>
            <a:off x="3671248" y="709385"/>
            <a:ext cx="3452884" cy="486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CalculateBridgeResources</a:t>
            </a:r>
            <a:endParaRPr lang="en-US" altLang="zh-CN" sz="16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D4C982-B711-4E5C-8C12-D6B651AD0EBC}"/>
              </a:ext>
            </a:extLst>
          </p:cNvPr>
          <p:cNvSpPr txBox="1"/>
          <p:nvPr/>
        </p:nvSpPr>
        <p:spPr>
          <a:xfrm>
            <a:off x="3902516" y="1372520"/>
            <a:ext cx="4995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Bridge</a:t>
            </a:r>
            <a:r>
              <a:rPr lang="zh-CN" altLang="en-US" b="1" dirty="0"/>
              <a:t>上的资源为桥上所有设备的资源长度相加</a:t>
            </a:r>
            <a:endParaRPr lang="en-US" altLang="zh-CN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5B2528C-B7C3-4930-A54D-E7F57E0DC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000" y="1884629"/>
            <a:ext cx="5727596" cy="295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79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A91ACB8-DF36-4FE5-8227-7DBFB92D6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55" y="716507"/>
            <a:ext cx="7324877" cy="4428581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F0F132D9-075B-42B8-9ADB-84CF4813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</p:spPr>
        <p:txBody>
          <a:bodyPr/>
          <a:lstStyle/>
          <a:p>
            <a:r>
              <a:rPr lang="en-US" altLang="zh-CN" dirty="0"/>
              <a:t>Resource Allocate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538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F0F132D9-075B-42B8-9ADB-84CF4813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</p:spPr>
        <p:txBody>
          <a:bodyPr/>
          <a:lstStyle/>
          <a:p>
            <a:r>
              <a:rPr lang="en-US" altLang="zh-CN" dirty="0"/>
              <a:t>Resource Allocate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343DC1-A915-4C5D-8D2F-A8DB73112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52" y="776242"/>
            <a:ext cx="7658100" cy="2857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2EDBCC-7A12-4DEA-847C-D98AB9051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91" y="2590893"/>
            <a:ext cx="7818803" cy="255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6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 1">
            <a:extLst>
              <a:ext uri="{FF2B5EF4-FFF2-40B4-BE49-F238E27FC236}">
                <a16:creationId xmlns:a16="http://schemas.microsoft.com/office/drawing/2014/main" id="{3CDAD977-C186-4A8F-9CD7-CCA0E320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</p:spPr>
        <p:txBody>
          <a:bodyPr/>
          <a:lstStyle/>
          <a:p>
            <a:r>
              <a:rPr lang="en-US" altLang="zh-CN" dirty="0"/>
              <a:t>Resource Allocate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621EA53-C614-423D-A89D-29D87DDD5F64}"/>
              </a:ext>
            </a:extLst>
          </p:cNvPr>
          <p:cNvGrpSpPr/>
          <p:nvPr/>
        </p:nvGrpSpPr>
        <p:grpSpPr>
          <a:xfrm>
            <a:off x="1157450" y="1195535"/>
            <a:ext cx="1341700" cy="2687941"/>
            <a:chOff x="1157450" y="1195535"/>
            <a:chExt cx="1341700" cy="2687941"/>
          </a:xfrm>
        </p:grpSpPr>
        <p:sp>
          <p:nvSpPr>
            <p:cNvPr id="63" name="流程图: 过程 62">
              <a:extLst>
                <a:ext uri="{FF2B5EF4-FFF2-40B4-BE49-F238E27FC236}">
                  <a16:creationId xmlns:a16="http://schemas.microsoft.com/office/drawing/2014/main" id="{206C06D4-1DF3-43AB-B7AE-C75F98C7052B}"/>
                </a:ext>
              </a:extLst>
            </p:cNvPr>
            <p:cNvSpPr/>
            <p:nvPr/>
          </p:nvSpPr>
          <p:spPr bwMode="auto">
            <a:xfrm>
              <a:off x="1189444" y="1195535"/>
              <a:ext cx="1277712" cy="288000"/>
            </a:xfrm>
            <a:prstGeom prst="flowChartProcess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ln w="11430"/>
                  <a:solidFill>
                    <a:schemeClr val="tx1"/>
                  </a:solidFill>
                </a:rPr>
                <a:t>Host Bridge</a:t>
              </a:r>
              <a:endParaRPr lang="zh-CN" altLang="en-US" sz="1400" b="1" dirty="0">
                <a:ln w="11430"/>
                <a:solidFill>
                  <a:schemeClr val="tx1"/>
                </a:solidFill>
              </a:endParaRPr>
            </a:p>
          </p:txBody>
        </p:sp>
        <p:sp>
          <p:nvSpPr>
            <p:cNvPr id="64" name="流程图: 过程 63">
              <a:extLst>
                <a:ext uri="{FF2B5EF4-FFF2-40B4-BE49-F238E27FC236}">
                  <a16:creationId xmlns:a16="http://schemas.microsoft.com/office/drawing/2014/main" id="{11A74F53-9C07-4282-9347-4FFBE2485494}"/>
                </a:ext>
              </a:extLst>
            </p:cNvPr>
            <p:cNvSpPr/>
            <p:nvPr/>
          </p:nvSpPr>
          <p:spPr bwMode="auto">
            <a:xfrm>
              <a:off x="1189444" y="2027895"/>
              <a:ext cx="1277713" cy="288000"/>
            </a:xfrm>
            <a:prstGeom prst="flowChartProcess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ln w="11430"/>
                  <a:solidFill>
                    <a:schemeClr val="tx1"/>
                  </a:solidFill>
                </a:rPr>
                <a:t>Root bridge</a:t>
              </a:r>
              <a:endParaRPr lang="zh-CN" altLang="en-US" sz="1400" b="1" dirty="0">
                <a:ln w="11430"/>
                <a:solidFill>
                  <a:schemeClr val="tx1"/>
                </a:solidFill>
              </a:endParaRPr>
            </a:p>
          </p:txBody>
        </p:sp>
        <p:sp>
          <p:nvSpPr>
            <p:cNvPr id="74" name="流程图: 过程 73">
              <a:extLst>
                <a:ext uri="{FF2B5EF4-FFF2-40B4-BE49-F238E27FC236}">
                  <a16:creationId xmlns:a16="http://schemas.microsoft.com/office/drawing/2014/main" id="{EC8F773F-76FC-4805-80A6-EA4ABE19E374}"/>
                </a:ext>
              </a:extLst>
            </p:cNvPr>
            <p:cNvSpPr/>
            <p:nvPr/>
          </p:nvSpPr>
          <p:spPr bwMode="auto">
            <a:xfrm>
              <a:off x="1398445" y="3595476"/>
              <a:ext cx="864096" cy="288000"/>
            </a:xfrm>
            <a:prstGeom prst="flowChartProcess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ln w="11430"/>
                  <a:solidFill>
                    <a:schemeClr val="tx1"/>
                  </a:solidFill>
                </a:rPr>
                <a:t>Device</a:t>
              </a:r>
              <a:endParaRPr lang="zh-CN" altLang="en-US" sz="1400" b="1" dirty="0">
                <a:ln w="11430"/>
                <a:solidFill>
                  <a:schemeClr val="tx1"/>
                </a:solidFill>
              </a:endParaRPr>
            </a:p>
          </p:txBody>
        </p:sp>
        <p:sp>
          <p:nvSpPr>
            <p:cNvPr id="75" name="流程图: 过程 74">
              <a:extLst>
                <a:ext uri="{FF2B5EF4-FFF2-40B4-BE49-F238E27FC236}">
                  <a16:creationId xmlns:a16="http://schemas.microsoft.com/office/drawing/2014/main" id="{D0AC0D9B-D85D-4AF1-9FB9-309D629B132E}"/>
                </a:ext>
              </a:extLst>
            </p:cNvPr>
            <p:cNvSpPr/>
            <p:nvPr/>
          </p:nvSpPr>
          <p:spPr bwMode="auto">
            <a:xfrm>
              <a:off x="1157450" y="2796335"/>
              <a:ext cx="1341700" cy="288000"/>
            </a:xfrm>
            <a:prstGeom prst="flowChartProcess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ln w="11430"/>
                  <a:solidFill>
                    <a:schemeClr val="tx1"/>
                  </a:solidFill>
                </a:rPr>
                <a:t>P2P bridge</a:t>
              </a:r>
              <a:endParaRPr lang="zh-CN" altLang="en-US" sz="1400" b="1" dirty="0">
                <a:ln w="11430"/>
                <a:solidFill>
                  <a:schemeClr val="tx1"/>
                </a:solidFill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8F87ADA-6188-4F8E-BB10-10834C79E0CD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1828300" y="1483535"/>
              <a:ext cx="0" cy="536334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62701F39-48E9-426D-977B-D82986C4A465}"/>
                </a:ext>
              </a:extLst>
            </p:cNvPr>
            <p:cNvCxnSpPr>
              <a:cxnSpLocks/>
              <a:stCxn id="64" idx="2"/>
              <a:endCxn id="75" idx="0"/>
            </p:cNvCxnSpPr>
            <p:nvPr/>
          </p:nvCxnSpPr>
          <p:spPr>
            <a:xfrm flipH="1">
              <a:off x="1828300" y="2315895"/>
              <a:ext cx="1" cy="480440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B7D02B4-1E5E-41E7-8898-F3A063AFA094}"/>
                </a:ext>
              </a:extLst>
            </p:cNvPr>
            <p:cNvCxnSpPr>
              <a:cxnSpLocks/>
              <a:stCxn id="75" idx="2"/>
              <a:endCxn id="74" idx="0"/>
            </p:cNvCxnSpPr>
            <p:nvPr/>
          </p:nvCxnSpPr>
          <p:spPr>
            <a:xfrm>
              <a:off x="1828300" y="3084335"/>
              <a:ext cx="2193" cy="511141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37D2AAA-3C17-4E8C-B818-4BB54366C480}"/>
              </a:ext>
            </a:extLst>
          </p:cNvPr>
          <p:cNvSpPr/>
          <p:nvPr/>
        </p:nvSpPr>
        <p:spPr>
          <a:xfrm>
            <a:off x="3657599" y="709385"/>
            <a:ext cx="3452884" cy="486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AssignBridgeResources</a:t>
            </a:r>
            <a:endParaRPr lang="en-US" altLang="zh-CN" sz="16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6966E2-A3EB-4840-A1D3-E710E741C5C9}"/>
              </a:ext>
            </a:extLst>
          </p:cNvPr>
          <p:cNvSpPr txBox="1"/>
          <p:nvPr/>
        </p:nvSpPr>
        <p:spPr>
          <a:xfrm>
            <a:off x="163742" y="4779585"/>
            <a:ext cx="867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资源回收：在</a:t>
            </a:r>
            <a:r>
              <a:rPr lang="en-US" altLang="zh-CN" dirty="0"/>
              <a:t>PCIBUS</a:t>
            </a:r>
            <a:r>
              <a:rPr lang="zh-CN" altLang="en-US" dirty="0"/>
              <a:t>的第一步会将</a:t>
            </a:r>
            <a:r>
              <a:rPr lang="en-US" altLang="zh-CN" dirty="0"/>
              <a:t>Pei</a:t>
            </a:r>
            <a:r>
              <a:rPr lang="zh-CN" altLang="en-US" dirty="0"/>
              <a:t>阶段为</a:t>
            </a:r>
            <a:r>
              <a:rPr lang="en-US" altLang="zh-CN" dirty="0"/>
              <a:t>BMC VGA</a:t>
            </a:r>
            <a:r>
              <a:rPr lang="zh-CN" altLang="en-US" dirty="0"/>
              <a:t>分配的资源进行回收然后从新分配。</a:t>
            </a:r>
            <a:endParaRPr lang="zh-CN" altLang="en-US" sz="1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3C2C7CE-AA0F-4914-9482-FF851E753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11" y="1404130"/>
            <a:ext cx="5494467" cy="316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8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FFCE9-9DDB-4D27-B561-B9E745E2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Allocate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E59A12-9407-4BEE-A98E-1C9EBB63917B}"/>
              </a:ext>
            </a:extLst>
          </p:cNvPr>
          <p:cNvSpPr/>
          <p:nvPr/>
        </p:nvSpPr>
        <p:spPr>
          <a:xfrm>
            <a:off x="570584" y="667646"/>
            <a:ext cx="3114312" cy="486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Enable VGA-compatible IO</a:t>
            </a:r>
            <a:endParaRPr lang="en-US" altLang="zh-CN" sz="16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34D05D-3857-4A19-AACB-0C6E8BE37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05" y="1242884"/>
            <a:ext cx="5998191" cy="19789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526F606-9DB7-46CC-BDD4-53CEE611C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96" y="3310884"/>
            <a:ext cx="7653989" cy="181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87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FFCE9-9DDB-4D27-B561-B9E745E2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Allocate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FCA79D0-9025-48D1-8B32-59285EB57221}"/>
              </a:ext>
            </a:extLst>
          </p:cNvPr>
          <p:cNvSpPr/>
          <p:nvPr/>
        </p:nvSpPr>
        <p:spPr>
          <a:xfrm>
            <a:off x="561607" y="687599"/>
            <a:ext cx="7743055" cy="486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Enable PCIE Root Bridge IO Decode To VGA-compatible Space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71E157-6F8F-4778-BAEA-C9DA80FE6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63" y="1173749"/>
            <a:ext cx="8232988" cy="28188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3E14917-14D8-4D69-864C-03F78026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96" y="3992563"/>
            <a:ext cx="8021449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1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7BC98-2AC8-4BAE-B043-0FF7E8C3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Allocate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B375755-DF01-499A-BD7D-93830457FA83}"/>
              </a:ext>
            </a:extLst>
          </p:cNvPr>
          <p:cNvGrpSpPr/>
          <p:nvPr/>
        </p:nvGrpSpPr>
        <p:grpSpPr>
          <a:xfrm>
            <a:off x="322656" y="992655"/>
            <a:ext cx="6734762" cy="3876737"/>
            <a:chOff x="504238" y="869437"/>
            <a:chExt cx="6734762" cy="3876737"/>
          </a:xfrm>
        </p:grpSpPr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id="{FA9B7237-72D2-42E4-AAC6-6B0B8C8976C6}"/>
                </a:ext>
              </a:extLst>
            </p:cNvPr>
            <p:cNvSpPr/>
            <p:nvPr/>
          </p:nvSpPr>
          <p:spPr>
            <a:xfrm>
              <a:off x="2448265" y="983957"/>
              <a:ext cx="266700" cy="3191870"/>
            </a:xfrm>
            <a:prstGeom prst="leftBrace">
              <a:avLst>
                <a:gd name="adj1" fmla="val 9226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F91B452-A408-498A-94BE-EDE354BF6D0C}"/>
                </a:ext>
              </a:extLst>
            </p:cNvPr>
            <p:cNvSpPr/>
            <p:nvPr/>
          </p:nvSpPr>
          <p:spPr>
            <a:xfrm>
              <a:off x="504238" y="2449717"/>
              <a:ext cx="1968500" cy="2603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0" dirty="0" err="1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FastVideoPeimEntryPoint</a:t>
              </a:r>
              <a:endPara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AE104FA-1521-42D3-9984-76B081EE8F16}"/>
                </a:ext>
              </a:extLst>
            </p:cNvPr>
            <p:cNvSpPr/>
            <p:nvPr/>
          </p:nvSpPr>
          <p:spPr>
            <a:xfrm>
              <a:off x="2675048" y="4010969"/>
              <a:ext cx="747713" cy="2984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r>
                <a:rPr lang="en-US" altLang="zh-CN" sz="1100" b="0" dirty="0" err="1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InitVGA</a:t>
              </a:r>
              <a:endPara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7AA69F8-8AB7-4CFF-9DB8-46F8DF9629EA}"/>
                </a:ext>
              </a:extLst>
            </p:cNvPr>
            <p:cNvSpPr/>
            <p:nvPr/>
          </p:nvSpPr>
          <p:spPr>
            <a:xfrm>
              <a:off x="2661867" y="2128641"/>
              <a:ext cx="1022350" cy="2603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0" dirty="0" err="1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InitDevices</a:t>
              </a:r>
              <a:endPara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1AD468E0-99A5-4A2A-BCAF-50D10F2834FA}"/>
                </a:ext>
              </a:extLst>
            </p:cNvPr>
            <p:cNvSpPr/>
            <p:nvPr/>
          </p:nvSpPr>
          <p:spPr>
            <a:xfrm>
              <a:off x="3626166" y="1704787"/>
              <a:ext cx="165100" cy="1088185"/>
            </a:xfrm>
            <a:prstGeom prst="leftBrace">
              <a:avLst>
                <a:gd name="adj1" fmla="val 83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FF39304-AE5E-4FBC-A6FC-8095FBBC1C1D}"/>
                </a:ext>
              </a:extLst>
            </p:cNvPr>
            <p:cNvSpPr txBox="1"/>
            <p:nvPr/>
          </p:nvSpPr>
          <p:spPr>
            <a:xfrm>
              <a:off x="3496998" y="3806590"/>
              <a:ext cx="179546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</a:rPr>
                <a:t>SetFrameBufferAddress</a:t>
              </a:r>
              <a:endParaRPr lang="en-US" altLang="zh-CN" sz="1100" dirty="0">
                <a:latin typeface="Consolas" panose="020B0609020204030204" pitchFamily="49" charset="0"/>
              </a:endParaRPr>
            </a:p>
          </p:txBody>
        </p:sp>
        <p:sp>
          <p:nvSpPr>
            <p:cNvPr id="13" name="左大括号 12">
              <a:extLst>
                <a:ext uri="{FF2B5EF4-FFF2-40B4-BE49-F238E27FC236}">
                  <a16:creationId xmlns:a16="http://schemas.microsoft.com/office/drawing/2014/main" id="{9E7EABAD-1EC1-4E1B-9BE8-236626CCA4D8}"/>
                </a:ext>
              </a:extLst>
            </p:cNvPr>
            <p:cNvSpPr/>
            <p:nvPr/>
          </p:nvSpPr>
          <p:spPr>
            <a:xfrm>
              <a:off x="3364998" y="3735170"/>
              <a:ext cx="157495" cy="942825"/>
            </a:xfrm>
            <a:prstGeom prst="leftBrace">
              <a:avLst>
                <a:gd name="adj1" fmla="val 83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5EEAC75-7934-45E0-BE58-93F84FE0E86F}"/>
                </a:ext>
              </a:extLst>
            </p:cNvPr>
            <p:cNvSpPr txBox="1"/>
            <p:nvPr/>
          </p:nvSpPr>
          <p:spPr>
            <a:xfrm>
              <a:off x="3493200" y="4010969"/>
              <a:ext cx="9928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dirty="0" err="1">
                  <a:effectLst/>
                  <a:latin typeface="Consolas" panose="020B0609020204030204" pitchFamily="49" charset="0"/>
                </a:rPr>
                <a:t>InitVGA_HW</a:t>
              </a:r>
              <a:endParaRPr lang="en-US" altLang="zh-CN" sz="1100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0F773A8-435C-40E2-A887-66414D9C3C5E}"/>
                </a:ext>
              </a:extLst>
            </p:cNvPr>
            <p:cNvSpPr txBox="1"/>
            <p:nvPr/>
          </p:nvSpPr>
          <p:spPr>
            <a:xfrm>
              <a:off x="3493200" y="4252458"/>
              <a:ext cx="7397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dirty="0" err="1">
                  <a:effectLst/>
                  <a:latin typeface="Consolas" panose="020B0609020204030204" pitchFamily="49" charset="0"/>
                </a:rPr>
                <a:t>SetMode</a:t>
              </a:r>
              <a:endParaRPr lang="en-US" altLang="zh-CN" sz="1100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A31D3F3-4B90-4F16-9F95-0F45E918A624}"/>
                </a:ext>
              </a:extLst>
            </p:cNvPr>
            <p:cNvSpPr txBox="1"/>
            <p:nvPr/>
          </p:nvSpPr>
          <p:spPr>
            <a:xfrm>
              <a:off x="3493200" y="4484564"/>
              <a:ext cx="9928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dirty="0" err="1">
                  <a:effectLst/>
                  <a:latin typeface="Consolas" panose="020B0609020204030204" pitchFamily="49" charset="0"/>
                </a:rPr>
                <a:t>FBBltImage</a:t>
              </a:r>
              <a:endParaRPr lang="en-US" altLang="zh-CN" sz="1100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3B3B1F4-86F8-4216-8540-36A0310445C8}"/>
                </a:ext>
              </a:extLst>
            </p:cNvPr>
            <p:cNvSpPr txBox="1"/>
            <p:nvPr/>
          </p:nvSpPr>
          <p:spPr>
            <a:xfrm>
              <a:off x="2687807" y="869437"/>
              <a:ext cx="210185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</a:rPr>
                <a:t>GetCPURbBusNumAndFabricId</a:t>
              </a:r>
              <a:endParaRPr lang="en-US" altLang="zh-CN" sz="1100" dirty="0">
                <a:latin typeface="Consolas" panose="020B060902020403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6F9B19A-22EF-4945-938F-8D2C930EC94B}"/>
                </a:ext>
              </a:extLst>
            </p:cNvPr>
            <p:cNvSpPr txBox="1"/>
            <p:nvPr/>
          </p:nvSpPr>
          <p:spPr>
            <a:xfrm>
              <a:off x="2687807" y="1186818"/>
              <a:ext cx="44577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</a:rPr>
                <a:t>FabricGetAvailableResource</a:t>
              </a:r>
              <a:r>
                <a:rPr lang="en-US" altLang="zh-CN" sz="1100" dirty="0">
                  <a:latin typeface="Consolas" panose="020B0609020204030204" pitchFamily="49" charset="0"/>
                </a:rPr>
                <a:t>-&gt; PrefetchableMmioSizeBelow4G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E8B97AB-97BF-484D-A714-DD7A97BAA533}"/>
                </a:ext>
              </a:extLst>
            </p:cNvPr>
            <p:cNvSpPr txBox="1"/>
            <p:nvPr/>
          </p:nvSpPr>
          <p:spPr>
            <a:xfrm>
              <a:off x="3816851" y="1586883"/>
              <a:ext cx="260333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</a:rPr>
                <a:t>PcdGetSetPciBridgeResources</a:t>
              </a:r>
              <a:r>
                <a:rPr lang="en-US" altLang="zh-CN" sz="1100" dirty="0">
                  <a:latin typeface="Consolas" panose="020B0609020204030204" pitchFamily="49" charset="0"/>
                </a:rPr>
                <a:t>(get)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5F71FDA-043B-4EE7-92CE-E1EADD0BC4F4}"/>
                </a:ext>
              </a:extLst>
            </p:cNvPr>
            <p:cNvSpPr txBox="1"/>
            <p:nvPr/>
          </p:nvSpPr>
          <p:spPr>
            <a:xfrm>
              <a:off x="3816851" y="1826710"/>
              <a:ext cx="249228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</a:rPr>
                <a:t>EnumerateBus</a:t>
              </a:r>
              <a:endParaRPr lang="en-US" altLang="zh-CN" sz="1100" dirty="0">
                <a:latin typeface="Consolas" panose="020B0609020204030204" pitchFamily="49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20AA892-77ED-4547-A32F-2DAC3AD41CB2}"/>
                </a:ext>
              </a:extLst>
            </p:cNvPr>
            <p:cNvSpPr txBox="1"/>
            <p:nvPr/>
          </p:nvSpPr>
          <p:spPr>
            <a:xfrm>
              <a:off x="3816851" y="2087609"/>
              <a:ext cx="201436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</a:rPr>
                <a:t>CalculateBridgeResources</a:t>
              </a:r>
              <a:endParaRPr lang="en-US" altLang="zh-CN" sz="1100" dirty="0">
                <a:latin typeface="Consolas" panose="020B0609020204030204" pitchFamily="49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0817FAF-7DEF-498C-8043-C4D0020C9767}"/>
                </a:ext>
              </a:extLst>
            </p:cNvPr>
            <p:cNvSpPr txBox="1"/>
            <p:nvPr/>
          </p:nvSpPr>
          <p:spPr>
            <a:xfrm>
              <a:off x="3824033" y="2351724"/>
              <a:ext cx="179546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</a:rPr>
                <a:t>AssignBridgeResources</a:t>
              </a:r>
              <a:endParaRPr lang="en-US" altLang="zh-CN" sz="1100" dirty="0">
                <a:latin typeface="Consolas" panose="020B0609020204030204" pitchFamily="49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FA3E52B-1B80-4E09-8337-734D6154728B}"/>
                </a:ext>
              </a:extLst>
            </p:cNvPr>
            <p:cNvSpPr txBox="1"/>
            <p:nvPr/>
          </p:nvSpPr>
          <p:spPr>
            <a:xfrm>
              <a:off x="3824032" y="2621097"/>
              <a:ext cx="258897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</a:rPr>
                <a:t>PcdGetSetPciBridgeResources</a:t>
              </a:r>
              <a:r>
                <a:rPr lang="en-US" altLang="zh-CN" sz="1100" dirty="0">
                  <a:latin typeface="Consolas" panose="020B0609020204030204" pitchFamily="49" charset="0"/>
                </a:rPr>
                <a:t>(set)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627654A-8BB6-451D-BD17-EB2F90158621}"/>
                </a:ext>
              </a:extLst>
            </p:cNvPr>
            <p:cNvSpPr/>
            <p:nvPr/>
          </p:nvSpPr>
          <p:spPr>
            <a:xfrm>
              <a:off x="2684460" y="2991648"/>
              <a:ext cx="2014368" cy="2603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en-US" altLang="zh-CN" sz="11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Enable VGA-compatible IO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15B7401-CB99-4B94-B862-2D4B6E5DCF06}"/>
                </a:ext>
              </a:extLst>
            </p:cNvPr>
            <p:cNvSpPr/>
            <p:nvPr/>
          </p:nvSpPr>
          <p:spPr>
            <a:xfrm>
              <a:off x="2684460" y="3311895"/>
              <a:ext cx="4554540" cy="2603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en-US" altLang="zh-CN" sz="11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Enable PCIE Root Bridge IO Decode To VGA-compatible Space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1116D935-86CC-47D9-92CA-4FB5E7CD0E9A}"/>
              </a:ext>
            </a:extLst>
          </p:cNvPr>
          <p:cNvSpPr/>
          <p:nvPr/>
        </p:nvSpPr>
        <p:spPr>
          <a:xfrm>
            <a:off x="2502878" y="992655"/>
            <a:ext cx="5194944" cy="27222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D87FC98-8103-4F0A-8501-E43F6478BB8F}"/>
              </a:ext>
            </a:extLst>
          </p:cNvPr>
          <p:cNvSpPr txBox="1"/>
          <p:nvPr/>
        </p:nvSpPr>
        <p:spPr>
          <a:xfrm>
            <a:off x="3315416" y="3704401"/>
            <a:ext cx="9928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dirty="0" err="1">
                <a:effectLst/>
                <a:latin typeface="Consolas" panose="020B0609020204030204" pitchFamily="49" charset="0"/>
              </a:rPr>
              <a:t>GetDevInfo</a:t>
            </a:r>
            <a:endParaRPr lang="en-US" altLang="zh-CN" sz="11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47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2B21A9E5-4097-49FA-AA0B-794B91DA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</p:spPr>
        <p:txBody>
          <a:bodyPr>
            <a:normAutofit/>
          </a:bodyPr>
          <a:lstStyle/>
          <a:p>
            <a:r>
              <a:rPr lang="en-US" altLang="zh-CN" dirty="0"/>
              <a:t>Resource Allocate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387BA27-812F-427F-98BC-7F2E598F46E3}"/>
              </a:ext>
            </a:extLst>
          </p:cNvPr>
          <p:cNvGrpSpPr/>
          <p:nvPr/>
        </p:nvGrpSpPr>
        <p:grpSpPr>
          <a:xfrm>
            <a:off x="1699984" y="2426678"/>
            <a:ext cx="4517330" cy="1241552"/>
            <a:chOff x="1271453" y="873421"/>
            <a:chExt cx="4517330" cy="124155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F6AF912-901E-4CD1-B0A1-8E7EB4BAEDD7}"/>
                </a:ext>
              </a:extLst>
            </p:cNvPr>
            <p:cNvSpPr txBox="1"/>
            <p:nvPr/>
          </p:nvSpPr>
          <p:spPr>
            <a:xfrm>
              <a:off x="1271453" y="1359168"/>
              <a:ext cx="286604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</a:rPr>
                <a:t>CheckPreEnumerationInitFunctionHook</a:t>
              </a:r>
              <a:endParaRPr lang="zh-CN" altLang="en-US" dirty="0"/>
            </a:p>
          </p:txBody>
        </p:sp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659D5D64-8E02-47AF-914B-A0E6D142D20C}"/>
                </a:ext>
              </a:extLst>
            </p:cNvPr>
            <p:cNvSpPr/>
            <p:nvPr/>
          </p:nvSpPr>
          <p:spPr>
            <a:xfrm>
              <a:off x="4092104" y="929883"/>
              <a:ext cx="214007" cy="1115768"/>
            </a:xfrm>
            <a:prstGeom prst="leftBrace">
              <a:avLst>
                <a:gd name="adj1" fmla="val 8042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5026AC-C55A-4BF1-B8D8-B49AF73E8CBC}"/>
                </a:ext>
              </a:extLst>
            </p:cNvPr>
            <p:cNvSpPr txBox="1"/>
            <p:nvPr/>
          </p:nvSpPr>
          <p:spPr>
            <a:xfrm>
              <a:off x="4306111" y="873421"/>
              <a:ext cx="103030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</a:rPr>
                <a:t>ASTInitFunc</a:t>
              </a:r>
              <a:endParaRPr lang="en-US" altLang="zh-CN" sz="1100" dirty="0">
                <a:latin typeface="Consolas" panose="020B0609020204030204" pitchFamily="49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A3784A6-6CCA-4229-869A-C3A7706848F9}"/>
                </a:ext>
              </a:extLst>
            </p:cNvPr>
            <p:cNvSpPr txBox="1"/>
            <p:nvPr/>
          </p:nvSpPr>
          <p:spPr>
            <a:xfrm>
              <a:off x="4300080" y="1174053"/>
              <a:ext cx="148870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</a:rPr>
                <a:t>ASTInitBridgeFunc</a:t>
              </a:r>
              <a:endParaRPr lang="en-US" altLang="zh-CN" sz="1100" dirty="0">
                <a:latin typeface="Consolas" panose="020B0609020204030204" pitchFamily="49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91BE2E5-644E-4329-A19E-01341A5C2AA9}"/>
                </a:ext>
              </a:extLst>
            </p:cNvPr>
            <p:cNvSpPr txBox="1"/>
            <p:nvPr/>
          </p:nvSpPr>
          <p:spPr>
            <a:xfrm>
              <a:off x="4300080" y="1513708"/>
              <a:ext cx="148870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</a:rPr>
                <a:t>AmdBridgeInitFunc</a:t>
              </a:r>
              <a:endParaRPr lang="en-US" altLang="zh-CN" sz="1100" dirty="0">
                <a:latin typeface="Consolas" panose="020B060902020403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07DC05C-FA5D-43B6-810E-2EC4ADB8E830}"/>
                </a:ext>
              </a:extLst>
            </p:cNvPr>
            <p:cNvSpPr txBox="1"/>
            <p:nvPr/>
          </p:nvSpPr>
          <p:spPr>
            <a:xfrm>
              <a:off x="4300079" y="1853363"/>
              <a:ext cx="148870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</a:rPr>
                <a:t>AmdBridgeInitFunc</a:t>
              </a:r>
              <a:endParaRPr lang="en-US" altLang="zh-CN" sz="11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6114637-D532-4F2E-9B26-A49423B4D478}"/>
              </a:ext>
            </a:extLst>
          </p:cNvPr>
          <p:cNvGrpSpPr/>
          <p:nvPr/>
        </p:nvGrpSpPr>
        <p:grpSpPr>
          <a:xfrm>
            <a:off x="1707650" y="555632"/>
            <a:ext cx="5551248" cy="1677915"/>
            <a:chOff x="726332" y="2213326"/>
            <a:chExt cx="5551248" cy="1677915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03EB412-7475-4F65-86BD-C899C9369D30}"/>
                </a:ext>
              </a:extLst>
            </p:cNvPr>
            <p:cNvSpPr txBox="1"/>
            <p:nvPr/>
          </p:nvSpPr>
          <p:spPr>
            <a:xfrm>
              <a:off x="726332" y="2897354"/>
              <a:ext cx="168487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</a:rPr>
                <a:t>EnumerateBus</a:t>
              </a:r>
              <a:r>
                <a:rPr lang="en-US" altLang="zh-CN" sz="1100" dirty="0">
                  <a:latin typeface="Consolas" panose="020B0609020204030204" pitchFamily="49" charset="0"/>
                </a:rPr>
                <a:t>(Bridge)</a:t>
              </a:r>
              <a:endParaRPr lang="zh-CN" altLang="en-US" dirty="0"/>
            </a:p>
          </p:txBody>
        </p:sp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54347D6A-BE68-4502-B453-50BE72F47D2D}"/>
                </a:ext>
              </a:extLst>
            </p:cNvPr>
            <p:cNvSpPr/>
            <p:nvPr/>
          </p:nvSpPr>
          <p:spPr>
            <a:xfrm>
              <a:off x="2350850" y="2308576"/>
              <a:ext cx="214007" cy="1459699"/>
            </a:xfrm>
            <a:prstGeom prst="leftBrace">
              <a:avLst>
                <a:gd name="adj1" fmla="val 8042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C50D3DB-B54C-42E5-A928-44AADAE5C5E9}"/>
                </a:ext>
              </a:extLst>
            </p:cNvPr>
            <p:cNvSpPr txBox="1"/>
            <p:nvPr/>
          </p:nvSpPr>
          <p:spPr>
            <a:xfrm>
              <a:off x="2564857" y="2484714"/>
              <a:ext cx="286604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</a:rPr>
                <a:t>CheckPreEnumerationInitFunctionHook</a:t>
              </a:r>
              <a:endParaRPr lang="en-US" altLang="zh-CN" sz="1100" dirty="0">
                <a:latin typeface="Consolas" panose="020B0609020204030204" pitchFamily="49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F97EEC3-78B8-4B13-A140-E9F567EFA3E6}"/>
                </a:ext>
              </a:extLst>
            </p:cNvPr>
            <p:cNvSpPr txBox="1"/>
            <p:nvPr/>
          </p:nvSpPr>
          <p:spPr>
            <a:xfrm>
              <a:off x="2564857" y="2213326"/>
              <a:ext cx="130390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Consolas" panose="020B0609020204030204" pitchFamily="49" charset="0"/>
                </a:rPr>
                <a:t>Read-&gt;</a:t>
              </a:r>
              <a:r>
                <a:rPr lang="en-US" altLang="zh-CN" sz="1100" dirty="0" err="1">
                  <a:latin typeface="Consolas" panose="020B0609020204030204" pitchFamily="49" charset="0"/>
                </a:rPr>
                <a:t>VendorId</a:t>
              </a:r>
              <a:endParaRPr lang="en-US" altLang="zh-CN" sz="1100" dirty="0">
                <a:latin typeface="Consolas" panose="020B0609020204030204" pitchFamily="49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6D2D1D3-3EEA-45C1-94D6-72421321370E}"/>
                </a:ext>
              </a:extLst>
            </p:cNvPr>
            <p:cNvSpPr txBox="1"/>
            <p:nvPr/>
          </p:nvSpPr>
          <p:spPr>
            <a:xfrm>
              <a:off x="2564856" y="2791033"/>
              <a:ext cx="142996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Consolas" panose="020B0609020204030204" pitchFamily="49" charset="0"/>
                </a:rPr>
                <a:t>Read-&gt;</a:t>
              </a:r>
              <a:r>
                <a:rPr lang="en-US" altLang="zh-CN" sz="1100" dirty="0" err="1">
                  <a:latin typeface="Consolas" panose="020B0609020204030204" pitchFamily="49" charset="0"/>
                </a:rPr>
                <a:t>HeaderType</a:t>
              </a:r>
              <a:endParaRPr lang="en-US" altLang="zh-CN" sz="1100" dirty="0">
                <a:latin typeface="Consolas" panose="020B0609020204030204" pitchFamily="49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D02650B-45DB-4894-B3E9-4E0E0DBA5BCF}"/>
                </a:ext>
              </a:extLst>
            </p:cNvPr>
            <p:cNvSpPr txBox="1"/>
            <p:nvPr/>
          </p:nvSpPr>
          <p:spPr>
            <a:xfrm>
              <a:off x="2564855" y="3074921"/>
              <a:ext cx="19422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Consolas" panose="020B0609020204030204" pitchFamily="49" charset="0"/>
                </a:rPr>
                <a:t>Write-&gt;</a:t>
              </a:r>
              <a:r>
                <a:rPr lang="en-US" altLang="zh-CN" sz="1100" dirty="0" err="1">
                  <a:latin typeface="Consolas" panose="020B0609020204030204" pitchFamily="49" charset="0"/>
                </a:rPr>
                <a:t>PciBridgeInfoExt</a:t>
              </a:r>
              <a:endParaRPr lang="en-US" altLang="zh-CN" sz="1100" dirty="0">
                <a:latin typeface="Consolas" panose="020B0609020204030204" pitchFamily="49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C3A3979-B8B1-455F-A67B-9160B9FD3B8E}"/>
                </a:ext>
              </a:extLst>
            </p:cNvPr>
            <p:cNvSpPr txBox="1"/>
            <p:nvPr/>
          </p:nvSpPr>
          <p:spPr>
            <a:xfrm>
              <a:off x="2564855" y="3352276"/>
              <a:ext cx="322392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</a:rPr>
                <a:t>EnumerateBus</a:t>
              </a:r>
              <a:r>
                <a:rPr lang="en-US" altLang="zh-CN" sz="1100" dirty="0">
                  <a:latin typeface="Consolas" panose="020B0609020204030204" pitchFamily="49" charset="0"/>
                </a:rPr>
                <a:t>(Device’s under this Bridge)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950E169-9A29-4CB7-B36C-C2B298E2223B}"/>
                </a:ext>
              </a:extLst>
            </p:cNvPr>
            <p:cNvSpPr txBox="1"/>
            <p:nvPr/>
          </p:nvSpPr>
          <p:spPr>
            <a:xfrm>
              <a:off x="2564854" y="3629631"/>
              <a:ext cx="371272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Consolas" panose="020B0609020204030204" pitchFamily="49" charset="0"/>
                </a:rPr>
                <a:t>Write-&gt;</a:t>
              </a:r>
              <a:r>
                <a:rPr lang="en-US" altLang="zh-CN" sz="1100" dirty="0" err="1">
                  <a:latin typeface="Consolas" panose="020B0609020204030204" pitchFamily="49" charset="0"/>
                </a:rPr>
                <a:t>PciBridgeInfoExt.SubordinateBusNumber</a:t>
              </a:r>
              <a:endParaRPr lang="en-US" altLang="zh-CN" sz="11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7F2CAE-BEDB-402A-9A2B-B091A36B09CA}"/>
              </a:ext>
            </a:extLst>
          </p:cNvPr>
          <p:cNvGrpSpPr/>
          <p:nvPr/>
        </p:nvGrpSpPr>
        <p:grpSpPr>
          <a:xfrm>
            <a:off x="1707650" y="3905428"/>
            <a:ext cx="4667585" cy="1079650"/>
            <a:chOff x="876009" y="3299111"/>
            <a:chExt cx="4667585" cy="1079650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5409448-4BFA-4974-9896-3AE86ACD3808}"/>
                </a:ext>
              </a:extLst>
            </p:cNvPr>
            <p:cNvSpPr txBox="1"/>
            <p:nvPr/>
          </p:nvSpPr>
          <p:spPr>
            <a:xfrm>
              <a:off x="876009" y="3690165"/>
              <a:ext cx="168487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</a:rPr>
                <a:t>EnumerateBus</a:t>
              </a:r>
              <a:r>
                <a:rPr lang="en-US" altLang="zh-CN" sz="1100" dirty="0">
                  <a:latin typeface="Consolas" panose="020B0609020204030204" pitchFamily="49" charset="0"/>
                </a:rPr>
                <a:t>(Device)</a:t>
              </a:r>
              <a:endParaRPr lang="zh-CN" altLang="en-US" dirty="0"/>
            </a:p>
          </p:txBody>
        </p:sp>
        <p:sp>
          <p:nvSpPr>
            <p:cNvPr id="45" name="左大括号 44">
              <a:extLst>
                <a:ext uri="{FF2B5EF4-FFF2-40B4-BE49-F238E27FC236}">
                  <a16:creationId xmlns:a16="http://schemas.microsoft.com/office/drawing/2014/main" id="{09011282-A27B-4CB2-AB11-1C70C78AD566}"/>
                </a:ext>
              </a:extLst>
            </p:cNvPr>
            <p:cNvSpPr/>
            <p:nvPr/>
          </p:nvSpPr>
          <p:spPr>
            <a:xfrm>
              <a:off x="2500524" y="3388326"/>
              <a:ext cx="214007" cy="865287"/>
            </a:xfrm>
            <a:prstGeom prst="leftBrace">
              <a:avLst>
                <a:gd name="adj1" fmla="val 8042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B8181F4-006E-4445-BCE8-9AB74026A047}"/>
                </a:ext>
              </a:extLst>
            </p:cNvPr>
            <p:cNvSpPr txBox="1"/>
            <p:nvPr/>
          </p:nvSpPr>
          <p:spPr>
            <a:xfrm>
              <a:off x="2677548" y="3563480"/>
              <a:ext cx="286604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</a:rPr>
                <a:t>CheckPreEnumerationInitFunctionHook</a:t>
              </a:r>
              <a:endParaRPr lang="en-US" altLang="zh-CN" sz="1100" dirty="0">
                <a:latin typeface="Consolas" panose="020B0609020204030204" pitchFamily="49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68F8EF2-91D1-44C9-94CD-1D33BA6D95EF}"/>
                </a:ext>
              </a:extLst>
            </p:cNvPr>
            <p:cNvSpPr txBox="1"/>
            <p:nvPr/>
          </p:nvSpPr>
          <p:spPr>
            <a:xfrm>
              <a:off x="2665751" y="4117151"/>
              <a:ext cx="19422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</a:rPr>
                <a:t>QueryPciDeviceResources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1763A94-0207-445E-9EE5-9CE667D78FDE}"/>
                </a:ext>
              </a:extLst>
            </p:cNvPr>
            <p:cNvSpPr txBox="1"/>
            <p:nvPr/>
          </p:nvSpPr>
          <p:spPr>
            <a:xfrm>
              <a:off x="2677545" y="3299111"/>
              <a:ext cx="142996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Consolas" panose="020B0609020204030204" pitchFamily="49" charset="0"/>
                </a:rPr>
                <a:t>Read-&gt;</a:t>
              </a:r>
              <a:r>
                <a:rPr lang="en-US" altLang="zh-CN" sz="1100" dirty="0" err="1">
                  <a:latin typeface="Consolas" panose="020B0609020204030204" pitchFamily="49" charset="0"/>
                </a:rPr>
                <a:t>RevisionId</a:t>
              </a:r>
              <a:endParaRPr lang="en-US" altLang="zh-CN" sz="1100" dirty="0">
                <a:latin typeface="Consolas" panose="020B0609020204030204" pitchFamily="49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68512A7-B677-42C3-ABB7-790D90446A5F}"/>
                </a:ext>
              </a:extLst>
            </p:cNvPr>
            <p:cNvSpPr txBox="1"/>
            <p:nvPr/>
          </p:nvSpPr>
          <p:spPr>
            <a:xfrm>
              <a:off x="2677545" y="3850022"/>
              <a:ext cx="221415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</a:rPr>
                <a:t>IsAllowedClassCodeDevice</a:t>
              </a:r>
              <a:endParaRPr lang="en-US" altLang="zh-CN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01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>
          <a:xfrm>
            <a:off x="2120446" y="2067123"/>
            <a:ext cx="5418160" cy="40512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Resource Allocate</a:t>
            </a:r>
            <a:endParaRPr lang="zh-CN" altLang="en-US" sz="2000" dirty="0"/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>
          <a:xfrm>
            <a:off x="2120446" y="2605098"/>
            <a:ext cx="5418160" cy="40512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VGA Device Init</a:t>
            </a:r>
            <a:endParaRPr lang="zh-CN" altLang="en-US" sz="1100" dirty="0"/>
          </a:p>
        </p:txBody>
      </p:sp>
      <p:sp>
        <p:nvSpPr>
          <p:cNvPr id="77" name="内容占位符 76"/>
          <p:cNvSpPr>
            <a:spLocks noGrp="1"/>
          </p:cNvSpPr>
          <p:nvPr>
            <p:ph sz="half" idx="14"/>
          </p:nvPr>
        </p:nvSpPr>
        <p:spPr>
          <a:xfrm>
            <a:off x="2120446" y="3108895"/>
            <a:ext cx="5418160" cy="405125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/>
              <a:t>Application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1822892" y="2186569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等腰三角形 9"/>
          <p:cNvSpPr/>
          <p:nvPr/>
        </p:nvSpPr>
        <p:spPr>
          <a:xfrm rot="5400000">
            <a:off x="1822892" y="2724318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等腰三角形 11"/>
          <p:cNvSpPr/>
          <p:nvPr/>
        </p:nvSpPr>
        <p:spPr>
          <a:xfrm rot="5400000">
            <a:off x="1822892" y="322766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内容占位符 73">
            <a:extLst>
              <a:ext uri="{FF2B5EF4-FFF2-40B4-BE49-F238E27FC236}">
                <a16:creationId xmlns:a16="http://schemas.microsoft.com/office/drawing/2014/main" id="{E1BCC8B4-A16F-41F2-8FED-40E9C61BF45C}"/>
              </a:ext>
            </a:extLst>
          </p:cNvPr>
          <p:cNvSpPr txBox="1">
            <a:spLocks/>
          </p:cNvSpPr>
          <p:nvPr/>
        </p:nvSpPr>
        <p:spPr>
          <a:xfrm>
            <a:off x="2120446" y="153418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 defTabSz="685891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Introduction</a:t>
            </a:r>
            <a:endParaRPr lang="zh-CN" altLang="en-US" sz="2000" dirty="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32B2D3BF-19DD-4EF2-B485-D1AFFAE05351}"/>
              </a:ext>
            </a:extLst>
          </p:cNvPr>
          <p:cNvSpPr/>
          <p:nvPr/>
        </p:nvSpPr>
        <p:spPr>
          <a:xfrm rot="5400000">
            <a:off x="1822892" y="1653631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171723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F6AF912-901E-4CD1-B0A1-8E7EB4BAEDD7}"/>
              </a:ext>
            </a:extLst>
          </p:cNvPr>
          <p:cNvSpPr txBox="1"/>
          <p:nvPr/>
        </p:nvSpPr>
        <p:spPr>
          <a:xfrm>
            <a:off x="167079" y="2067629"/>
            <a:ext cx="19451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dirty="0" err="1">
                <a:effectLst/>
                <a:latin typeface="Consolas" panose="020B0609020204030204" pitchFamily="49" charset="0"/>
              </a:rPr>
              <a:t>QueryPciDeviceResources</a:t>
            </a:r>
            <a:endParaRPr lang="en-US" altLang="zh-CN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659D5D64-8E02-47AF-914B-A0E6D142D20C}"/>
              </a:ext>
            </a:extLst>
          </p:cNvPr>
          <p:cNvSpPr/>
          <p:nvPr/>
        </p:nvSpPr>
        <p:spPr>
          <a:xfrm>
            <a:off x="2112240" y="1292002"/>
            <a:ext cx="250825" cy="1812864"/>
          </a:xfrm>
          <a:prstGeom prst="leftBrace">
            <a:avLst>
              <a:gd name="adj1" fmla="val 8042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B21A9E5-4097-49FA-AA0B-794B91DA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</p:spPr>
        <p:txBody>
          <a:bodyPr/>
          <a:lstStyle/>
          <a:p>
            <a:r>
              <a:rPr lang="en-US" altLang="zh-CN" dirty="0"/>
              <a:t>Resource Allocate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9A6492-335C-479C-9306-CADEF3FD8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564261"/>
            <a:ext cx="3832830" cy="26730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20B257-9A0D-45C3-B650-4E6649F4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844" y="3198687"/>
            <a:ext cx="3453008" cy="157142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B797C38-068F-40A6-93C9-A0F36DA74E5B}"/>
              </a:ext>
            </a:extLst>
          </p:cNvPr>
          <p:cNvSpPr txBox="1"/>
          <p:nvPr/>
        </p:nvSpPr>
        <p:spPr>
          <a:xfrm>
            <a:off x="2452990" y="1207696"/>
            <a:ext cx="25989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Read-&gt;</a:t>
            </a:r>
            <a:r>
              <a:rPr lang="en-US" altLang="zh-CN" sz="1100" dirty="0" err="1">
                <a:latin typeface="Consolas" panose="020B0609020204030204" pitchFamily="49" charset="0"/>
              </a:rPr>
              <a:t>Bar.Offset</a:t>
            </a:r>
            <a:r>
              <a:rPr lang="en-US" altLang="zh-CN" sz="1100" dirty="0">
                <a:latin typeface="Consolas" panose="020B0609020204030204" pitchFamily="49" charset="0"/>
              </a:rPr>
              <a:t> Buffer32 &amp; 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4A2F04-069C-4BA1-962A-0113B420F94F}"/>
              </a:ext>
            </a:extLst>
          </p:cNvPr>
          <p:cNvSpPr txBox="1"/>
          <p:nvPr/>
        </p:nvSpPr>
        <p:spPr>
          <a:xfrm>
            <a:off x="2808457" y="1404248"/>
            <a:ext cx="24983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check what type of resource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545A9B-7D5C-4FCC-BB23-3CD3CE300B76}"/>
              </a:ext>
            </a:extLst>
          </p:cNvPr>
          <p:cNvSpPr txBox="1"/>
          <p:nvPr/>
        </p:nvSpPr>
        <p:spPr>
          <a:xfrm>
            <a:off x="2363065" y="2393599"/>
            <a:ext cx="29437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 err="1">
                <a:latin typeface="Consolas" panose="020B0609020204030204" pitchFamily="49" charset="0"/>
              </a:rPr>
              <a:t>PciCfg</a:t>
            </a:r>
            <a:r>
              <a:rPr lang="en-US" altLang="zh-CN" sz="1100" dirty="0">
                <a:latin typeface="Consolas" panose="020B0609020204030204" pitchFamily="49" charset="0"/>
              </a:rPr>
              <a:t>-&gt;Write-&gt;</a:t>
            </a:r>
            <a:r>
              <a:rPr lang="en-US" altLang="zh-CN" sz="1100" dirty="0" err="1">
                <a:latin typeface="Consolas" panose="020B0609020204030204" pitchFamily="49" charset="0"/>
              </a:rPr>
              <a:t>Bar.Offset</a:t>
            </a:r>
            <a:endParaRPr lang="en-US" altLang="zh-CN" sz="11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A0E865-1A7D-4F3D-839B-695CF9AB873F}"/>
              </a:ext>
            </a:extLst>
          </p:cNvPr>
          <p:cNvSpPr txBox="1"/>
          <p:nvPr/>
        </p:nvSpPr>
        <p:spPr>
          <a:xfrm>
            <a:off x="2363065" y="2665338"/>
            <a:ext cx="29437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 err="1">
                <a:latin typeface="Consolas" panose="020B0609020204030204" pitchFamily="49" charset="0"/>
              </a:rPr>
              <a:t>PciCfg</a:t>
            </a:r>
            <a:r>
              <a:rPr lang="en-US" altLang="zh-CN" sz="1100" dirty="0">
                <a:latin typeface="Consolas" panose="020B0609020204030204" pitchFamily="49" charset="0"/>
              </a:rPr>
              <a:t>-&gt;Read-&gt;</a:t>
            </a:r>
            <a:r>
              <a:rPr lang="en-US" altLang="zh-CN" sz="1100" dirty="0" err="1">
                <a:latin typeface="Consolas" panose="020B0609020204030204" pitchFamily="49" charset="0"/>
              </a:rPr>
              <a:t>Bar.Offset</a:t>
            </a:r>
            <a:endParaRPr lang="en-US" altLang="zh-CN" sz="1100" dirty="0"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7861D8-16F0-4855-878A-705BC93187F1}"/>
              </a:ext>
            </a:extLst>
          </p:cNvPr>
          <p:cNvSpPr txBox="1"/>
          <p:nvPr/>
        </p:nvSpPr>
        <p:spPr>
          <a:xfrm>
            <a:off x="2808456" y="2922326"/>
            <a:ext cx="1043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Get Length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159875-7EBF-4B42-B287-F36A007B5E65}"/>
              </a:ext>
            </a:extLst>
          </p:cNvPr>
          <p:cNvSpPr txBox="1"/>
          <p:nvPr/>
        </p:nvSpPr>
        <p:spPr>
          <a:xfrm>
            <a:off x="167079" y="3478579"/>
            <a:ext cx="20363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dirty="0" err="1">
                <a:effectLst/>
                <a:latin typeface="Consolas" panose="020B0609020204030204" pitchFamily="49" charset="0"/>
              </a:rPr>
              <a:t>CalculateBridgeResources</a:t>
            </a:r>
            <a:endParaRPr lang="en-US" altLang="zh-CN" sz="11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5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>
          <a:xfrm>
            <a:off x="2120446" y="2067123"/>
            <a:ext cx="5418160" cy="40512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Resource Allocate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>
          <a:xfrm>
            <a:off x="2120446" y="2605098"/>
            <a:ext cx="5418160" cy="40512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VGA Device Init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内容占位符 76"/>
          <p:cNvSpPr>
            <a:spLocks noGrp="1"/>
          </p:cNvSpPr>
          <p:nvPr>
            <p:ph sz="half" idx="14"/>
          </p:nvPr>
        </p:nvSpPr>
        <p:spPr>
          <a:xfrm>
            <a:off x="2120446" y="3108895"/>
            <a:ext cx="5418160" cy="405125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1822892" y="2186569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1822892" y="2724318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1822892" y="322766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内容占位符 73">
            <a:extLst>
              <a:ext uri="{FF2B5EF4-FFF2-40B4-BE49-F238E27FC236}">
                <a16:creationId xmlns:a16="http://schemas.microsoft.com/office/drawing/2014/main" id="{E1BCC8B4-A16F-41F2-8FED-40E9C61BF45C}"/>
              </a:ext>
            </a:extLst>
          </p:cNvPr>
          <p:cNvSpPr txBox="1">
            <a:spLocks/>
          </p:cNvSpPr>
          <p:nvPr/>
        </p:nvSpPr>
        <p:spPr>
          <a:xfrm>
            <a:off x="2120446" y="153418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 defTabSz="685891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32B2D3BF-19DD-4EF2-B485-D1AFFAE05351}"/>
              </a:ext>
            </a:extLst>
          </p:cNvPr>
          <p:cNvSpPr/>
          <p:nvPr/>
        </p:nvSpPr>
        <p:spPr>
          <a:xfrm rot="5400000">
            <a:off x="1822892" y="1653631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064880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7B7D199-C0FB-4618-8C01-71C6A716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</p:spPr>
        <p:txBody>
          <a:bodyPr>
            <a:normAutofit/>
          </a:bodyPr>
          <a:lstStyle/>
          <a:p>
            <a:r>
              <a:rPr lang="en-US" altLang="zh-CN" dirty="0"/>
              <a:t>VGA Device Init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B4955E-85CC-4464-89A0-FAC13CC2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951"/>
            <a:ext cx="4923371" cy="3706359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42274E-A703-4725-86DA-5F7F40239E69}"/>
              </a:ext>
            </a:extLst>
          </p:cNvPr>
          <p:cNvCxnSpPr>
            <a:cxnSpLocks/>
          </p:cNvCxnSpPr>
          <p:nvPr/>
        </p:nvCxnSpPr>
        <p:spPr>
          <a:xfrm flipV="1">
            <a:off x="4572794" y="3043451"/>
            <a:ext cx="797848" cy="3889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F006EACE-4DD5-4020-9568-B7F49FC31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379" y="643540"/>
            <a:ext cx="2862819" cy="410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48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VGA Device Init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AFC85C-7F88-43B0-B561-B04EE446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40" y="961740"/>
            <a:ext cx="6610568" cy="36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75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VGA Device Init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CBD1822-EBFD-444F-950C-BFBB8E85BBB9}"/>
              </a:ext>
            </a:extLst>
          </p:cNvPr>
          <p:cNvSpPr/>
          <p:nvPr/>
        </p:nvSpPr>
        <p:spPr>
          <a:xfrm>
            <a:off x="368488" y="1018174"/>
            <a:ext cx="2715905" cy="486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err="1">
                <a:effectLst/>
                <a:latin typeface="Consolas" panose="020B0609020204030204" pitchFamily="49" charset="0"/>
              </a:rPr>
              <a:t>GetDevInfo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3EC57F-ED1F-4D76-AFE4-4C8DF6A70B3D}"/>
              </a:ext>
            </a:extLst>
          </p:cNvPr>
          <p:cNvSpPr txBox="1"/>
          <p:nvPr/>
        </p:nvSpPr>
        <p:spPr>
          <a:xfrm>
            <a:off x="218361" y="1750691"/>
            <a:ext cx="37258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/>
              <a:t>根据</a:t>
            </a:r>
            <a:r>
              <a:rPr lang="en-US" altLang="zh-CN" sz="1600" b="1" dirty="0"/>
              <a:t>VID DID</a:t>
            </a:r>
            <a:r>
              <a:rPr lang="zh-CN" altLang="en-US" sz="1600" b="1" dirty="0"/>
              <a:t>查找设备的配置空间，读取</a:t>
            </a:r>
            <a:r>
              <a:rPr lang="en-US" altLang="zh-CN" sz="1600" b="1" dirty="0" err="1"/>
              <a:t>usRelocateIOBase</a:t>
            </a:r>
            <a:r>
              <a:rPr lang="zh-CN" altLang="en-US" sz="1600" b="1" dirty="0"/>
              <a:t>、</a:t>
            </a:r>
            <a:r>
              <a:rPr lang="en-US" altLang="zh-CN" sz="1600" b="1" dirty="0" err="1"/>
              <a:t>ulMMIOBase</a:t>
            </a:r>
            <a:r>
              <a:rPr lang="zh-CN" altLang="en-US" sz="1600" b="1" dirty="0"/>
              <a:t>、</a:t>
            </a:r>
            <a:r>
              <a:rPr lang="en-US" altLang="zh-CN" sz="1600" b="1" dirty="0" err="1"/>
              <a:t>ulMMIOSize</a:t>
            </a:r>
            <a:r>
              <a:rPr lang="zh-CN" altLang="en-US" sz="1600" b="1" dirty="0"/>
              <a:t>、</a:t>
            </a:r>
            <a:r>
              <a:rPr lang="en-US" altLang="zh-CN" sz="1600" b="1" dirty="0" err="1">
                <a:solidFill>
                  <a:srgbClr val="E50023"/>
                </a:solidFill>
              </a:rPr>
              <a:t>ulFBBase</a:t>
            </a:r>
            <a:endParaRPr lang="en-US" altLang="zh-CN" sz="1600" b="1" dirty="0">
              <a:solidFill>
                <a:srgbClr val="E5002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/>
              <a:t>并在</a:t>
            </a:r>
            <a:r>
              <a:rPr lang="en-US" altLang="zh-CN" sz="1600" b="1" dirty="0" err="1"/>
              <a:t>InitVGA_HW</a:t>
            </a:r>
            <a:r>
              <a:rPr lang="zh-CN" altLang="en-US" sz="1600" b="1" dirty="0"/>
              <a:t>中</a:t>
            </a:r>
            <a:r>
              <a:rPr lang="en-US" altLang="zh-CN" sz="1600" b="1" dirty="0" err="1"/>
              <a:t>enable_vga</a:t>
            </a:r>
            <a:endParaRPr lang="en-US" altLang="zh-CN" sz="1600" b="1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70D14FB-6EDC-4931-808B-2B9AE98B04F0}"/>
              </a:ext>
            </a:extLst>
          </p:cNvPr>
          <p:cNvGrpSpPr/>
          <p:nvPr/>
        </p:nvGrpSpPr>
        <p:grpSpPr>
          <a:xfrm>
            <a:off x="3828196" y="941936"/>
            <a:ext cx="5201385" cy="4047145"/>
            <a:chOff x="3828196" y="941936"/>
            <a:chExt cx="5201385" cy="404714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1B4031F-5011-4BE2-9DDF-7CA3C5A3E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8196" y="941936"/>
              <a:ext cx="5201385" cy="4047145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86AFED6-5B4A-4DA2-A1E4-90DFEED68A2E}"/>
                </a:ext>
              </a:extLst>
            </p:cNvPr>
            <p:cNvSpPr/>
            <p:nvPr/>
          </p:nvSpPr>
          <p:spPr>
            <a:xfrm>
              <a:off x="4326340" y="3678072"/>
              <a:ext cx="3370997" cy="197892"/>
            </a:xfrm>
            <a:prstGeom prst="rect">
              <a:avLst/>
            </a:prstGeom>
            <a:noFill/>
            <a:ln w="12700" cap="flat" cmpd="sng" algn="ctr">
              <a:solidFill>
                <a:srgbClr val="E5002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7603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VGA Device Init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CBD1822-EBFD-444F-950C-BFBB8E85BBB9}"/>
              </a:ext>
            </a:extLst>
          </p:cNvPr>
          <p:cNvSpPr/>
          <p:nvPr/>
        </p:nvSpPr>
        <p:spPr>
          <a:xfrm>
            <a:off x="368488" y="1018174"/>
            <a:ext cx="2715905" cy="486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err="1">
                <a:solidFill>
                  <a:schemeClr val="tx1"/>
                </a:solidFill>
              </a:rPr>
              <a:t>enable_vga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A85B77-8010-4175-98FE-514111EA6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88" y="2975547"/>
            <a:ext cx="7137780" cy="23027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F3F95F-D305-4972-8535-864ED64A7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65" y="1596730"/>
            <a:ext cx="688158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56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VGA Device Init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CBD1822-EBFD-444F-950C-BFBB8E85BBB9}"/>
              </a:ext>
            </a:extLst>
          </p:cNvPr>
          <p:cNvSpPr/>
          <p:nvPr/>
        </p:nvSpPr>
        <p:spPr>
          <a:xfrm>
            <a:off x="368488" y="1018174"/>
            <a:ext cx="3978324" cy="486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SetFrameBufferAddress</a:t>
            </a:r>
            <a:endParaRPr lang="en-US" altLang="zh-CN" sz="24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3F2235-170E-4550-A445-3959268170B4}"/>
              </a:ext>
            </a:extLst>
          </p:cNvPr>
          <p:cNvSpPr txBox="1"/>
          <p:nvPr/>
        </p:nvSpPr>
        <p:spPr>
          <a:xfrm>
            <a:off x="1255591" y="1661980"/>
            <a:ext cx="56092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/>
              <a:t>将</a:t>
            </a:r>
            <a:r>
              <a:rPr lang="en-US" altLang="zh-CN" sz="1600" b="1" dirty="0" err="1">
                <a:solidFill>
                  <a:srgbClr val="E50023"/>
                </a:solidFill>
              </a:rPr>
              <a:t>ulFBBase</a:t>
            </a:r>
            <a:r>
              <a:rPr lang="zh-CN" altLang="en-US" sz="1600" b="1" dirty="0"/>
              <a:t>的值赋给</a:t>
            </a:r>
            <a:r>
              <a:rPr lang="en-US" altLang="zh-CN" sz="1600" b="1" dirty="0"/>
              <a:t>PCD</a:t>
            </a:r>
            <a:r>
              <a:rPr lang="zh-CN" altLang="en-US" sz="1600" b="1" dirty="0"/>
              <a:t>变量，便于在后面使用时使用</a:t>
            </a:r>
            <a:endParaRPr lang="en-US" altLang="zh-CN" sz="1600" b="1" dirty="0"/>
          </a:p>
          <a:p>
            <a:endParaRPr lang="en-US" altLang="zh-CN" sz="1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874BB1-386A-43A8-A553-7E0DE071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91" y="3372542"/>
            <a:ext cx="5124450" cy="1333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0B3C9C6-4E16-4FC4-80E3-8AEB972C9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91" y="2246755"/>
            <a:ext cx="6286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09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899E0256-BCF1-450E-83A0-16AD449D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</p:spPr>
        <p:txBody>
          <a:bodyPr>
            <a:normAutofit/>
          </a:bodyPr>
          <a:lstStyle/>
          <a:p>
            <a:r>
              <a:rPr lang="en-US" altLang="zh-CN" dirty="0"/>
              <a:t>VGA Device Init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591A6C2-3B98-4EB8-8A0C-08C887E9BDD1}"/>
              </a:ext>
            </a:extLst>
          </p:cNvPr>
          <p:cNvGrpSpPr/>
          <p:nvPr/>
        </p:nvGrpSpPr>
        <p:grpSpPr>
          <a:xfrm>
            <a:off x="6303067" y="1571554"/>
            <a:ext cx="1219359" cy="842558"/>
            <a:chOff x="6384030" y="1316926"/>
            <a:chExt cx="1219359" cy="84255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89DA8A9-77F3-4282-BBAF-F8C354A655D0}"/>
                </a:ext>
              </a:extLst>
            </p:cNvPr>
            <p:cNvSpPr/>
            <p:nvPr/>
          </p:nvSpPr>
          <p:spPr>
            <a:xfrm>
              <a:off x="6491884" y="1316926"/>
              <a:ext cx="1111505" cy="2984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r>
                <a:rPr lang="en-US" altLang="zh-CN" sz="1100" b="0" dirty="0" err="1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enable_vga</a:t>
              </a:r>
              <a:endPara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4178E2D-7A7D-47D5-8B2A-0DD47F908A09}"/>
                </a:ext>
              </a:extLst>
            </p:cNvPr>
            <p:cNvSpPr/>
            <p:nvPr/>
          </p:nvSpPr>
          <p:spPr>
            <a:xfrm>
              <a:off x="6491883" y="1590279"/>
              <a:ext cx="1111505" cy="2984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r>
                <a:rPr lang="en-US" altLang="zh-CN" sz="1100" b="0" dirty="0" err="1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open_key</a:t>
              </a:r>
              <a:endPara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CB1954F-B567-4C55-A73A-D60BA89C7FC8}"/>
                </a:ext>
              </a:extLst>
            </p:cNvPr>
            <p:cNvSpPr/>
            <p:nvPr/>
          </p:nvSpPr>
          <p:spPr>
            <a:xfrm>
              <a:off x="6491881" y="1861034"/>
              <a:ext cx="1111505" cy="2984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r>
                <a:rPr lang="en-US" altLang="zh-CN" sz="11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PLL_ Init</a:t>
              </a:r>
            </a:p>
          </p:txBody>
        </p:sp>
        <p:sp>
          <p:nvSpPr>
            <p:cNvPr id="23" name="左大括号 22">
              <a:extLst>
                <a:ext uri="{FF2B5EF4-FFF2-40B4-BE49-F238E27FC236}">
                  <a16:creationId xmlns:a16="http://schemas.microsoft.com/office/drawing/2014/main" id="{AED3ED12-F172-40D8-A9BC-AD59471D76EF}"/>
                </a:ext>
              </a:extLst>
            </p:cNvPr>
            <p:cNvSpPr/>
            <p:nvPr/>
          </p:nvSpPr>
          <p:spPr>
            <a:xfrm>
              <a:off x="6384030" y="1445587"/>
              <a:ext cx="157495" cy="612931"/>
            </a:xfrm>
            <a:prstGeom prst="leftBrace">
              <a:avLst>
                <a:gd name="adj1" fmla="val 5914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71A92C96-AAE2-4ED0-98A1-0A4089135910}"/>
              </a:ext>
            </a:extLst>
          </p:cNvPr>
          <p:cNvSpPr/>
          <p:nvPr/>
        </p:nvSpPr>
        <p:spPr>
          <a:xfrm>
            <a:off x="1152128" y="2769522"/>
            <a:ext cx="747713" cy="298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altLang="zh-CN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InitVGA</a:t>
            </a:r>
            <a:endParaRPr lang="en-US" altLang="zh-CN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A7E38F-8E2C-45A1-AD21-EF2E2AF075DC}"/>
              </a:ext>
            </a:extLst>
          </p:cNvPr>
          <p:cNvSpPr txBox="1"/>
          <p:nvPr/>
        </p:nvSpPr>
        <p:spPr>
          <a:xfrm>
            <a:off x="2042027" y="2800047"/>
            <a:ext cx="17954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 err="1">
                <a:latin typeface="Consolas" panose="020B0609020204030204" pitchFamily="49" charset="0"/>
              </a:rPr>
              <a:t>SetFrameBufferAddress</a:t>
            </a:r>
            <a:endParaRPr lang="en-US" altLang="zh-CN" sz="1100" dirty="0">
              <a:latin typeface="Consolas" panose="020B0609020204030204" pitchFamily="49" charset="0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8B98EC80-10F7-49F1-98D9-AA5B0731ED7E}"/>
              </a:ext>
            </a:extLst>
          </p:cNvPr>
          <p:cNvSpPr/>
          <p:nvPr/>
        </p:nvSpPr>
        <p:spPr>
          <a:xfrm>
            <a:off x="1891902" y="2033124"/>
            <a:ext cx="157495" cy="1771246"/>
          </a:xfrm>
          <a:prstGeom prst="leftBrace">
            <a:avLst>
              <a:gd name="adj1" fmla="val 83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829AA8-C631-49E2-BDFB-8680B7637C6B}"/>
              </a:ext>
            </a:extLst>
          </p:cNvPr>
          <p:cNvSpPr txBox="1"/>
          <p:nvPr/>
        </p:nvSpPr>
        <p:spPr>
          <a:xfrm>
            <a:off x="2042027" y="3078244"/>
            <a:ext cx="16750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dirty="0" err="1">
                <a:effectLst/>
                <a:latin typeface="Consolas" panose="020B0609020204030204" pitchFamily="49" charset="0"/>
              </a:rPr>
              <a:t>InitVGA_HW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 (Mem)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F50A84-4BF5-43F1-A127-999A08B237E0}"/>
              </a:ext>
            </a:extLst>
          </p:cNvPr>
          <p:cNvSpPr txBox="1"/>
          <p:nvPr/>
        </p:nvSpPr>
        <p:spPr>
          <a:xfrm>
            <a:off x="2049397" y="3356441"/>
            <a:ext cx="7397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dirty="0" err="1">
                <a:effectLst/>
                <a:latin typeface="Consolas" panose="020B0609020204030204" pitchFamily="49" charset="0"/>
              </a:rPr>
              <a:t>SetMode</a:t>
            </a:r>
            <a:endParaRPr lang="en-US" altLang="zh-CN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568FC9-E5D7-46AF-A7E2-694C94B7DCD3}"/>
              </a:ext>
            </a:extLst>
          </p:cNvPr>
          <p:cNvSpPr txBox="1"/>
          <p:nvPr/>
        </p:nvSpPr>
        <p:spPr>
          <a:xfrm>
            <a:off x="2042027" y="3634638"/>
            <a:ext cx="9928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dirty="0" err="1">
                <a:effectLst/>
                <a:latin typeface="Consolas" panose="020B0609020204030204" pitchFamily="49" charset="0"/>
              </a:rPr>
              <a:t>FBBltImage</a:t>
            </a:r>
            <a:endParaRPr lang="en-US" altLang="zh-CN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0E0499-1C86-4488-9F55-0855D510F3D9}"/>
              </a:ext>
            </a:extLst>
          </p:cNvPr>
          <p:cNvSpPr txBox="1"/>
          <p:nvPr/>
        </p:nvSpPr>
        <p:spPr>
          <a:xfrm>
            <a:off x="2049397" y="1902319"/>
            <a:ext cx="9928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dirty="0" err="1">
                <a:effectLst/>
                <a:latin typeface="Consolas" panose="020B0609020204030204" pitchFamily="49" charset="0"/>
              </a:rPr>
              <a:t>GetDevInfo</a:t>
            </a:r>
            <a:endParaRPr lang="en-US" altLang="zh-CN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76F41F7-3A05-4B4D-8A38-B9D3552957E1}"/>
              </a:ext>
            </a:extLst>
          </p:cNvPr>
          <p:cNvGrpSpPr/>
          <p:nvPr/>
        </p:nvGrpSpPr>
        <p:grpSpPr>
          <a:xfrm>
            <a:off x="3120962" y="1332250"/>
            <a:ext cx="3172404" cy="1368547"/>
            <a:chOff x="4734108" y="871672"/>
            <a:chExt cx="3172404" cy="136854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E649B20-4158-4ACF-BAA9-4C60ED44CE76}"/>
                </a:ext>
              </a:extLst>
            </p:cNvPr>
            <p:cNvSpPr/>
            <p:nvPr/>
          </p:nvSpPr>
          <p:spPr>
            <a:xfrm>
              <a:off x="4891602" y="871672"/>
              <a:ext cx="1442141" cy="2984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r>
                <a:rPr lang="en-US" altLang="zh-CN" sz="1100" b="0" dirty="0" err="1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FindPCIDevice</a:t>
              </a:r>
              <a:endPara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2" name="左大括号 31">
              <a:extLst>
                <a:ext uri="{FF2B5EF4-FFF2-40B4-BE49-F238E27FC236}">
                  <a16:creationId xmlns:a16="http://schemas.microsoft.com/office/drawing/2014/main" id="{FF5809F8-231D-4045-AC11-08BCF00FC106}"/>
                </a:ext>
              </a:extLst>
            </p:cNvPr>
            <p:cNvSpPr/>
            <p:nvPr/>
          </p:nvSpPr>
          <p:spPr>
            <a:xfrm>
              <a:off x="4734108" y="1039280"/>
              <a:ext cx="157495" cy="1089660"/>
            </a:xfrm>
            <a:prstGeom prst="leftBrace">
              <a:avLst>
                <a:gd name="adj1" fmla="val 5914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25BF81D-B9DF-41CC-8CAA-EE184ACA8486}"/>
                </a:ext>
              </a:extLst>
            </p:cNvPr>
            <p:cNvSpPr/>
            <p:nvPr/>
          </p:nvSpPr>
          <p:spPr>
            <a:xfrm>
              <a:off x="4891603" y="1383030"/>
              <a:ext cx="2636142" cy="2984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r>
                <a:rPr lang="en-US" altLang="zh-CN" sz="1100" b="0" dirty="0" err="1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InitVGA_HW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(enable </a:t>
              </a:r>
              <a:r>
                <a:rPr lang="en-US" altLang="zh-CN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vga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io access)</a:t>
              </a:r>
              <a:endPara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3295E21-DD84-4CE4-90D9-44656A572DAF}"/>
                </a:ext>
              </a:extLst>
            </p:cNvPr>
            <p:cNvSpPr/>
            <p:nvPr/>
          </p:nvSpPr>
          <p:spPr>
            <a:xfrm>
              <a:off x="4891603" y="1648817"/>
              <a:ext cx="1442141" cy="2984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r>
                <a:rPr lang="en-US" altLang="zh-CN" sz="1100" b="0" dirty="0" err="1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GetVRAMInfo</a:t>
              </a:r>
              <a:endPara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E649B20-4158-4ACF-BAA9-4C60ED44CE76}"/>
                </a:ext>
              </a:extLst>
            </p:cNvPr>
            <p:cNvSpPr/>
            <p:nvPr/>
          </p:nvSpPr>
          <p:spPr>
            <a:xfrm>
              <a:off x="4891603" y="1941769"/>
              <a:ext cx="1442141" cy="2984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91" rtl="0" eaLnBrk="1" latinLnBrk="0" hangingPunct="1">
                <a:defRPr sz="14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342946" algn="l" defTabSz="685891" rtl="0" eaLnBrk="1" latinLnBrk="0" hangingPunct="1">
                <a:defRPr sz="14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2pPr>
              <a:lvl3pPr marL="685891" algn="l" defTabSz="685891" rtl="0" eaLnBrk="1" latinLnBrk="0" hangingPunct="1">
                <a:defRPr sz="14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3pPr>
              <a:lvl4pPr marL="1028837" algn="l" defTabSz="685891" rtl="0" eaLnBrk="1" latinLnBrk="0" hangingPunct="1">
                <a:defRPr sz="14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4pPr>
              <a:lvl5pPr marL="1371783" algn="l" defTabSz="685891" rtl="0" eaLnBrk="1" latinLnBrk="0" hangingPunct="1">
                <a:defRPr sz="14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5pPr>
              <a:lvl6pPr marL="1714729" algn="l" defTabSz="685891" rtl="0" eaLnBrk="1" latinLnBrk="0" hangingPunct="1">
                <a:defRPr sz="14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6pPr>
              <a:lvl7pPr marL="2057674" algn="l" defTabSz="685891" rtl="0" eaLnBrk="1" latinLnBrk="0" hangingPunct="1">
                <a:defRPr sz="14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7pPr>
              <a:lvl8pPr marL="2400620" algn="l" defTabSz="685891" rtl="0" eaLnBrk="1" latinLnBrk="0" hangingPunct="1">
                <a:defRPr sz="14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8pPr>
              <a:lvl9pPr marL="2743566" algn="l" defTabSz="685891" rtl="0" eaLnBrk="1" latinLnBrk="0" hangingPunct="1">
                <a:defRPr sz="14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100" b="0" dirty="0" err="1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GetDRAMInfo</a:t>
              </a:r>
              <a:endPara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F1200F3-5C9E-4366-81C4-63B255CBAF58}"/>
                </a:ext>
              </a:extLst>
            </p:cNvPr>
            <p:cNvSpPr/>
            <p:nvPr/>
          </p:nvSpPr>
          <p:spPr>
            <a:xfrm>
              <a:off x="4891602" y="1125394"/>
              <a:ext cx="3014910" cy="2984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r>
                <a:rPr lang="en-US" altLang="zh-CN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GetInfo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IOBase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MMIOBase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)&amp;Set </a:t>
              </a:r>
              <a:r>
                <a:rPr lang="en-US" altLang="zh-CN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MMIOSize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endPara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5951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>
          <a:xfrm>
            <a:off x="2120446" y="2067123"/>
            <a:ext cx="5418160" cy="40512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Resource Allocate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>
          <a:xfrm>
            <a:off x="2120446" y="2605098"/>
            <a:ext cx="5418160" cy="40512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VGA Device Init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内容占位符 76"/>
          <p:cNvSpPr>
            <a:spLocks noGrp="1"/>
          </p:cNvSpPr>
          <p:nvPr>
            <p:ph sz="half" idx="14"/>
          </p:nvPr>
        </p:nvSpPr>
        <p:spPr>
          <a:xfrm>
            <a:off x="2120446" y="3108895"/>
            <a:ext cx="5418160" cy="40512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Application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1822892" y="2186569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1822892" y="2724318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1822892" y="322766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内容占位符 73">
            <a:extLst>
              <a:ext uri="{FF2B5EF4-FFF2-40B4-BE49-F238E27FC236}">
                <a16:creationId xmlns:a16="http://schemas.microsoft.com/office/drawing/2014/main" id="{E1BCC8B4-A16F-41F2-8FED-40E9C61BF45C}"/>
              </a:ext>
            </a:extLst>
          </p:cNvPr>
          <p:cNvSpPr txBox="1">
            <a:spLocks/>
          </p:cNvSpPr>
          <p:nvPr/>
        </p:nvSpPr>
        <p:spPr>
          <a:xfrm>
            <a:off x="2120446" y="153418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 defTabSz="685891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32B2D3BF-19DD-4EF2-B485-D1AFFAE05351}"/>
              </a:ext>
            </a:extLst>
          </p:cNvPr>
          <p:cNvSpPr/>
          <p:nvPr/>
        </p:nvSpPr>
        <p:spPr>
          <a:xfrm rot="5400000">
            <a:off x="1822892" y="1653631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4408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280C1-1FF0-4315-ADB9-7C3659EF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F2244-4B01-4037-A1DE-EF71E564CA5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1181" y="1014057"/>
            <a:ext cx="8084802" cy="3751906"/>
          </a:xfrm>
        </p:spPr>
        <p:txBody>
          <a:bodyPr/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PROGRESS_CODE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DXE_PCI_BUS_BEGIN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LibReportStatusCode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(EFI_PROGRESS_CODE, Code,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 NULL, NULL)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StatusCodePtr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ReportStatusCode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Type,Value,Instance,CallerId,Data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AmiReportStatusCode</a:t>
            </a:r>
            <a:endParaRPr lang="en-US" altLang="zh-CN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SimpleStatusReport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PeiServices,Type,Value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SimpleList</a:t>
            </a:r>
            <a:endParaRPr lang="en-US" altLang="zh-CN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CheckPointStatus</a:t>
            </a:r>
            <a:endParaRPr lang="en-US" altLang="zh-CN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CheckpointStatusReport</a:t>
            </a:r>
            <a:endParaRPr lang="en-US" altLang="zh-CN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CheckpointList</a:t>
            </a:r>
            <a:r>
              <a:rPr lang="zh-CN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Port80Checkpoint,ConOutCheckpoint,VGACheckPoint</a:t>
            </a:r>
            <a:r>
              <a:rPr lang="zh-CN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）</a:t>
            </a:r>
            <a:endParaRPr lang="en-US" altLang="zh-CN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VGACheckPoint</a:t>
            </a:r>
            <a:endParaRPr lang="en-US" altLang="zh-CN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23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>
          <a:xfrm>
            <a:off x="2120446" y="2067123"/>
            <a:ext cx="5418160" cy="40512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Resource Allocate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>
          <a:xfrm>
            <a:off x="2120446" y="2605098"/>
            <a:ext cx="5418160" cy="40512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VGA Device Init</a:t>
            </a:r>
            <a:endParaRPr lang="zh-CN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内容占位符 76"/>
          <p:cNvSpPr>
            <a:spLocks noGrp="1"/>
          </p:cNvSpPr>
          <p:nvPr>
            <p:ph sz="half" idx="14"/>
          </p:nvPr>
        </p:nvSpPr>
        <p:spPr>
          <a:xfrm>
            <a:off x="2120446" y="3108895"/>
            <a:ext cx="5418160" cy="405125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1822892" y="2186569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1822892" y="2724318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1822892" y="322766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内容占位符 73">
            <a:extLst>
              <a:ext uri="{FF2B5EF4-FFF2-40B4-BE49-F238E27FC236}">
                <a16:creationId xmlns:a16="http://schemas.microsoft.com/office/drawing/2014/main" id="{E1BCC8B4-A16F-41F2-8FED-40E9C61BF45C}"/>
              </a:ext>
            </a:extLst>
          </p:cNvPr>
          <p:cNvSpPr txBox="1">
            <a:spLocks/>
          </p:cNvSpPr>
          <p:nvPr/>
        </p:nvSpPr>
        <p:spPr>
          <a:xfrm>
            <a:off x="2120446" y="153418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 defTabSz="685891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Introduction</a:t>
            </a:r>
            <a:endParaRPr lang="zh-CN" altLang="en-US" sz="2000" dirty="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32B2D3BF-19DD-4EF2-B485-D1AFFAE05351}"/>
              </a:ext>
            </a:extLst>
          </p:cNvPr>
          <p:cNvSpPr/>
          <p:nvPr/>
        </p:nvSpPr>
        <p:spPr>
          <a:xfrm rot="5400000">
            <a:off x="1822892" y="1653631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39469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9E0F4499-87A8-44C1-A305-5B49E12B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</p:spPr>
        <p:txBody>
          <a:bodyPr/>
          <a:lstStyle/>
          <a:p>
            <a:r>
              <a:rPr lang="en-US" altLang="zh-CN" sz="2800" dirty="0"/>
              <a:t>Application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A6A056A-8653-48A8-8887-F66EB4479B7B}"/>
              </a:ext>
            </a:extLst>
          </p:cNvPr>
          <p:cNvGrpSpPr/>
          <p:nvPr/>
        </p:nvGrpSpPr>
        <p:grpSpPr>
          <a:xfrm>
            <a:off x="503316" y="733897"/>
            <a:ext cx="8138955" cy="4237545"/>
            <a:chOff x="503316" y="733897"/>
            <a:chExt cx="8138955" cy="423754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2425AC8-1266-4F41-88AA-D5000EB7B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316" y="733897"/>
              <a:ext cx="8138955" cy="4237545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5F94C10-7C82-43D4-A2F1-055689D9276A}"/>
                </a:ext>
              </a:extLst>
            </p:cNvPr>
            <p:cNvSpPr/>
            <p:nvPr/>
          </p:nvSpPr>
          <p:spPr>
            <a:xfrm>
              <a:off x="614149" y="3118513"/>
              <a:ext cx="5500048" cy="204717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2685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9E0F4499-87A8-44C1-A305-5B49E12B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</p:spPr>
        <p:txBody>
          <a:bodyPr/>
          <a:lstStyle/>
          <a:p>
            <a:r>
              <a:rPr lang="en-US" altLang="zh-CN" sz="2800" dirty="0"/>
              <a:t>Application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94880F8-1CF0-4AA7-B0A2-001D4BE69825}"/>
              </a:ext>
            </a:extLst>
          </p:cNvPr>
          <p:cNvSpPr/>
          <p:nvPr/>
        </p:nvSpPr>
        <p:spPr>
          <a:xfrm>
            <a:off x="368488" y="1018174"/>
            <a:ext cx="3978324" cy="486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Display Postcode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CEED38-B536-46F4-9D96-3D8AA642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99" y="2934475"/>
            <a:ext cx="8024883" cy="16771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6F4D63-EA5D-4EF9-8449-4C9477C0A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99" y="1814587"/>
            <a:ext cx="4238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39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9E0F4499-87A8-44C1-A305-5B49E12B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</p:spPr>
        <p:txBody>
          <a:bodyPr/>
          <a:lstStyle/>
          <a:p>
            <a:r>
              <a:rPr lang="en-US" altLang="zh-CN" sz="2800" dirty="0"/>
              <a:t>Application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94880F8-1CF0-4AA7-B0A2-001D4BE69825}"/>
              </a:ext>
            </a:extLst>
          </p:cNvPr>
          <p:cNvSpPr/>
          <p:nvPr/>
        </p:nvSpPr>
        <p:spPr>
          <a:xfrm>
            <a:off x="313897" y="775099"/>
            <a:ext cx="3978324" cy="486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Display </a:t>
            </a:r>
            <a:r>
              <a:rPr lang="en-US" altLang="zh-CN" sz="24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ProgressBar</a:t>
            </a:r>
            <a:endParaRPr lang="en-US" altLang="zh-CN" sz="24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E8F133-664A-4540-88EC-13DCFD61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77" y="1261249"/>
            <a:ext cx="7763633" cy="38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53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E49D92-AA80-49B9-8E7C-5FE517657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29" y="806139"/>
            <a:ext cx="6629846" cy="3704446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78ABF76F-4A67-4BA2-8F1D-D84CCC83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</p:spPr>
        <p:txBody>
          <a:bodyPr/>
          <a:lstStyle/>
          <a:p>
            <a:r>
              <a:rPr lang="en-US" altLang="zh-CN" sz="2800" dirty="0"/>
              <a:t>Application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AB9EDC-86F5-4B3A-BBEC-6E0B706ED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79" y="3882826"/>
            <a:ext cx="8192213" cy="126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39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872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55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Intruction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BAAD604-3DF8-4A3B-87A3-6E7A3A18E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05" y="799410"/>
            <a:ext cx="3703279" cy="27609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781BC96-FE59-495C-A0A9-7A12FE059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656" y="796940"/>
            <a:ext cx="3754447" cy="27609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41B0576-A51A-4E9F-8E40-EED187F5C4B2}"/>
              </a:ext>
            </a:extLst>
          </p:cNvPr>
          <p:cNvSpPr/>
          <p:nvPr/>
        </p:nvSpPr>
        <p:spPr>
          <a:xfrm>
            <a:off x="818347" y="3805140"/>
            <a:ext cx="81961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What is Fast Video</a:t>
            </a: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）？</a:t>
            </a:r>
            <a:endParaRPr lang="en-US" altLang="zh-CN" b="1" dirty="0"/>
          </a:p>
          <a:p>
            <a:endParaRPr lang="en-US" altLang="en-US" dirty="0"/>
          </a:p>
          <a:p>
            <a:pPr marL="628696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Turn on display at an early stage (Pei Phase)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pPr marL="628696" lvl="1" indent="-285750"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03564A-9468-4B32-8985-8FFF8CF225CF}"/>
              </a:ext>
            </a:extLst>
          </p:cNvPr>
          <p:cNvSpPr txBox="1"/>
          <p:nvPr/>
        </p:nvSpPr>
        <p:spPr>
          <a:xfrm>
            <a:off x="2462512" y="355785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E7D6B6-1D09-4A9E-906C-D1A0974EE3E4}"/>
              </a:ext>
            </a:extLst>
          </p:cNvPr>
          <p:cNvSpPr txBox="1"/>
          <p:nvPr/>
        </p:nvSpPr>
        <p:spPr>
          <a:xfrm>
            <a:off x="6463580" y="352328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24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AB73028-C939-4551-B9C1-C0BEA4D6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Intruction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4F4341F-80F4-4CA6-9C69-0A5A792F8978}"/>
              </a:ext>
            </a:extLst>
          </p:cNvPr>
          <p:cNvGrpSpPr/>
          <p:nvPr/>
        </p:nvGrpSpPr>
        <p:grpSpPr>
          <a:xfrm>
            <a:off x="844550" y="892927"/>
            <a:ext cx="7207250" cy="2466223"/>
            <a:chOff x="844550" y="892927"/>
            <a:chExt cx="7207250" cy="246622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E042B86-AF63-451F-BFF5-8B82C72F2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4550" y="892927"/>
              <a:ext cx="7162800" cy="2406734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310B9BF-7C3B-4DC8-9E32-1F5A68A0031D}"/>
                </a:ext>
              </a:extLst>
            </p:cNvPr>
            <p:cNvSpPr/>
            <p:nvPr/>
          </p:nvSpPr>
          <p:spPr>
            <a:xfrm>
              <a:off x="889000" y="2901950"/>
              <a:ext cx="5797550" cy="4572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2D1E202-8A40-49AC-A70A-0AE7B6ED57EF}"/>
                </a:ext>
              </a:extLst>
            </p:cNvPr>
            <p:cNvSpPr/>
            <p:nvPr/>
          </p:nvSpPr>
          <p:spPr>
            <a:xfrm>
              <a:off x="7562850" y="2901950"/>
              <a:ext cx="488950" cy="4572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D088856-745D-4E7A-B12A-12F9D7D6866E}"/>
              </a:ext>
            </a:extLst>
          </p:cNvPr>
          <p:cNvSpPr/>
          <p:nvPr/>
        </p:nvSpPr>
        <p:spPr>
          <a:xfrm>
            <a:off x="260471" y="3550872"/>
            <a:ext cx="862464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What Fast Video do </a:t>
            </a:r>
            <a:r>
              <a:rPr lang="zh-CN" altLang="en-US" b="1" dirty="0"/>
              <a:t>？</a:t>
            </a:r>
            <a:endParaRPr lang="en-US" altLang="zh-CN" b="1" dirty="0"/>
          </a:p>
          <a:p>
            <a:endParaRPr lang="en-US" altLang="en-US" dirty="0"/>
          </a:p>
          <a:p>
            <a:pPr marL="628696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Display Post Progress Bar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628696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Display Post Code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286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AB73028-C939-4551-B9C1-C0BEA4D6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Intruction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4F4341F-80F4-4CA6-9C69-0A5A792F8978}"/>
              </a:ext>
            </a:extLst>
          </p:cNvPr>
          <p:cNvGrpSpPr/>
          <p:nvPr/>
        </p:nvGrpSpPr>
        <p:grpSpPr>
          <a:xfrm>
            <a:off x="919613" y="756355"/>
            <a:ext cx="7207250" cy="2466223"/>
            <a:chOff x="844550" y="892927"/>
            <a:chExt cx="7207250" cy="246622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E042B86-AF63-451F-BFF5-8B82C72F2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4550" y="892927"/>
              <a:ext cx="7162800" cy="2406734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310B9BF-7C3B-4DC8-9E32-1F5A68A0031D}"/>
                </a:ext>
              </a:extLst>
            </p:cNvPr>
            <p:cNvSpPr/>
            <p:nvPr/>
          </p:nvSpPr>
          <p:spPr>
            <a:xfrm>
              <a:off x="889000" y="2901950"/>
              <a:ext cx="5797550" cy="4572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2D1E202-8A40-49AC-A70A-0AE7B6ED57EF}"/>
                </a:ext>
              </a:extLst>
            </p:cNvPr>
            <p:cNvSpPr/>
            <p:nvPr/>
          </p:nvSpPr>
          <p:spPr>
            <a:xfrm>
              <a:off x="7562850" y="2901950"/>
              <a:ext cx="488950" cy="4572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D088856-745D-4E7A-B12A-12F9D7D6866E}"/>
              </a:ext>
            </a:extLst>
          </p:cNvPr>
          <p:cNvSpPr/>
          <p:nvPr/>
        </p:nvSpPr>
        <p:spPr>
          <a:xfrm>
            <a:off x="315062" y="3414395"/>
            <a:ext cx="8624645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Fast Video </a:t>
            </a:r>
          </a:p>
          <a:p>
            <a:endParaRPr lang="en-US" altLang="en-US" dirty="0"/>
          </a:p>
          <a:p>
            <a:pPr marL="628696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方便查看机器当前的</a:t>
            </a:r>
            <a:r>
              <a:rPr lang="en-US" altLang="zh-CN" dirty="0"/>
              <a:t>Post</a:t>
            </a:r>
            <a:r>
              <a:rPr lang="zh-CN" altLang="en-US" dirty="0"/>
              <a:t>状态</a:t>
            </a:r>
            <a:r>
              <a:rPr lang="en-US" altLang="zh-CN" dirty="0"/>
              <a:t>--</a:t>
            </a:r>
            <a:r>
              <a:rPr lang="zh-CN" altLang="en-US" sz="1100" dirty="0"/>
              <a:t>（正常情况下显示设备初始化的阶段较晚）</a:t>
            </a:r>
            <a:endParaRPr lang="en-US" altLang="zh-CN" sz="1100" dirty="0"/>
          </a:p>
          <a:p>
            <a:pPr marL="628696" lvl="1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628696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一种直观查看问题的</a:t>
            </a:r>
            <a:r>
              <a:rPr lang="en-US" altLang="zh-CN" dirty="0"/>
              <a:t>Hang</a:t>
            </a:r>
            <a:r>
              <a:rPr lang="zh-CN" altLang="en-US" dirty="0"/>
              <a:t>机点的方式</a:t>
            </a:r>
            <a:r>
              <a:rPr lang="en-US" altLang="zh-CN" dirty="0"/>
              <a:t>--</a:t>
            </a:r>
            <a:r>
              <a:rPr lang="zh-CN" altLang="en-US" sz="1100" dirty="0"/>
              <a:t>（可以通过</a:t>
            </a:r>
            <a:r>
              <a:rPr lang="en-US" altLang="zh-CN" sz="1100" dirty="0"/>
              <a:t>fast video</a:t>
            </a:r>
            <a:r>
              <a:rPr lang="zh-CN" altLang="en-US" sz="1100" dirty="0"/>
              <a:t>的</a:t>
            </a:r>
            <a:r>
              <a:rPr lang="en-US" altLang="zh-CN" sz="1100" dirty="0"/>
              <a:t>post code</a:t>
            </a:r>
            <a:r>
              <a:rPr lang="zh-CN" altLang="en-US" sz="1100" dirty="0"/>
              <a:t>判断）</a:t>
            </a:r>
            <a:endParaRPr lang="en-US" altLang="zh-CN" sz="1100" dirty="0"/>
          </a:p>
          <a:p>
            <a:pPr marL="628696" lvl="1" indent="-285750">
              <a:buFont typeface="Wingdings" panose="05000000000000000000" pitchFamily="2" charset="2"/>
              <a:buChar char="Ø"/>
            </a:pPr>
            <a:endParaRPr lang="en-US" altLang="zh-CN" sz="1100" dirty="0"/>
          </a:p>
          <a:p>
            <a:pPr marL="628696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也可以通过</a:t>
            </a:r>
            <a:r>
              <a:rPr lang="en-US" altLang="zh-CN" dirty="0"/>
              <a:t>Fast Video</a:t>
            </a:r>
            <a:r>
              <a:rPr lang="zh-CN" altLang="en-US" dirty="0"/>
              <a:t>阶段显示输出一些其他的信息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475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>
          <a:xfrm>
            <a:off x="2120446" y="2067123"/>
            <a:ext cx="5418160" cy="40512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Resource Allocate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>
          <a:xfrm>
            <a:off x="2120446" y="2605098"/>
            <a:ext cx="5418160" cy="40512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VGA Device Init</a:t>
            </a:r>
            <a:endParaRPr lang="zh-CN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内容占位符 76"/>
          <p:cNvSpPr>
            <a:spLocks noGrp="1"/>
          </p:cNvSpPr>
          <p:nvPr>
            <p:ph sz="half" idx="14"/>
          </p:nvPr>
        </p:nvSpPr>
        <p:spPr>
          <a:xfrm>
            <a:off x="2120446" y="3108895"/>
            <a:ext cx="5418160" cy="405125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1822892" y="2186569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1822892" y="2724318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1822892" y="322766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内容占位符 73">
            <a:extLst>
              <a:ext uri="{FF2B5EF4-FFF2-40B4-BE49-F238E27FC236}">
                <a16:creationId xmlns:a16="http://schemas.microsoft.com/office/drawing/2014/main" id="{E1BCC8B4-A16F-41F2-8FED-40E9C61BF45C}"/>
              </a:ext>
            </a:extLst>
          </p:cNvPr>
          <p:cNvSpPr txBox="1">
            <a:spLocks/>
          </p:cNvSpPr>
          <p:nvPr/>
        </p:nvSpPr>
        <p:spPr>
          <a:xfrm>
            <a:off x="2120446" y="153418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 defTabSz="685891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32B2D3BF-19DD-4EF2-B485-D1AFFAE05351}"/>
              </a:ext>
            </a:extLst>
          </p:cNvPr>
          <p:cNvSpPr/>
          <p:nvPr/>
        </p:nvSpPr>
        <p:spPr>
          <a:xfrm rot="5400000">
            <a:off x="1822892" y="1653631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16474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 1">
            <a:extLst>
              <a:ext uri="{FF2B5EF4-FFF2-40B4-BE49-F238E27FC236}">
                <a16:creationId xmlns:a16="http://schemas.microsoft.com/office/drawing/2014/main" id="{3CDAD977-C186-4A8F-9CD7-CCA0E320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</p:spPr>
        <p:txBody>
          <a:bodyPr/>
          <a:lstStyle/>
          <a:p>
            <a:r>
              <a:rPr lang="en-US" altLang="zh-CN" dirty="0"/>
              <a:t>Resource Allocate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0CAD15-B0E0-48EC-A100-35DEE2890319}"/>
              </a:ext>
            </a:extLst>
          </p:cNvPr>
          <p:cNvSpPr txBox="1"/>
          <p:nvPr/>
        </p:nvSpPr>
        <p:spPr>
          <a:xfrm>
            <a:off x="2151403" y="981713"/>
            <a:ext cx="5709728" cy="307777"/>
          </a:xfrm>
          <a:prstGeom prst="rect">
            <a:avLst/>
          </a:prstGeom>
          <a:scene3d>
            <a:camera prst="obliqueTopLeft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GetCPURbBusNumAndFabricId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454DA9-17BA-4AB5-82C0-EA1E860A6CF0}"/>
              </a:ext>
            </a:extLst>
          </p:cNvPr>
          <p:cNvSpPr txBox="1"/>
          <p:nvPr/>
        </p:nvSpPr>
        <p:spPr>
          <a:xfrm>
            <a:off x="2151403" y="2396612"/>
            <a:ext cx="5709728" cy="307777"/>
          </a:xfrm>
          <a:prstGeom prst="rect">
            <a:avLst/>
          </a:prstGeom>
          <a:scene3d>
            <a:camera prst="obliqueTopLeft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FabricGetAvailableResource</a:t>
            </a:r>
            <a:r>
              <a:rPr lang="en-US" altLang="zh-CN" dirty="0">
                <a:latin typeface="Consolas" panose="020B0609020204030204" pitchFamily="49" charset="0"/>
              </a:rPr>
              <a:t>-&gt; PrefetchableMmioSizeBelow4G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1CD438-21FA-47F9-851B-9548F05830A7}"/>
              </a:ext>
            </a:extLst>
          </p:cNvPr>
          <p:cNvSpPr txBox="1"/>
          <p:nvPr/>
        </p:nvSpPr>
        <p:spPr>
          <a:xfrm>
            <a:off x="2151403" y="2708266"/>
            <a:ext cx="5709728" cy="307777"/>
          </a:xfrm>
          <a:prstGeom prst="rect">
            <a:avLst/>
          </a:prstGeom>
          <a:scene3d>
            <a:camera prst="obliqueTopLeft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PcdSet64(</a:t>
            </a:r>
            <a:r>
              <a:rPr lang="en-US" altLang="zh-CN" dirty="0" err="1">
                <a:latin typeface="Consolas" panose="020B0609020204030204" pitchFamily="49" charset="0"/>
              </a:rPr>
              <a:t>AmiPcdPeiPciMmioTopAddress,PciMmioStartAddress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A5499C8-0A07-4C63-9D39-0BD079CB29B8}"/>
              </a:ext>
            </a:extLst>
          </p:cNvPr>
          <p:cNvSpPr txBox="1"/>
          <p:nvPr/>
        </p:nvSpPr>
        <p:spPr>
          <a:xfrm>
            <a:off x="2686482" y="1374653"/>
            <a:ext cx="4102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 err="1"/>
              <a:t>SocketNum</a:t>
            </a:r>
            <a:r>
              <a:rPr lang="zh-CN" altLang="en-US" dirty="0"/>
              <a:t>，</a:t>
            </a:r>
            <a:r>
              <a:rPr lang="en-US" altLang="zh-CN" dirty="0" err="1"/>
              <a:t>DieNum</a:t>
            </a:r>
            <a:r>
              <a:rPr lang="zh-CN" altLang="en-US" dirty="0"/>
              <a:t>设置</a:t>
            </a:r>
            <a:r>
              <a:rPr lang="en-US" altLang="zh-CN" dirty="0" err="1"/>
              <a:t>RbBusNum</a:t>
            </a:r>
            <a:r>
              <a:rPr lang="zh-CN" altLang="en-US" dirty="0"/>
              <a:t>、</a:t>
            </a:r>
            <a:r>
              <a:rPr lang="en-US" altLang="zh-CN" dirty="0" err="1"/>
              <a:t>FabricId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AFEF6CB-E7BA-4399-8F2C-FC832B81E695}"/>
              </a:ext>
            </a:extLst>
          </p:cNvPr>
          <p:cNvSpPr txBox="1"/>
          <p:nvPr/>
        </p:nvSpPr>
        <p:spPr>
          <a:xfrm>
            <a:off x="2686482" y="3254834"/>
            <a:ext cx="4102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FabricResourceManagerServicesPpi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获得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dirty="0" err="1"/>
              <a:t>PciMmioStartAddress</a:t>
            </a:r>
            <a:endParaRPr lang="zh-CN" altLang="en-US" sz="1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F25319-4DE3-463C-BCE1-938A658B4A00}"/>
              </a:ext>
            </a:extLst>
          </p:cNvPr>
          <p:cNvSpPr/>
          <p:nvPr/>
        </p:nvSpPr>
        <p:spPr>
          <a:xfrm>
            <a:off x="1019878" y="957328"/>
            <a:ext cx="1050878" cy="37608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准备工作</a:t>
            </a:r>
          </a:p>
        </p:txBody>
      </p:sp>
    </p:spTree>
    <p:extLst>
      <p:ext uri="{BB962C8B-B14F-4D97-AF65-F5344CB8AC3E}">
        <p14:creationId xmlns:p14="http://schemas.microsoft.com/office/powerpoint/2010/main" val="386094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 1">
            <a:extLst>
              <a:ext uri="{FF2B5EF4-FFF2-40B4-BE49-F238E27FC236}">
                <a16:creationId xmlns:a16="http://schemas.microsoft.com/office/drawing/2014/main" id="{3CDAD977-C186-4A8F-9CD7-CCA0E320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</p:spPr>
        <p:txBody>
          <a:bodyPr/>
          <a:lstStyle/>
          <a:p>
            <a:r>
              <a:rPr lang="en-US" altLang="zh-CN" dirty="0"/>
              <a:t>Resource Allocate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F25319-4DE3-463C-BCE1-938A658B4A00}"/>
              </a:ext>
            </a:extLst>
          </p:cNvPr>
          <p:cNvSpPr/>
          <p:nvPr/>
        </p:nvSpPr>
        <p:spPr>
          <a:xfrm>
            <a:off x="1333776" y="2441790"/>
            <a:ext cx="1539077" cy="5037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InitDevices</a:t>
            </a:r>
            <a:endParaRPr lang="en-US" altLang="zh-CN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59713A9-8585-48DE-99FC-6ED69E81B53D}"/>
              </a:ext>
            </a:extLst>
          </p:cNvPr>
          <p:cNvSpPr/>
          <p:nvPr/>
        </p:nvSpPr>
        <p:spPr>
          <a:xfrm>
            <a:off x="3418764" y="1416755"/>
            <a:ext cx="3452884" cy="486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EnumerateBus</a:t>
            </a:r>
            <a:endParaRPr lang="en-US" altLang="zh-CN" sz="16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67E7EFA-85BA-4E1B-B903-1A57C9D4D4D8}"/>
              </a:ext>
            </a:extLst>
          </p:cNvPr>
          <p:cNvSpPr/>
          <p:nvPr/>
        </p:nvSpPr>
        <p:spPr>
          <a:xfrm>
            <a:off x="3418764" y="2420724"/>
            <a:ext cx="3452884" cy="486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CalculateBridgeResources</a:t>
            </a:r>
            <a:endParaRPr lang="en-US" altLang="zh-CN" sz="16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33BED8D-DA5E-4D86-A61E-07FA31911888}"/>
              </a:ext>
            </a:extLst>
          </p:cNvPr>
          <p:cNvSpPr/>
          <p:nvPr/>
        </p:nvSpPr>
        <p:spPr>
          <a:xfrm>
            <a:off x="3418764" y="3495486"/>
            <a:ext cx="3452884" cy="486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AssignBridgeResources</a:t>
            </a:r>
            <a:endParaRPr lang="en-US" altLang="zh-CN" sz="16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7F9ABE31-14A3-4D06-9C93-56F5B8F08ADA}"/>
              </a:ext>
            </a:extLst>
          </p:cNvPr>
          <p:cNvSpPr/>
          <p:nvPr/>
        </p:nvSpPr>
        <p:spPr>
          <a:xfrm>
            <a:off x="2941092" y="1471357"/>
            <a:ext cx="409433" cy="2510279"/>
          </a:xfrm>
          <a:prstGeom prst="leftBrace">
            <a:avLst>
              <a:gd name="adj1" fmla="val 55208"/>
              <a:gd name="adj2" fmla="val 508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66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">
      <a:dk1>
        <a:srgbClr val="111111"/>
      </a:dk1>
      <a:lt1>
        <a:sysClr val="window" lastClr="FFFFFF"/>
      </a:lt1>
      <a:dk2>
        <a:srgbClr val="B01D23"/>
      </a:dk2>
      <a:lt2>
        <a:srgbClr val="F1ADB0"/>
      </a:lt2>
      <a:accent1>
        <a:srgbClr val="B01D23"/>
      </a:accent1>
      <a:accent2>
        <a:srgbClr val="00B0F0"/>
      </a:accent2>
      <a:accent3>
        <a:srgbClr val="FFC000"/>
      </a:accent3>
      <a:accent4>
        <a:srgbClr val="CC00FF"/>
      </a:accent4>
      <a:accent5>
        <a:srgbClr val="C00000"/>
      </a:accent5>
      <a:accent6>
        <a:srgbClr val="92D050"/>
      </a:accent6>
      <a:hlink>
        <a:srgbClr val="1068B2"/>
      </a:hlink>
      <a:folHlink>
        <a:srgbClr val="7F7F7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49851</TotalTime>
  <Words>638</Words>
  <Application>Microsoft Office PowerPoint</Application>
  <PresentationFormat>自定义</PresentationFormat>
  <Paragraphs>177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等线</vt:lpstr>
      <vt:lpstr>微软雅黑</vt:lpstr>
      <vt:lpstr>Arial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Intruction</vt:lpstr>
      <vt:lpstr>Intruction</vt:lpstr>
      <vt:lpstr>Intruction</vt:lpstr>
      <vt:lpstr>PowerPoint 演示文稿</vt:lpstr>
      <vt:lpstr>Resource Allocate</vt:lpstr>
      <vt:lpstr>Resource Allocate</vt:lpstr>
      <vt:lpstr>Resource Allocate</vt:lpstr>
      <vt:lpstr>Resource Allocate</vt:lpstr>
      <vt:lpstr>Resource Allocate</vt:lpstr>
      <vt:lpstr>Resource Allocate</vt:lpstr>
      <vt:lpstr>Resource Allocate</vt:lpstr>
      <vt:lpstr>Resource Allocate</vt:lpstr>
      <vt:lpstr>Resource Allocate</vt:lpstr>
      <vt:lpstr>Resource Allocate</vt:lpstr>
      <vt:lpstr>Resource Allocate</vt:lpstr>
      <vt:lpstr>Resource Allocate</vt:lpstr>
      <vt:lpstr>Resource Allocate</vt:lpstr>
      <vt:lpstr>PowerPoint 演示文稿</vt:lpstr>
      <vt:lpstr>VGA Device Init</vt:lpstr>
      <vt:lpstr>VGA Device Init</vt:lpstr>
      <vt:lpstr>VGA Device Init</vt:lpstr>
      <vt:lpstr>VGA Device Init</vt:lpstr>
      <vt:lpstr>VGA Device Init</vt:lpstr>
      <vt:lpstr>VGA Device Init</vt:lpstr>
      <vt:lpstr>PowerPoint 演示文稿</vt:lpstr>
      <vt:lpstr>Application</vt:lpstr>
      <vt:lpstr>Application</vt:lpstr>
      <vt:lpstr>Application</vt:lpstr>
      <vt:lpstr>Application</vt:lpstr>
      <vt:lpstr>Application</vt:lpstr>
      <vt:lpstr>Q&amp;A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DLE</dc:creator>
  <cp:lastModifiedBy>xiao zhch</cp:lastModifiedBy>
  <cp:revision>287</cp:revision>
  <dcterms:created xsi:type="dcterms:W3CDTF">2020-01-18T02:25:02Z</dcterms:created>
  <dcterms:modified xsi:type="dcterms:W3CDTF">2021-11-12T07:00:19Z</dcterms:modified>
</cp:coreProperties>
</file>