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63" r:id="rId4"/>
    <p:sldId id="286" r:id="rId6"/>
    <p:sldId id="291" r:id="rId7"/>
    <p:sldId id="287" r:id="rId8"/>
    <p:sldId id="288" r:id="rId9"/>
    <p:sldId id="289" r:id="rId10"/>
    <p:sldId id="315" r:id="rId11"/>
    <p:sldId id="290" r:id="rId12"/>
    <p:sldId id="292" r:id="rId13"/>
    <p:sldId id="293" r:id="rId14"/>
    <p:sldId id="296" r:id="rId15"/>
    <p:sldId id="297" r:id="rId16"/>
    <p:sldId id="299" r:id="rId17"/>
    <p:sldId id="298" r:id="rId18"/>
    <p:sldId id="301" r:id="rId19"/>
    <p:sldId id="303" r:id="rId20"/>
    <p:sldId id="302" r:id="rId21"/>
    <p:sldId id="304" r:id="rId22"/>
    <p:sldId id="309" r:id="rId23"/>
    <p:sldId id="311" r:id="rId24"/>
    <p:sldId id="310" r:id="rId25"/>
    <p:sldId id="312" r:id="rId26"/>
    <p:sldId id="260" r:id="rId27"/>
  </p:sldIdLst>
  <p:sldSz cx="12192000" cy="6858000"/>
  <p:notesSz cx="6797675" cy="992632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65AC"/>
    <a:srgbClr val="289C17"/>
    <a:srgbClr val="E99D0B"/>
    <a:srgbClr val="6B95C7"/>
    <a:srgbClr val="4F81BD"/>
    <a:srgbClr val="AD131B"/>
    <a:srgbClr val="CC0505"/>
    <a:srgbClr val="3174C5"/>
    <a:srgbClr val="1C4372"/>
    <a:srgbClr val="467A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5" autoAdjust="0"/>
    <p:restoredTop sz="94660"/>
  </p:normalViewPr>
  <p:slideViewPr>
    <p:cSldViewPr snapToGrid="0">
      <p:cViewPr varScale="1">
        <p:scale>
          <a:sx n="67" d="100"/>
          <a:sy n="67" d="100"/>
        </p:scale>
        <p:origin x="5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EBF84292-DF3D-46C6-BBD5-50A2C01CEB2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26755BE5-D5D7-4F2D-A0E8-92CC4E81122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文本占位符 11"/>
          <p:cNvSpPr>
            <a:spLocks noGrp="1"/>
          </p:cNvSpPr>
          <p:nvPr>
            <p:ph type="body" sz="quarter" idx="11" hasCustomPrompt="1"/>
          </p:nvPr>
        </p:nvSpPr>
        <p:spPr>
          <a:xfrm>
            <a:off x="731586" y="1758270"/>
            <a:ext cx="9792228" cy="830997"/>
          </a:xfrm>
          <a:prstGeom prst="rect">
            <a:avLst/>
          </a:prstGeom>
        </p:spPr>
        <p:txBody>
          <a:bodyPr/>
          <a:lstStyle>
            <a:lvl1pPr marL="0" indent="0" algn="l" defTabSz="1219200" rtl="0" eaLnBrk="1" fontAlgn="auto" latinLnBrk="0" hangingPunct="1">
              <a:spcBef>
                <a:spcPts val="0"/>
              </a:spcBef>
              <a:spcAft>
                <a:spcPts val="0"/>
              </a:spcAft>
              <a:buNone/>
              <a:defRPr lang="zh-CN" altLang="en-US" sz="5335" b="1" kern="1200" dirty="0">
                <a:solidFill>
                  <a:schemeClr val="bg1"/>
                </a:solidFill>
                <a:effectLst/>
                <a:latin typeface="微软雅黑" panose="020B0503020204020204" pitchFamily="34" charset="-122"/>
                <a:ea typeface="微软雅黑" panose="020B0503020204020204" pitchFamily="34" charset="-122"/>
                <a:cs typeface="+mn-cs"/>
              </a:defRPr>
            </a:lvl1pPr>
          </a:lstStyle>
          <a:p>
            <a:pPr lvl="0"/>
            <a:r>
              <a:rPr lang="zh-CN" altLang="en-US" dirty="0"/>
              <a:t>单击此处编辑主标题</a:t>
            </a:r>
            <a:endParaRPr lang="zh-CN" altLang="en-US" dirty="0"/>
          </a:p>
        </p:txBody>
      </p:sp>
      <p:sp>
        <p:nvSpPr>
          <p:cNvPr id="20" name="文本占位符 19"/>
          <p:cNvSpPr>
            <a:spLocks noGrp="1"/>
          </p:cNvSpPr>
          <p:nvPr>
            <p:ph type="body" sz="quarter" idx="12" hasCustomPrompt="1"/>
          </p:nvPr>
        </p:nvSpPr>
        <p:spPr>
          <a:xfrm>
            <a:off x="9122443" y="5157194"/>
            <a:ext cx="2688597" cy="1056117"/>
          </a:xfrm>
          <a:prstGeom prst="rect">
            <a:avLst/>
          </a:prstGeom>
        </p:spPr>
        <p:txBody>
          <a:bodyPr/>
          <a:lstStyle>
            <a:lvl1pPr marL="0" indent="0" algn="l">
              <a:buNone/>
              <a:defRPr sz="2135">
                <a:solidFill>
                  <a:srgbClr val="FFFFFF"/>
                </a:solidFill>
                <a:latin typeface="微软雅黑" panose="020B0503020204020204" pitchFamily="34" charset="-122"/>
                <a:ea typeface="微软雅黑" panose="020B0503020204020204" pitchFamily="34" charset="-122"/>
              </a:defRPr>
            </a:lvl1pPr>
          </a:lstStyle>
          <a:p>
            <a:pPr lvl="0"/>
            <a:r>
              <a:rPr lang="zh-CN" altLang="en-US" dirty="0"/>
              <a:t>撰写部门及人员</a:t>
            </a:r>
            <a:endParaRPr lang="en-US" altLang="zh-CN" dirty="0"/>
          </a:p>
          <a:p>
            <a:pPr lvl="0"/>
            <a:r>
              <a:rPr lang="en-US" altLang="zh-CN" dirty="0"/>
              <a:t>2017/4/1</a:t>
            </a:r>
            <a:endParaRPr lang="zh-CN" altLang="en-US" dirty="0"/>
          </a:p>
        </p:txBody>
      </p:sp>
      <p:sp>
        <p:nvSpPr>
          <p:cNvPr id="4" name="矩形 3"/>
          <p:cNvSpPr/>
          <p:nvPr/>
        </p:nvSpPr>
        <p:spPr>
          <a:xfrm>
            <a:off x="0" y="1758270"/>
            <a:ext cx="143339" cy="830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目录">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文本占位符 7"/>
          <p:cNvSpPr>
            <a:spLocks noGrp="1"/>
          </p:cNvSpPr>
          <p:nvPr>
            <p:ph type="body" sz="quarter" idx="13" hasCustomPrompt="1"/>
          </p:nvPr>
        </p:nvSpPr>
        <p:spPr>
          <a:xfrm>
            <a:off x="239349" y="164637"/>
            <a:ext cx="10081120" cy="627739"/>
          </a:xfrm>
          <a:prstGeom prst="rect">
            <a:avLst/>
          </a:prstGeom>
        </p:spPr>
        <p:txBody>
          <a:bodyPr/>
          <a:lstStyle>
            <a:lvl1pPr>
              <a:buNone/>
              <a:defRPr sz="2800"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lvl="0"/>
            <a:r>
              <a:rPr lang="zh-CN" altLang="en-US" dirty="0"/>
              <a:t>单击此处编辑小标题</a:t>
            </a:r>
            <a:endParaRPr lang="zh-CN" altLang="en-US" dirty="0"/>
          </a:p>
        </p:txBody>
      </p:sp>
      <p:sp>
        <p:nvSpPr>
          <p:cNvPr id="5" name="矩形 4"/>
          <p:cNvSpPr/>
          <p:nvPr/>
        </p:nvSpPr>
        <p:spPr>
          <a:xfrm>
            <a:off x="0" y="164637"/>
            <a:ext cx="143339" cy="627739"/>
          </a:xfrm>
          <a:prstGeom prst="rect">
            <a:avLst/>
          </a:prstGeom>
          <a:solidFill>
            <a:srgbClr val="AD28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 name="文本占位符 3"/>
          <p:cNvSpPr>
            <a:spLocks noGrp="1"/>
          </p:cNvSpPr>
          <p:nvPr>
            <p:ph type="body" sz="quarter" idx="12"/>
          </p:nvPr>
        </p:nvSpPr>
        <p:spPr>
          <a:xfrm>
            <a:off x="3477818" y="1439945"/>
            <a:ext cx="5791199" cy="544616"/>
          </a:xfrm>
          <a:prstGeom prst="rect">
            <a:avLst/>
          </a:prstGeom>
        </p:spPr>
        <p:txBody>
          <a:bodyPr anchor="ctr"/>
          <a:lstStyle>
            <a:lvl1pPr marL="0" marR="0" indent="0" algn="l" defTabSz="1219200" rtl="0" eaLnBrk="1" fontAlgn="auto" latinLnBrk="0" hangingPunct="1">
              <a:lnSpc>
                <a:spcPct val="120000"/>
              </a:lnSpc>
              <a:spcBef>
                <a:spcPct val="20000"/>
              </a:spcBef>
              <a:spcAft>
                <a:spcPts val="0"/>
              </a:spcAft>
              <a:buClrTx/>
              <a:buSzTx/>
              <a:buFont typeface="Arial" panose="020B0604020202020204" pitchFamily="34" charset="0"/>
              <a:buNone/>
              <a:defRPr sz="2135">
                <a:solidFill>
                  <a:schemeClr val="bg1"/>
                </a:solidFill>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marL="457200" marR="0" lvl="0" indent="-457200" algn="l" defTabSz="1219200" rtl="0" eaLnBrk="1" fontAlgn="auto" latinLnBrk="0" hangingPunct="1">
              <a:lnSpc>
                <a:spcPct val="100000"/>
              </a:lnSpc>
              <a:spcBef>
                <a:spcPct val="20000"/>
              </a:spcBef>
              <a:spcAft>
                <a:spcPts val="0"/>
              </a:spcAft>
              <a:buClrTx/>
              <a:buSzTx/>
              <a:defRPr/>
            </a:pPr>
            <a:r>
              <a:rPr lang="zh-CN" altLang="en-US" dirty="0"/>
              <a:t>单击此处编辑母版文本样式</a:t>
            </a:r>
            <a:endParaRPr lang="zh-CN" altLang="en-US" dirty="0"/>
          </a:p>
        </p:txBody>
      </p:sp>
      <p:sp>
        <p:nvSpPr>
          <p:cNvPr id="22" name="文本占位符 3"/>
          <p:cNvSpPr>
            <a:spLocks noGrp="1"/>
          </p:cNvSpPr>
          <p:nvPr>
            <p:ph type="body" sz="quarter" idx="14"/>
          </p:nvPr>
        </p:nvSpPr>
        <p:spPr>
          <a:xfrm>
            <a:off x="3477818" y="2331327"/>
            <a:ext cx="5791199" cy="531596"/>
          </a:xfrm>
          <a:prstGeom prst="rect">
            <a:avLst/>
          </a:prstGeom>
        </p:spPr>
        <p:txBody>
          <a:bodyPr anchor="ctr"/>
          <a:lstStyle>
            <a:lvl1pPr marL="0" marR="0" indent="0" algn="l" defTabSz="1219200" rtl="0" eaLnBrk="1" fontAlgn="auto" latinLnBrk="0" hangingPunct="1">
              <a:lnSpc>
                <a:spcPct val="120000"/>
              </a:lnSpc>
              <a:spcBef>
                <a:spcPct val="20000"/>
              </a:spcBef>
              <a:spcAft>
                <a:spcPts val="0"/>
              </a:spcAft>
              <a:buClrTx/>
              <a:buSzTx/>
              <a:buFont typeface="Arial" panose="020B0604020202020204" pitchFamily="34" charset="0"/>
              <a:buNone/>
              <a:defRPr sz="2135">
                <a:solidFill>
                  <a:schemeClr val="bg1"/>
                </a:solidFill>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marL="457200" marR="0" lvl="0" indent="-457200" algn="l" defTabSz="1219200" rtl="0" eaLnBrk="1" fontAlgn="auto" latinLnBrk="0" hangingPunct="1">
              <a:lnSpc>
                <a:spcPct val="100000"/>
              </a:lnSpc>
              <a:spcBef>
                <a:spcPct val="20000"/>
              </a:spcBef>
              <a:spcAft>
                <a:spcPts val="0"/>
              </a:spcAft>
              <a:buClrTx/>
              <a:buSzTx/>
              <a:defRPr/>
            </a:pPr>
            <a:r>
              <a:rPr lang="zh-CN" altLang="en-US" dirty="0"/>
              <a:t>单击此处编辑母版文本样式</a:t>
            </a:r>
            <a:endParaRPr lang="zh-CN" altLang="en-US" dirty="0"/>
          </a:p>
        </p:txBody>
      </p:sp>
      <p:sp>
        <p:nvSpPr>
          <p:cNvPr id="23" name="文本占位符 3"/>
          <p:cNvSpPr>
            <a:spLocks noGrp="1"/>
          </p:cNvSpPr>
          <p:nvPr>
            <p:ph type="body" sz="quarter" idx="15"/>
          </p:nvPr>
        </p:nvSpPr>
        <p:spPr>
          <a:xfrm>
            <a:off x="3477818" y="3222711"/>
            <a:ext cx="5791199" cy="544616"/>
          </a:xfrm>
          <a:prstGeom prst="rect">
            <a:avLst/>
          </a:prstGeom>
        </p:spPr>
        <p:txBody>
          <a:bodyPr anchor="ctr"/>
          <a:lstStyle>
            <a:lvl1pPr marL="0" marR="0" indent="0" algn="l" defTabSz="1219200" rtl="0" eaLnBrk="1" fontAlgn="auto" latinLnBrk="0" hangingPunct="1">
              <a:lnSpc>
                <a:spcPct val="120000"/>
              </a:lnSpc>
              <a:spcBef>
                <a:spcPct val="20000"/>
              </a:spcBef>
              <a:spcAft>
                <a:spcPts val="0"/>
              </a:spcAft>
              <a:buClrTx/>
              <a:buSzTx/>
              <a:buFont typeface="Arial" panose="020B0604020202020204" pitchFamily="34" charset="0"/>
              <a:buNone/>
              <a:defRPr sz="2135">
                <a:solidFill>
                  <a:schemeClr val="bg1"/>
                </a:solidFill>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marL="457200" marR="0" lvl="0" indent="-457200" algn="l" defTabSz="1219200" rtl="0" eaLnBrk="1" fontAlgn="auto" latinLnBrk="0" hangingPunct="1">
              <a:lnSpc>
                <a:spcPct val="100000"/>
              </a:lnSpc>
              <a:spcBef>
                <a:spcPct val="20000"/>
              </a:spcBef>
              <a:spcAft>
                <a:spcPts val="0"/>
              </a:spcAft>
              <a:buClrTx/>
              <a:buSzTx/>
              <a:defRPr/>
            </a:pPr>
            <a:r>
              <a:rPr lang="zh-CN" altLang="en-US" dirty="0"/>
              <a:t>单击此处编辑母版文本样式</a:t>
            </a:r>
            <a:endParaRPr lang="zh-CN" altLang="en-US" dirty="0"/>
          </a:p>
        </p:txBody>
      </p:sp>
      <p:sp>
        <p:nvSpPr>
          <p:cNvPr id="24" name="文本占位符 3"/>
          <p:cNvSpPr>
            <a:spLocks noGrp="1"/>
          </p:cNvSpPr>
          <p:nvPr>
            <p:ph type="body" sz="quarter" idx="16"/>
          </p:nvPr>
        </p:nvSpPr>
        <p:spPr>
          <a:xfrm>
            <a:off x="3477817" y="4114093"/>
            <a:ext cx="5791199" cy="544616"/>
          </a:xfrm>
          <a:prstGeom prst="rect">
            <a:avLst/>
          </a:prstGeom>
        </p:spPr>
        <p:txBody>
          <a:bodyPr anchor="ctr"/>
          <a:lstStyle>
            <a:lvl1pPr marL="0" marR="0" indent="0" algn="l" defTabSz="1219200" rtl="0" eaLnBrk="1" fontAlgn="auto" latinLnBrk="0" hangingPunct="1">
              <a:lnSpc>
                <a:spcPct val="120000"/>
              </a:lnSpc>
              <a:spcBef>
                <a:spcPct val="20000"/>
              </a:spcBef>
              <a:spcAft>
                <a:spcPts val="0"/>
              </a:spcAft>
              <a:buClrTx/>
              <a:buSzTx/>
              <a:buFont typeface="Arial" panose="020B0604020202020204" pitchFamily="34" charset="0"/>
              <a:buNone/>
              <a:defRPr sz="2135">
                <a:solidFill>
                  <a:schemeClr val="bg1"/>
                </a:solidFill>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marL="457200" marR="0" lvl="0" indent="-457200" algn="l" defTabSz="1219200" rtl="0" eaLnBrk="1" fontAlgn="auto" latinLnBrk="0" hangingPunct="1">
              <a:lnSpc>
                <a:spcPct val="100000"/>
              </a:lnSpc>
              <a:spcBef>
                <a:spcPct val="20000"/>
              </a:spcBef>
              <a:spcAft>
                <a:spcPts val="0"/>
              </a:spcAft>
              <a:buClrTx/>
              <a:buSzTx/>
              <a:defRPr/>
            </a:pPr>
            <a:r>
              <a:rPr lang="zh-CN" altLang="en-US" dirty="0"/>
              <a:t>单击此处编辑母版文本样式</a:t>
            </a:r>
            <a:endParaRPr lang="zh-CN" altLang="en-US" dirty="0"/>
          </a:p>
        </p:txBody>
      </p:sp>
      <p:sp>
        <p:nvSpPr>
          <p:cNvPr id="25" name="文本占位符 3"/>
          <p:cNvSpPr>
            <a:spLocks noGrp="1"/>
          </p:cNvSpPr>
          <p:nvPr>
            <p:ph type="body" sz="quarter" idx="17"/>
          </p:nvPr>
        </p:nvSpPr>
        <p:spPr>
          <a:xfrm>
            <a:off x="3477817" y="5005475"/>
            <a:ext cx="5791199" cy="544615"/>
          </a:xfrm>
          <a:prstGeom prst="rect">
            <a:avLst/>
          </a:prstGeom>
        </p:spPr>
        <p:txBody>
          <a:bodyPr anchor="ctr"/>
          <a:lstStyle>
            <a:lvl1pPr marL="0" marR="0" indent="0" algn="l" defTabSz="1219200" rtl="0" eaLnBrk="1" fontAlgn="auto" latinLnBrk="0" hangingPunct="1">
              <a:lnSpc>
                <a:spcPct val="120000"/>
              </a:lnSpc>
              <a:spcBef>
                <a:spcPct val="20000"/>
              </a:spcBef>
              <a:spcAft>
                <a:spcPts val="0"/>
              </a:spcAft>
              <a:buClrTx/>
              <a:buSzTx/>
              <a:buFont typeface="Arial" panose="020B0604020202020204" pitchFamily="34" charset="0"/>
              <a:buNone/>
              <a:defRPr sz="2135">
                <a:solidFill>
                  <a:schemeClr val="bg1"/>
                </a:solidFill>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marL="457200" marR="0" lvl="0" indent="-457200" algn="l" defTabSz="1219200" rtl="0" eaLnBrk="1" fontAlgn="auto" latinLnBrk="0" hangingPunct="1">
              <a:lnSpc>
                <a:spcPct val="100000"/>
              </a:lnSpc>
              <a:spcBef>
                <a:spcPct val="20000"/>
              </a:spcBef>
              <a:spcAft>
                <a:spcPts val="0"/>
              </a:spcAft>
              <a:buClrTx/>
              <a:buSzTx/>
              <a:defRPr/>
            </a:pPr>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节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文本占位符 11"/>
          <p:cNvSpPr>
            <a:spLocks noGrp="1"/>
          </p:cNvSpPr>
          <p:nvPr>
            <p:ph type="body" sz="quarter" idx="11" hasCustomPrompt="1"/>
          </p:nvPr>
        </p:nvSpPr>
        <p:spPr>
          <a:xfrm>
            <a:off x="1295469" y="2756926"/>
            <a:ext cx="9697076" cy="830997"/>
          </a:xfrm>
          <a:prstGeom prst="rect">
            <a:avLst/>
          </a:prstGeom>
        </p:spPr>
        <p:txBody>
          <a:bodyPr/>
          <a:lstStyle>
            <a:lvl1pPr marL="0" indent="0" algn="ctr" defTabSz="1219200" rtl="0" eaLnBrk="1" fontAlgn="auto" latinLnBrk="0" hangingPunct="1">
              <a:spcBef>
                <a:spcPts val="0"/>
              </a:spcBef>
              <a:spcAft>
                <a:spcPts val="0"/>
              </a:spcAft>
              <a:buNone/>
              <a:defRPr lang="zh-CN" altLang="en-US" sz="3735" b="1" kern="1200" dirty="0">
                <a:solidFill>
                  <a:schemeClr val="tx1">
                    <a:lumMod val="65000"/>
                    <a:lumOff val="35000"/>
                  </a:schemeClr>
                </a:solidFill>
                <a:effectLst/>
                <a:latin typeface="微软雅黑" panose="020B0503020204020204" pitchFamily="34" charset="-122"/>
                <a:ea typeface="微软雅黑" panose="020B0503020204020204" pitchFamily="34" charset="-122"/>
                <a:cs typeface="+mn-cs"/>
              </a:defRPr>
            </a:lvl1pPr>
          </a:lstStyle>
          <a:p>
            <a:pPr lvl="0"/>
            <a:r>
              <a:rPr lang="zh-CN" altLang="en-US" dirty="0"/>
              <a:t>单击此处编辑节标题</a:t>
            </a:r>
            <a:endParaRPr lang="zh-CN" altLang="en-US" dirty="0"/>
          </a:p>
        </p:txBody>
      </p:sp>
      <p:sp>
        <p:nvSpPr>
          <p:cNvPr id="4" name="文本占位符 3"/>
          <p:cNvSpPr>
            <a:spLocks noGrp="1"/>
          </p:cNvSpPr>
          <p:nvPr>
            <p:ph type="body" sz="quarter" idx="12"/>
          </p:nvPr>
        </p:nvSpPr>
        <p:spPr>
          <a:xfrm>
            <a:off x="4079777" y="4197086"/>
            <a:ext cx="5426207" cy="480053"/>
          </a:xfrm>
          <a:prstGeom prst="rect">
            <a:avLst/>
          </a:prstGeom>
        </p:spPr>
        <p:txBody>
          <a:bodyPr anchor="ctr"/>
          <a:lstStyle>
            <a:lvl1pPr marL="0" marR="0" indent="0" algn="l" defTabSz="1219200" rtl="0" eaLnBrk="1" fontAlgn="auto" latinLnBrk="0" hangingPunct="1">
              <a:lnSpc>
                <a:spcPct val="120000"/>
              </a:lnSpc>
              <a:spcBef>
                <a:spcPct val="20000"/>
              </a:spcBef>
              <a:spcAft>
                <a:spcPts val="0"/>
              </a:spcAft>
              <a:buClrTx/>
              <a:buSzTx/>
              <a:buFont typeface="Arial" panose="020B0604020202020204" pitchFamily="34" charset="0"/>
              <a:buNone/>
              <a:defRPr sz="2135">
                <a:solidFill>
                  <a:schemeClr val="tx1">
                    <a:lumMod val="75000"/>
                    <a:lumOff val="25000"/>
                  </a:schemeClr>
                </a:solidFill>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marL="457200" marR="0" lvl="0" indent="-457200" algn="l" defTabSz="1219200" rtl="0" eaLnBrk="1" fontAlgn="auto" latinLnBrk="0" hangingPunct="1">
              <a:lnSpc>
                <a:spcPct val="100000"/>
              </a:lnSpc>
              <a:spcBef>
                <a:spcPct val="20000"/>
              </a:spcBef>
              <a:spcAft>
                <a:spcPts val="0"/>
              </a:spcAft>
              <a:buClrTx/>
              <a:buSzTx/>
              <a:defRPr/>
            </a:pPr>
            <a:r>
              <a:rPr lang="zh-CN" altLang="en-US" dirty="0"/>
              <a:t>单击此处编辑母版文本样式</a:t>
            </a:r>
            <a:endParaRPr lang="zh-CN" altLang="en-US" dirty="0"/>
          </a:p>
        </p:txBody>
      </p:sp>
      <p:sp>
        <p:nvSpPr>
          <p:cNvPr id="6" name="文本占位符 3"/>
          <p:cNvSpPr>
            <a:spLocks noGrp="1"/>
          </p:cNvSpPr>
          <p:nvPr>
            <p:ph type="body" sz="quarter" idx="13"/>
          </p:nvPr>
        </p:nvSpPr>
        <p:spPr>
          <a:xfrm>
            <a:off x="4079775" y="4685002"/>
            <a:ext cx="5426207" cy="480053"/>
          </a:xfrm>
          <a:prstGeom prst="rect">
            <a:avLst/>
          </a:prstGeom>
        </p:spPr>
        <p:txBody>
          <a:bodyPr anchor="ctr"/>
          <a:lstStyle>
            <a:lvl1pPr marL="0" marR="0" indent="0" algn="l" defTabSz="1219200" rtl="0" eaLnBrk="1" fontAlgn="auto" latinLnBrk="0" hangingPunct="1">
              <a:lnSpc>
                <a:spcPct val="120000"/>
              </a:lnSpc>
              <a:spcBef>
                <a:spcPct val="20000"/>
              </a:spcBef>
              <a:spcAft>
                <a:spcPts val="0"/>
              </a:spcAft>
              <a:buClrTx/>
              <a:buSzTx/>
              <a:buFont typeface="Arial" panose="020B0604020202020204" pitchFamily="34" charset="0"/>
              <a:buNone/>
              <a:defRPr sz="2135">
                <a:solidFill>
                  <a:schemeClr val="tx1">
                    <a:lumMod val="75000"/>
                    <a:lumOff val="25000"/>
                  </a:schemeClr>
                </a:solidFill>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marL="457200" marR="0" lvl="0" indent="-457200" algn="l" defTabSz="1219200" rtl="0" eaLnBrk="1" fontAlgn="auto" latinLnBrk="0" hangingPunct="1">
              <a:lnSpc>
                <a:spcPct val="100000"/>
              </a:lnSpc>
              <a:spcBef>
                <a:spcPct val="20000"/>
              </a:spcBef>
              <a:spcAft>
                <a:spcPts val="0"/>
              </a:spcAft>
              <a:buClrTx/>
              <a:buSzTx/>
              <a:defRPr/>
            </a:pPr>
            <a:r>
              <a:rPr lang="zh-CN" altLang="en-US" dirty="0"/>
              <a:t>单击此处编辑母版文本样式</a:t>
            </a:r>
            <a:endParaRPr lang="zh-CN" altLang="en-US" dirty="0"/>
          </a:p>
        </p:txBody>
      </p:sp>
      <p:sp>
        <p:nvSpPr>
          <p:cNvPr id="7" name="文本占位符 3"/>
          <p:cNvSpPr>
            <a:spLocks noGrp="1"/>
          </p:cNvSpPr>
          <p:nvPr>
            <p:ph type="body" sz="quarter" idx="14"/>
          </p:nvPr>
        </p:nvSpPr>
        <p:spPr>
          <a:xfrm>
            <a:off x="4079774" y="5165055"/>
            <a:ext cx="5426207" cy="480053"/>
          </a:xfrm>
          <a:prstGeom prst="rect">
            <a:avLst/>
          </a:prstGeom>
        </p:spPr>
        <p:txBody>
          <a:bodyPr anchor="ctr"/>
          <a:lstStyle>
            <a:lvl1pPr marL="0" marR="0" indent="0" algn="l" defTabSz="1219200" rtl="0" eaLnBrk="1" fontAlgn="auto" latinLnBrk="0" hangingPunct="1">
              <a:lnSpc>
                <a:spcPct val="120000"/>
              </a:lnSpc>
              <a:spcBef>
                <a:spcPct val="20000"/>
              </a:spcBef>
              <a:spcAft>
                <a:spcPts val="0"/>
              </a:spcAft>
              <a:buClrTx/>
              <a:buSzTx/>
              <a:buFont typeface="Arial" panose="020B0604020202020204" pitchFamily="34" charset="0"/>
              <a:buNone/>
              <a:defRPr sz="2135">
                <a:solidFill>
                  <a:schemeClr val="tx1">
                    <a:lumMod val="75000"/>
                    <a:lumOff val="25000"/>
                  </a:schemeClr>
                </a:solidFill>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marL="457200" marR="0" lvl="0" indent="-457200" algn="l" defTabSz="1219200" rtl="0" eaLnBrk="1" fontAlgn="auto" latinLnBrk="0" hangingPunct="1">
              <a:lnSpc>
                <a:spcPct val="100000"/>
              </a:lnSpc>
              <a:spcBef>
                <a:spcPct val="20000"/>
              </a:spcBef>
              <a:spcAft>
                <a:spcPts val="0"/>
              </a:spcAft>
              <a:buClrTx/>
              <a:buSzTx/>
              <a:defRPr/>
            </a:pPr>
            <a:r>
              <a:rPr lang="zh-CN" altLang="en-US" dirty="0"/>
              <a:t>单击此处编辑母版文本样式</a:t>
            </a:r>
            <a:endParaRPr lang="zh-CN" altLang="en-US" dirty="0"/>
          </a:p>
        </p:txBody>
      </p:sp>
      <p:sp>
        <p:nvSpPr>
          <p:cNvPr id="8" name="文本占位符 3"/>
          <p:cNvSpPr>
            <a:spLocks noGrp="1"/>
          </p:cNvSpPr>
          <p:nvPr>
            <p:ph type="body" sz="quarter" idx="15"/>
          </p:nvPr>
        </p:nvSpPr>
        <p:spPr>
          <a:xfrm>
            <a:off x="4079774" y="5645108"/>
            <a:ext cx="5426207" cy="480053"/>
          </a:xfrm>
          <a:prstGeom prst="rect">
            <a:avLst/>
          </a:prstGeom>
        </p:spPr>
        <p:txBody>
          <a:bodyPr anchor="ctr"/>
          <a:lstStyle>
            <a:lvl1pPr marL="0" marR="0" indent="0" algn="l" defTabSz="1219200" rtl="0" eaLnBrk="1" fontAlgn="auto" latinLnBrk="0" hangingPunct="1">
              <a:lnSpc>
                <a:spcPct val="120000"/>
              </a:lnSpc>
              <a:spcBef>
                <a:spcPct val="20000"/>
              </a:spcBef>
              <a:spcAft>
                <a:spcPts val="0"/>
              </a:spcAft>
              <a:buClrTx/>
              <a:buSzTx/>
              <a:buFont typeface="Arial" panose="020B0604020202020204" pitchFamily="34" charset="0"/>
              <a:buNone/>
              <a:defRPr sz="2135">
                <a:solidFill>
                  <a:schemeClr val="tx1">
                    <a:lumMod val="75000"/>
                    <a:lumOff val="25000"/>
                  </a:schemeClr>
                </a:solidFill>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marL="457200" marR="0" lvl="0" indent="-457200" algn="l" defTabSz="1219200" rtl="0" eaLnBrk="1" fontAlgn="auto" latinLnBrk="0" hangingPunct="1">
              <a:lnSpc>
                <a:spcPct val="100000"/>
              </a:lnSpc>
              <a:spcBef>
                <a:spcPct val="20000"/>
              </a:spcBef>
              <a:spcAft>
                <a:spcPts val="0"/>
              </a:spcAft>
              <a:buClrTx/>
              <a:buSzTx/>
              <a:defRPr/>
            </a:pPr>
            <a:r>
              <a:rPr lang="zh-CN" altLang="en-US" dirty="0"/>
              <a:t>单击此处编辑母版文本样式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内容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文本占位符 7"/>
          <p:cNvSpPr>
            <a:spLocks noGrp="1"/>
          </p:cNvSpPr>
          <p:nvPr>
            <p:ph type="body" sz="quarter" idx="13" hasCustomPrompt="1"/>
          </p:nvPr>
        </p:nvSpPr>
        <p:spPr>
          <a:xfrm>
            <a:off x="239349" y="164637"/>
            <a:ext cx="10081120" cy="627739"/>
          </a:xfrm>
          <a:prstGeom prst="rect">
            <a:avLst/>
          </a:prstGeom>
        </p:spPr>
        <p:txBody>
          <a:bodyPr/>
          <a:lstStyle>
            <a:lvl1pPr>
              <a:buNone/>
              <a:defRPr sz="2800"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lvl="0"/>
            <a:r>
              <a:rPr lang="zh-CN" altLang="en-US" dirty="0"/>
              <a:t>单击此处编辑小标题</a:t>
            </a:r>
            <a:endParaRPr lang="zh-CN" altLang="en-US" dirty="0"/>
          </a:p>
        </p:txBody>
      </p:sp>
      <p:sp>
        <p:nvSpPr>
          <p:cNvPr id="4" name="矩形 3"/>
          <p:cNvSpPr/>
          <p:nvPr/>
        </p:nvSpPr>
        <p:spPr>
          <a:xfrm>
            <a:off x="0" y="164637"/>
            <a:ext cx="143339" cy="627739"/>
          </a:xfrm>
          <a:prstGeom prst="rect">
            <a:avLst/>
          </a:prstGeom>
          <a:solidFill>
            <a:srgbClr val="AD28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内容占位符 2"/>
          <p:cNvSpPr>
            <a:spLocks noGrp="1"/>
          </p:cNvSpPr>
          <p:nvPr>
            <p:ph sz="quarter" idx="14"/>
          </p:nvPr>
        </p:nvSpPr>
        <p:spPr>
          <a:xfrm>
            <a:off x="239348" y="895942"/>
            <a:ext cx="11598155" cy="5276258"/>
          </a:xfrm>
          <a:prstGeom prst="rect">
            <a:avLst/>
          </a:prstGeom>
        </p:spPr>
        <p:txBody>
          <a:bodyPr/>
          <a:lstStyle>
            <a:lvl1pPr>
              <a:spcAft>
                <a:spcPts val="0"/>
              </a:spcAft>
              <a:defRPr sz="2135">
                <a:solidFill>
                  <a:schemeClr val="tx1">
                    <a:lumMod val="75000"/>
                    <a:lumOff val="25000"/>
                  </a:schemeClr>
                </a:solidFill>
              </a:defRPr>
            </a:lvl1pPr>
            <a:lvl2pPr>
              <a:spcAft>
                <a:spcPts val="0"/>
              </a:spcAft>
              <a:defRPr sz="2135">
                <a:solidFill>
                  <a:schemeClr val="tx1">
                    <a:lumMod val="75000"/>
                    <a:lumOff val="25000"/>
                  </a:schemeClr>
                </a:solidFill>
              </a:defRPr>
            </a:lvl2pPr>
            <a:lvl3pPr>
              <a:spcAft>
                <a:spcPts val="0"/>
              </a:spcAft>
              <a:defRPr sz="2135">
                <a:solidFill>
                  <a:schemeClr val="tx1">
                    <a:lumMod val="75000"/>
                    <a:lumOff val="25000"/>
                  </a:schemeClr>
                </a:solidFill>
              </a:defRPr>
            </a:lvl3pPr>
            <a:lvl4pPr>
              <a:spcAft>
                <a:spcPts val="0"/>
              </a:spcAft>
              <a:defRPr sz="2135">
                <a:solidFill>
                  <a:schemeClr val="tx1">
                    <a:lumMod val="75000"/>
                    <a:lumOff val="25000"/>
                  </a:schemeClr>
                </a:solidFill>
              </a:defRPr>
            </a:lvl4pPr>
            <a:lvl5pPr>
              <a:spcAft>
                <a:spcPts val="0"/>
              </a:spcAft>
              <a:defRPr sz="2135">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内容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文本占位符 7"/>
          <p:cNvSpPr>
            <a:spLocks noGrp="1"/>
          </p:cNvSpPr>
          <p:nvPr>
            <p:ph type="body" sz="quarter" idx="13" hasCustomPrompt="1"/>
          </p:nvPr>
        </p:nvSpPr>
        <p:spPr>
          <a:xfrm>
            <a:off x="239349" y="164637"/>
            <a:ext cx="9889099" cy="672075"/>
          </a:xfrm>
          <a:prstGeom prst="rect">
            <a:avLst/>
          </a:prstGeom>
        </p:spPr>
        <p:txBody>
          <a:bodyPr/>
          <a:lstStyle>
            <a:lvl1pPr>
              <a:buNone/>
              <a:defRPr sz="2800"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lvl="0"/>
            <a:r>
              <a:rPr lang="zh-CN" altLang="en-US" dirty="0"/>
              <a:t>单击此处编辑小标题</a:t>
            </a:r>
            <a:endParaRPr lang="zh-CN" altLang="en-US" dirty="0"/>
          </a:p>
        </p:txBody>
      </p:sp>
      <p:sp>
        <p:nvSpPr>
          <p:cNvPr id="4" name="矩形 3"/>
          <p:cNvSpPr/>
          <p:nvPr/>
        </p:nvSpPr>
        <p:spPr>
          <a:xfrm>
            <a:off x="0" y="164637"/>
            <a:ext cx="143339" cy="627739"/>
          </a:xfrm>
          <a:prstGeom prst="rect">
            <a:avLst/>
          </a:prstGeom>
          <a:solidFill>
            <a:srgbClr val="AD28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内容占位符 2"/>
          <p:cNvSpPr>
            <a:spLocks noGrp="1"/>
          </p:cNvSpPr>
          <p:nvPr>
            <p:ph sz="quarter" idx="14"/>
          </p:nvPr>
        </p:nvSpPr>
        <p:spPr>
          <a:xfrm>
            <a:off x="815413" y="1412777"/>
            <a:ext cx="10515600" cy="4667249"/>
          </a:xfrm>
          <a:prstGeom prst="rect">
            <a:avLst/>
          </a:prstGeom>
        </p:spPr>
        <p:txBody>
          <a:bodyPr/>
          <a:lstStyle>
            <a:lvl1pPr>
              <a:defRPr sz="2135">
                <a:solidFill>
                  <a:schemeClr val="tx1">
                    <a:lumMod val="75000"/>
                    <a:lumOff val="25000"/>
                  </a:schemeClr>
                </a:solidFill>
              </a:defRPr>
            </a:lvl1pPr>
            <a:lvl2pPr>
              <a:defRPr sz="2135">
                <a:solidFill>
                  <a:schemeClr val="tx1">
                    <a:lumMod val="75000"/>
                    <a:lumOff val="25000"/>
                  </a:schemeClr>
                </a:solidFill>
              </a:defRPr>
            </a:lvl2pPr>
            <a:lvl3pPr>
              <a:defRPr sz="2135">
                <a:solidFill>
                  <a:schemeClr val="tx1">
                    <a:lumMod val="75000"/>
                    <a:lumOff val="25000"/>
                  </a:schemeClr>
                </a:solidFill>
              </a:defRPr>
            </a:lvl3pPr>
            <a:lvl4pPr>
              <a:defRPr sz="2135">
                <a:solidFill>
                  <a:schemeClr val="tx1">
                    <a:lumMod val="75000"/>
                    <a:lumOff val="25000"/>
                  </a:schemeClr>
                </a:solidFill>
              </a:defRPr>
            </a:lvl4pPr>
            <a:lvl5pPr>
              <a:defRPr sz="2135">
                <a:solidFill>
                  <a:schemeClr val="tx1">
                    <a:lumMod val="75000"/>
                    <a:lumOff val="25000"/>
                  </a:schemeClr>
                </a:solidFill>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尾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6CE5A6A0-FD76-47B2-9CD5-BFCBF485CAC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43313B-93F3-40CF-8510-99D50B242AD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10"/>
          </p:nvPr>
        </p:nvSpPr>
        <p:spPr/>
        <p:txBody>
          <a:bodyPr/>
          <a:lstStyle/>
          <a:p>
            <a:fld id="{6CE5A6A0-FD76-47B2-9CD5-BFCBF485CAC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43313B-93F3-40CF-8510-99D50B242AD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5.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cstate="screen"/>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tags" Target="../tags/tag1.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sz="5330">
                <a:sym typeface="+mn-ea"/>
              </a:rPr>
              <a:t>系统架构概况</a:t>
            </a:r>
            <a:endParaRPr lang="en-US" altLang="zh-CN" sz="5330"/>
          </a:p>
          <a:p>
            <a:endParaRPr lang="zh-CN" altLang="en-US"/>
          </a:p>
        </p:txBody>
      </p:sp>
      <p:sp>
        <p:nvSpPr>
          <p:cNvPr id="3" name="文本占位符 2"/>
          <p:cNvSpPr>
            <a:spLocks noGrp="1"/>
          </p:cNvSpPr>
          <p:nvPr>
            <p:ph type="body" sz="quarter" idx="12"/>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2.系统架构概况</a:t>
            </a:r>
            <a:endParaRPr lang="en-US" altLang="zh-CN"/>
          </a:p>
        </p:txBody>
      </p:sp>
      <p:sp>
        <p:nvSpPr>
          <p:cNvPr id="9" name="文本框 8"/>
          <p:cNvSpPr txBox="1"/>
          <p:nvPr/>
        </p:nvSpPr>
        <p:spPr>
          <a:xfrm>
            <a:off x="382905" y="792480"/>
            <a:ext cx="11426190" cy="2820035"/>
          </a:xfrm>
          <a:prstGeom prst="rect">
            <a:avLst/>
          </a:prstGeom>
          <a:noFill/>
        </p:spPr>
        <p:txBody>
          <a:bodyPr wrap="square" rtlCol="0" anchor="t">
            <a:spAutoFit/>
          </a:bodyPr>
          <a:p>
            <a:pPr marL="342900" indent="-342900">
              <a:lnSpc>
                <a:spcPct val="120000"/>
              </a:lnSpc>
              <a:buFont typeface="Wingdings" panose="05000000000000000000" charset="0"/>
              <a:buChar char="l"/>
            </a:pPr>
            <a:r>
              <a:rPr lang="en-US" altLang="zh-CN" sz="2000" b="1" dirty="0" smtClean="0">
                <a:solidFill>
                  <a:schemeClr val="tx1">
                    <a:lumMod val="75000"/>
                    <a:lumOff val="25000"/>
                  </a:schemeClr>
                </a:solidFill>
              </a:rPr>
              <a:t>  </a:t>
            </a:r>
            <a:r>
              <a:rPr lang="zh-CN" altLang="en-US" sz="2000" b="1" dirty="0" smtClean="0">
                <a:solidFill>
                  <a:schemeClr val="tx1">
                    <a:lumMod val="75000"/>
                    <a:lumOff val="25000"/>
                  </a:schemeClr>
                </a:solidFill>
              </a:rPr>
              <a:t>内存管理</a:t>
            </a:r>
            <a:endParaRPr lang="en-US" altLang="zh-CN" sz="2000" b="1" dirty="0" smtClean="0">
              <a:solidFill>
                <a:schemeClr val="tx1">
                  <a:lumMod val="75000"/>
                  <a:lumOff val="25000"/>
                </a:schemeClr>
              </a:solidFill>
            </a:endParaRPr>
          </a:p>
          <a:p>
            <a:pPr marL="800100" lvl="1" indent="-342900">
              <a:lnSpc>
                <a:spcPct val="120000"/>
              </a:lnSpc>
              <a:buFont typeface="Wingdings" panose="05000000000000000000" charset="0"/>
              <a:buChar char="l"/>
            </a:pPr>
            <a:r>
              <a:rPr lang="en-US" altLang="zh-CN" sz="1600" dirty="0" smtClean="0">
                <a:solidFill>
                  <a:schemeClr val="tx1">
                    <a:lumMod val="75000"/>
                    <a:lumOff val="25000"/>
                  </a:schemeClr>
                </a:solidFill>
              </a:rPr>
              <a:t> 系统架构支持直接物理地址内存或者虚拟内存</a:t>
            </a:r>
            <a:endParaRPr lang="en-US" altLang="zh-CN" sz="1600" dirty="0" smtClean="0">
              <a:solidFill>
                <a:schemeClr val="tx1">
                  <a:lumMod val="75000"/>
                  <a:lumOff val="25000"/>
                </a:schemeClr>
              </a:solidFill>
            </a:endParaRPr>
          </a:p>
          <a:p>
            <a:pPr marL="800100" lvl="1" indent="-342900">
              <a:lnSpc>
                <a:spcPct val="120000"/>
              </a:lnSpc>
              <a:buFont typeface="Wingdings" panose="05000000000000000000" charset="0"/>
              <a:buChar char="l"/>
            </a:pPr>
            <a:r>
              <a:rPr lang="en-US" altLang="zh-CN" sz="1600" dirty="0" smtClean="0">
                <a:solidFill>
                  <a:schemeClr val="tx1">
                    <a:lumMod val="75000"/>
                    <a:lumOff val="25000"/>
                  </a:schemeClr>
                </a:solidFill>
              </a:rPr>
              <a:t>用直接物理地址时，线性地址就是物理地址</a:t>
            </a:r>
            <a:endParaRPr lang="en-US" altLang="zh-CN" sz="1600" dirty="0" smtClean="0">
              <a:solidFill>
                <a:schemeClr val="tx1">
                  <a:lumMod val="75000"/>
                  <a:lumOff val="25000"/>
                </a:schemeClr>
              </a:solidFill>
            </a:endParaRPr>
          </a:p>
          <a:p>
            <a:pPr marL="800100" lvl="1" indent="-342900">
              <a:lnSpc>
                <a:spcPct val="120000"/>
              </a:lnSpc>
              <a:buFont typeface="Wingdings" panose="05000000000000000000" charset="0"/>
              <a:buChar char="l"/>
            </a:pPr>
            <a:r>
              <a:rPr lang="zh-CN" altLang="en-US" sz="1600" dirty="0" smtClean="0">
                <a:solidFill>
                  <a:schemeClr val="tx1">
                    <a:lumMod val="75000"/>
                    <a:lumOff val="25000"/>
                  </a:schemeClr>
                </a:solidFill>
              </a:rPr>
              <a:t>使用分页时，</a:t>
            </a:r>
            <a:r>
              <a:rPr lang="en-US" altLang="zh-CN" sz="1600" dirty="0" smtClean="0">
                <a:solidFill>
                  <a:schemeClr val="tx1">
                    <a:lumMod val="75000"/>
                    <a:lumOff val="25000"/>
                  </a:schemeClr>
                </a:solidFill>
              </a:rPr>
              <a:t>所有代码、堆栈、系统段、GDT、IDT都可以将最近访问过页驻留在内存中而进行分页</a:t>
            </a:r>
            <a:endParaRPr lang="en-US" altLang="zh-CN" sz="1600" dirty="0" smtClean="0">
              <a:solidFill>
                <a:schemeClr val="tx1">
                  <a:lumMod val="75000"/>
                  <a:lumOff val="25000"/>
                </a:schemeClr>
              </a:solidFill>
            </a:endParaRPr>
          </a:p>
          <a:p>
            <a:pPr marL="800100" lvl="1" indent="-342900">
              <a:lnSpc>
                <a:spcPct val="120000"/>
              </a:lnSpc>
              <a:buFont typeface="Wingdings" panose="05000000000000000000" charset="0"/>
              <a:buChar char="l"/>
            </a:pPr>
            <a:r>
              <a:rPr lang="en-US" altLang="zh-CN" sz="1600" dirty="0" smtClean="0">
                <a:solidFill>
                  <a:schemeClr val="tx1">
                    <a:lumMod val="75000"/>
                    <a:lumOff val="25000"/>
                  </a:schemeClr>
                </a:solidFill>
              </a:rPr>
              <a:t>页目录包含有页表的物理地址、访问特权、内存管理信息，页表中包含有页框的物理地址、访问特权和内存管理信息</a:t>
            </a:r>
            <a:endParaRPr lang="en-US" altLang="zh-CN" sz="1600" dirty="0" smtClean="0">
              <a:solidFill>
                <a:schemeClr val="tx1">
                  <a:lumMod val="75000"/>
                  <a:lumOff val="25000"/>
                </a:schemeClr>
              </a:solidFill>
            </a:endParaRPr>
          </a:p>
          <a:p>
            <a:pPr marL="800100" lvl="1" indent="-342900">
              <a:lnSpc>
                <a:spcPct val="120000"/>
              </a:lnSpc>
              <a:buFont typeface="Wingdings" panose="05000000000000000000" charset="0"/>
              <a:buChar char="l"/>
            </a:pPr>
            <a:r>
              <a:rPr lang="en-US" altLang="zh-CN" sz="1600" dirty="0" smtClean="0">
                <a:solidFill>
                  <a:schemeClr val="tx1">
                    <a:lumMod val="75000"/>
                    <a:lumOff val="25000"/>
                  </a:schemeClr>
                </a:solidFill>
              </a:rPr>
              <a:t>页目录的基地址保存在控制寄存器CR3</a:t>
            </a:r>
            <a:endParaRPr lang="en-US" altLang="zh-CN" sz="1600" dirty="0" smtClean="0">
              <a:solidFill>
                <a:schemeClr val="tx1">
                  <a:lumMod val="75000"/>
                  <a:lumOff val="25000"/>
                </a:schemeClr>
              </a:solidFill>
            </a:endParaRPr>
          </a:p>
          <a:p>
            <a:pPr marL="800100" lvl="1" indent="-342900">
              <a:lnSpc>
                <a:spcPct val="120000"/>
              </a:lnSpc>
              <a:buFont typeface="Wingdings" panose="05000000000000000000" charset="0"/>
              <a:buChar char="l"/>
            </a:pPr>
            <a:r>
              <a:rPr lang="zh-CN" altLang="en-US" sz="1600" dirty="0" smtClean="0">
                <a:solidFill>
                  <a:schemeClr val="tx1">
                    <a:lumMod val="75000"/>
                    <a:lumOff val="25000"/>
                  </a:schemeClr>
                </a:solidFill>
              </a:rPr>
              <a:t>分页下，</a:t>
            </a:r>
            <a:r>
              <a:rPr lang="en-US" altLang="zh-CN" sz="1600" dirty="0" smtClean="0">
                <a:solidFill>
                  <a:schemeClr val="tx1">
                    <a:lumMod val="75000"/>
                    <a:lumOff val="25000"/>
                  </a:schemeClr>
                </a:solidFill>
              </a:rPr>
              <a:t>一个线性地址被分为三个部分：页目录、页表和页框中的偏移量</a:t>
            </a:r>
            <a:endParaRPr lang="zh-CN" altLang="en-US" sz="1600" dirty="0" smtClean="0">
              <a:solidFill>
                <a:schemeClr val="tx1">
                  <a:lumMod val="75000"/>
                  <a:lumOff val="25000"/>
                </a:schemeClr>
              </a:solidFill>
            </a:endParaRPr>
          </a:p>
          <a:p>
            <a:pPr marL="800100" lvl="1" indent="-342900">
              <a:lnSpc>
                <a:spcPct val="120000"/>
              </a:lnSpc>
              <a:buFont typeface="Wingdings" panose="05000000000000000000" charset="0"/>
              <a:buChar char="l"/>
            </a:pPr>
            <a:r>
              <a:rPr lang="zh-CN" altLang="en-US" sz="1600" dirty="0" smtClean="0">
                <a:solidFill>
                  <a:schemeClr val="tx1">
                    <a:lumMod val="75000"/>
                    <a:lumOff val="25000"/>
                  </a:schemeClr>
                </a:solidFill>
              </a:rPr>
              <a:t>内存管理单元——MMU虚拟地址映射为物理地址</a:t>
            </a:r>
            <a:endParaRPr lang="zh-CN" altLang="en-US" sz="1600" dirty="0" smtClean="0">
              <a:solidFill>
                <a:schemeClr val="tx1">
                  <a:lumMod val="75000"/>
                  <a:lumOff val="25000"/>
                </a:schemeClr>
              </a:solidFill>
            </a:endParaRPr>
          </a:p>
          <a:p>
            <a:pPr lvl="1" indent="0" algn="l">
              <a:lnSpc>
                <a:spcPct val="120000"/>
              </a:lnSpc>
              <a:buClrTx/>
              <a:buSzTx/>
              <a:buFont typeface="Wingdings" panose="05000000000000000000" charset="0"/>
              <a:buNone/>
            </a:pPr>
            <a:r>
              <a:rPr lang="en-US" altLang="zh-CN" sz="1600" dirty="0" smtClean="0">
                <a:solidFill>
                  <a:schemeClr val="tx1">
                    <a:lumMod val="75000"/>
                    <a:lumOff val="25000"/>
                  </a:schemeClr>
                </a:solidFill>
              </a:rPr>
              <a:t>	</a:t>
            </a:r>
            <a:r>
              <a:rPr lang="en-US" altLang="zh-CN" sz="1600" dirty="0" smtClean="0">
                <a:solidFill>
                  <a:schemeClr val="tx1">
                    <a:lumMod val="75000"/>
                    <a:lumOff val="25000"/>
                  </a:schemeClr>
                </a:solidFill>
                <a:sym typeface="+mn-ea"/>
              </a:rPr>
              <a:t> </a:t>
            </a:r>
            <a:endParaRPr lang="en-US" altLang="zh-CN" sz="1600" dirty="0" smtClean="0">
              <a:solidFill>
                <a:schemeClr val="tx1">
                  <a:lumMod val="75000"/>
                  <a:lumOff val="25000"/>
                </a:schemeClr>
              </a:solidFill>
              <a:sym typeface="+mn-ea"/>
            </a:endParaRPr>
          </a:p>
        </p:txBody>
      </p:sp>
      <p:pic>
        <p:nvPicPr>
          <p:cNvPr id="5" name="图片 4"/>
          <p:cNvPicPr>
            <a:picLocks noChangeAspect="1"/>
          </p:cNvPicPr>
          <p:nvPr/>
        </p:nvPicPr>
        <p:blipFill>
          <a:blip r:embed="rId1"/>
          <a:stretch>
            <a:fillRect/>
          </a:stretch>
        </p:blipFill>
        <p:spPr>
          <a:xfrm>
            <a:off x="1572895" y="3909060"/>
            <a:ext cx="7414260" cy="20878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2.系统架构概况</a:t>
            </a:r>
            <a:endParaRPr lang="en-US" altLang="zh-CN"/>
          </a:p>
        </p:txBody>
      </p:sp>
      <p:sp>
        <p:nvSpPr>
          <p:cNvPr id="9" name="文本框 8"/>
          <p:cNvSpPr txBox="1"/>
          <p:nvPr/>
        </p:nvSpPr>
        <p:spPr>
          <a:xfrm>
            <a:off x="347980" y="792480"/>
            <a:ext cx="11071225" cy="3115310"/>
          </a:xfrm>
          <a:prstGeom prst="rect">
            <a:avLst/>
          </a:prstGeom>
          <a:noFill/>
        </p:spPr>
        <p:txBody>
          <a:bodyPr wrap="square" rtlCol="0" anchor="t">
            <a:spAutoFit/>
          </a:bodyPr>
          <a:p>
            <a:pPr marL="342900" indent="-342900">
              <a:lnSpc>
                <a:spcPct val="120000"/>
              </a:lnSpc>
              <a:buFont typeface="Wingdings" panose="05000000000000000000" charset="0"/>
              <a:buChar char="l"/>
            </a:pPr>
            <a:r>
              <a:rPr lang="en-US" altLang="zh-CN" sz="2000" b="1" dirty="0" smtClean="0">
                <a:solidFill>
                  <a:schemeClr val="tx1">
                    <a:lumMod val="75000"/>
                    <a:lumOff val="25000"/>
                  </a:schemeClr>
                </a:solidFill>
              </a:rPr>
              <a:t>  </a:t>
            </a:r>
            <a:r>
              <a:rPr lang="zh-CN" altLang="en-US" sz="2000" b="1" dirty="0" smtClean="0">
                <a:solidFill>
                  <a:schemeClr val="tx1">
                    <a:lumMod val="75000"/>
                    <a:lumOff val="25000"/>
                  </a:schemeClr>
                </a:solidFill>
              </a:rPr>
              <a:t>系统寄存器 </a:t>
            </a:r>
            <a:endParaRPr lang="zh-CN" altLang="en-US" sz="2000" b="1" dirty="0" smtClean="0">
              <a:solidFill>
                <a:schemeClr val="tx1">
                  <a:lumMod val="75000"/>
                  <a:lumOff val="25000"/>
                </a:schemeClr>
              </a:solidFill>
            </a:endParaRPr>
          </a:p>
          <a:p>
            <a:pPr marL="800100" lvl="1" indent="-342900">
              <a:lnSpc>
                <a:spcPct val="120000"/>
              </a:lnSpc>
              <a:buFont typeface="Wingdings" panose="05000000000000000000" charset="0"/>
              <a:buChar char="l"/>
            </a:pPr>
            <a:r>
              <a:rPr lang="zh-CN" altLang="en-US" sz="1600" dirty="0" smtClean="0">
                <a:solidFill>
                  <a:schemeClr val="tx1">
                    <a:lumMod val="75000"/>
                    <a:lumOff val="25000"/>
                  </a:schemeClr>
                </a:solidFill>
              </a:rPr>
              <a:t>EFLAGES寄存器内的系统标志和IOPL域，控制着任务和模式切换、中断处理、指令跟踪和访问特权</a:t>
            </a:r>
            <a:endParaRPr lang="zh-CN" altLang="en-US" sz="1600" dirty="0" smtClean="0">
              <a:solidFill>
                <a:schemeClr val="tx1">
                  <a:lumMod val="75000"/>
                  <a:lumOff val="25000"/>
                </a:schemeClr>
              </a:solidFill>
            </a:endParaRPr>
          </a:p>
          <a:p>
            <a:pPr marL="800100" lvl="1" indent="-342900">
              <a:lnSpc>
                <a:spcPct val="120000"/>
              </a:lnSpc>
              <a:buFont typeface="Wingdings" panose="05000000000000000000" charset="0"/>
              <a:buChar char="l"/>
            </a:pPr>
            <a:r>
              <a:rPr lang="zh-CN" altLang="en-US" sz="1600" dirty="0" smtClean="0">
                <a:solidFill>
                  <a:schemeClr val="tx1">
                    <a:lumMod val="75000"/>
                    <a:lumOff val="25000"/>
                  </a:schemeClr>
                </a:solidFill>
              </a:rPr>
              <a:t>控制寄存器包含了若干标志和数据域用于控制系统级的操作</a:t>
            </a:r>
            <a:r>
              <a:rPr lang="en-US" altLang="zh-CN" sz="1600" dirty="0" smtClean="0">
                <a:solidFill>
                  <a:schemeClr val="tx1">
                    <a:lumMod val="75000"/>
                    <a:lumOff val="25000"/>
                  </a:schemeClr>
                </a:solidFill>
              </a:rPr>
              <a:t>,</a:t>
            </a:r>
            <a:r>
              <a:rPr lang="zh-CN" altLang="en-US" sz="1600" dirty="0" smtClean="0">
                <a:solidFill>
                  <a:schemeClr val="tx1">
                    <a:lumMod val="75000"/>
                    <a:lumOff val="25000"/>
                  </a:schemeClr>
                </a:solidFill>
              </a:rPr>
              <a:t>操作系统对处理器的兼容</a:t>
            </a:r>
            <a:endParaRPr lang="zh-CN" altLang="en-US" sz="1600" dirty="0" smtClean="0">
              <a:solidFill>
                <a:schemeClr val="tx1">
                  <a:lumMod val="75000"/>
                  <a:lumOff val="25000"/>
                </a:schemeClr>
              </a:solidFill>
            </a:endParaRPr>
          </a:p>
          <a:p>
            <a:pPr marL="800100" lvl="1" indent="-342900">
              <a:lnSpc>
                <a:spcPct val="120000"/>
              </a:lnSpc>
              <a:buFont typeface="Wingdings" panose="05000000000000000000" charset="0"/>
              <a:buChar char="l"/>
            </a:pPr>
            <a:r>
              <a:rPr lang="zh-CN" altLang="en-US" sz="1600" dirty="0" smtClean="0">
                <a:solidFill>
                  <a:schemeClr val="tx1">
                    <a:lumMod val="75000"/>
                    <a:lumOff val="25000"/>
                  </a:schemeClr>
                </a:solidFill>
              </a:rPr>
              <a:t>调试寄存器</a:t>
            </a:r>
            <a:r>
              <a:rPr lang="en-US" altLang="zh-CN" sz="1600" dirty="0" smtClean="0">
                <a:solidFill>
                  <a:schemeClr val="tx1">
                    <a:lumMod val="75000"/>
                    <a:lumOff val="25000"/>
                  </a:schemeClr>
                </a:solidFill>
              </a:rPr>
              <a:t> </a:t>
            </a:r>
            <a:r>
              <a:rPr lang="zh-CN" altLang="en-US" sz="1600" dirty="0" smtClean="0">
                <a:solidFill>
                  <a:schemeClr val="tx1">
                    <a:lumMod val="75000"/>
                    <a:lumOff val="25000"/>
                  </a:schemeClr>
                </a:solidFill>
              </a:rPr>
              <a:t>允许在调试软件和系统软件内设置断点</a:t>
            </a:r>
            <a:endParaRPr lang="zh-CN" altLang="en-US" sz="1600" dirty="0" smtClean="0">
              <a:solidFill>
                <a:schemeClr val="tx1">
                  <a:lumMod val="75000"/>
                  <a:lumOff val="25000"/>
                </a:schemeClr>
              </a:solidFill>
            </a:endParaRPr>
          </a:p>
          <a:p>
            <a:pPr marL="800100" lvl="1" indent="-342900">
              <a:lnSpc>
                <a:spcPct val="120000"/>
              </a:lnSpc>
              <a:buFont typeface="Wingdings" panose="05000000000000000000" charset="0"/>
              <a:buChar char="l"/>
            </a:pPr>
            <a:r>
              <a:rPr lang="en-US" altLang="zh-CN" sz="1600" dirty="0" smtClean="0">
                <a:solidFill>
                  <a:schemeClr val="tx1">
                    <a:lumMod val="75000"/>
                    <a:lumOff val="25000"/>
                  </a:schemeClr>
                </a:solidFill>
              </a:rPr>
              <a:t>GDTR、LDTR和IDTR寄存器内包含了各个表的线性地址和尺寸	</a:t>
            </a:r>
            <a:r>
              <a:rPr lang="en-US" altLang="zh-CN" sz="1600" dirty="0" smtClean="0">
                <a:solidFill>
                  <a:schemeClr val="tx1">
                    <a:lumMod val="75000"/>
                    <a:lumOff val="25000"/>
                  </a:schemeClr>
                </a:solidFill>
                <a:sym typeface="+mn-ea"/>
              </a:rPr>
              <a:t> </a:t>
            </a:r>
            <a:endParaRPr lang="en-US" altLang="zh-CN" sz="1600" dirty="0" smtClean="0">
              <a:solidFill>
                <a:schemeClr val="tx1">
                  <a:lumMod val="75000"/>
                  <a:lumOff val="25000"/>
                </a:schemeClr>
              </a:solidFill>
              <a:sym typeface="+mn-ea"/>
            </a:endParaRPr>
          </a:p>
          <a:p>
            <a:pPr marL="800100" lvl="1" indent="-342900">
              <a:lnSpc>
                <a:spcPct val="120000"/>
              </a:lnSpc>
              <a:buFont typeface="Wingdings" panose="05000000000000000000" charset="0"/>
              <a:buChar char="l"/>
            </a:pPr>
            <a:r>
              <a:rPr lang="en-US" altLang="zh-CN" sz="1600" dirty="0" smtClean="0">
                <a:solidFill>
                  <a:schemeClr val="tx1">
                    <a:lumMod val="75000"/>
                    <a:lumOff val="25000"/>
                  </a:schemeClr>
                </a:solidFill>
                <a:sym typeface="+mn-ea"/>
              </a:rPr>
              <a:t>任务寄存器包含了当前任务的TSS的线性地址和界限</a:t>
            </a:r>
            <a:endParaRPr lang="en-US" altLang="zh-CN" sz="1600" dirty="0" smtClean="0">
              <a:solidFill>
                <a:schemeClr val="tx1">
                  <a:lumMod val="75000"/>
                  <a:lumOff val="25000"/>
                </a:schemeClr>
              </a:solidFill>
              <a:sym typeface="+mn-ea"/>
            </a:endParaRPr>
          </a:p>
          <a:p>
            <a:pPr marL="800100" lvl="1" indent="-342900">
              <a:lnSpc>
                <a:spcPct val="120000"/>
              </a:lnSpc>
              <a:buFont typeface="Wingdings" panose="05000000000000000000" charset="0"/>
              <a:buChar char="l"/>
            </a:pPr>
            <a:r>
              <a:rPr lang="en-US" altLang="zh-CN" sz="1600" dirty="0" smtClean="0">
                <a:solidFill>
                  <a:schemeClr val="tx1">
                    <a:lumMod val="75000"/>
                    <a:lumOff val="25000"/>
                  </a:schemeClr>
                </a:solidFill>
                <a:sym typeface="+mn-ea"/>
              </a:rPr>
              <a:t>模式相关的寄存器(MSRs)</a:t>
            </a:r>
            <a:endParaRPr lang="en-US" altLang="zh-CN" sz="1600" dirty="0" smtClean="0">
              <a:solidFill>
                <a:schemeClr val="tx1">
                  <a:lumMod val="75000"/>
                  <a:lumOff val="25000"/>
                </a:schemeClr>
              </a:solidFill>
              <a:sym typeface="+mn-ea"/>
            </a:endParaRPr>
          </a:p>
          <a:p>
            <a:pPr marL="800100" lvl="1" indent="-342900">
              <a:lnSpc>
                <a:spcPct val="120000"/>
              </a:lnSpc>
              <a:buFont typeface="Wingdings" panose="05000000000000000000" charset="0"/>
              <a:buChar char="l"/>
            </a:pPr>
            <a:r>
              <a:rPr lang="en-US" altLang="zh-CN" sz="1600" dirty="0" smtClean="0">
                <a:solidFill>
                  <a:schemeClr val="tx1">
                    <a:lumMod val="75000"/>
                    <a:lumOff val="25000"/>
                  </a:schemeClr>
                </a:solidFill>
                <a:sym typeface="+mn-ea"/>
              </a:rPr>
              <a:t>调试扩展、性能监测计数器、机器检测架构和内存类型范围（MTRRs）</a:t>
            </a:r>
            <a:endParaRPr lang="en-US" altLang="zh-CN" sz="1600" dirty="0" smtClean="0">
              <a:solidFill>
                <a:schemeClr val="tx1">
                  <a:lumMod val="75000"/>
                  <a:lumOff val="25000"/>
                </a:schemeClr>
              </a:solidFill>
              <a:sym typeface="+mn-ea"/>
            </a:endParaRPr>
          </a:p>
          <a:p>
            <a:pPr marL="800100" lvl="1" indent="-342900">
              <a:lnSpc>
                <a:spcPct val="120000"/>
              </a:lnSpc>
              <a:buFont typeface="Wingdings" panose="05000000000000000000" charset="0"/>
              <a:buChar char="l"/>
            </a:pPr>
            <a:endParaRPr lang="en-US" altLang="zh-CN" sz="1600" dirty="0" smtClean="0">
              <a:solidFill>
                <a:schemeClr val="tx1">
                  <a:lumMod val="75000"/>
                  <a:lumOff val="25000"/>
                </a:schemeClr>
              </a:solidFill>
              <a:sym typeface="+mn-ea"/>
            </a:endParaRPr>
          </a:p>
          <a:p>
            <a:pPr lvl="1" indent="0">
              <a:lnSpc>
                <a:spcPct val="120000"/>
              </a:lnSpc>
              <a:buFont typeface="Wingdings" panose="05000000000000000000" charset="0"/>
              <a:buNone/>
            </a:pPr>
            <a:endParaRPr lang="en-US" altLang="zh-CN" sz="1600" dirty="0" smtClean="0">
              <a:solidFill>
                <a:schemeClr val="tx1">
                  <a:lumMod val="75000"/>
                  <a:lumOff val="25000"/>
                </a:schemeClr>
              </a:solidFill>
              <a:sym typeface="+mn-ea"/>
            </a:endParaRPr>
          </a:p>
        </p:txBody>
      </p:sp>
      <p:sp>
        <p:nvSpPr>
          <p:cNvPr id="13" name="文本框 12"/>
          <p:cNvSpPr txBox="1"/>
          <p:nvPr/>
        </p:nvSpPr>
        <p:spPr>
          <a:xfrm>
            <a:off x="8948420" y="5848985"/>
            <a:ext cx="1237615" cy="386080"/>
          </a:xfrm>
          <a:prstGeom prst="rect">
            <a:avLst/>
          </a:prstGeom>
          <a:noFill/>
        </p:spPr>
        <p:txBody>
          <a:bodyPr wrap="square" rtlCol="0" anchor="t">
            <a:spAutoFit/>
          </a:bodyPr>
          <a:p>
            <a:pPr marL="0" lvl="1" indent="0" algn="l">
              <a:lnSpc>
                <a:spcPct val="120000"/>
              </a:lnSpc>
              <a:buClrTx/>
              <a:buSzTx/>
              <a:buFont typeface="Wingdings" panose="05000000000000000000" charset="0"/>
              <a:buNone/>
            </a:pPr>
            <a:r>
              <a:rPr lang="zh-CN" altLang="en-US" sz="1600" dirty="0" smtClean="0">
                <a:solidFill>
                  <a:schemeClr val="tx1">
                    <a:lumMod val="75000"/>
                    <a:lumOff val="25000"/>
                  </a:schemeClr>
                </a:solidFill>
                <a:cs typeface="+mn-lt"/>
                <a:sym typeface="+mn-ea"/>
              </a:rPr>
              <a:t> </a:t>
            </a:r>
            <a:r>
              <a:rPr lang="en-US" altLang="zh-CN" sz="1600" dirty="0" smtClean="0">
                <a:solidFill>
                  <a:schemeClr val="tx1">
                    <a:lumMod val="75000"/>
                    <a:lumOff val="25000"/>
                  </a:schemeClr>
                </a:solidFill>
                <a:cs typeface="+mn-lt"/>
                <a:sym typeface="+mn-ea"/>
              </a:rPr>
              <a:t>CR0</a:t>
            </a:r>
            <a:r>
              <a:rPr lang="zh-CN" altLang="en-US" sz="1600" dirty="0" smtClean="0">
                <a:solidFill>
                  <a:schemeClr val="tx1">
                    <a:lumMod val="75000"/>
                    <a:lumOff val="25000"/>
                  </a:schemeClr>
                </a:solidFill>
                <a:cs typeface="+mn-lt"/>
                <a:sym typeface="+mn-ea"/>
              </a:rPr>
              <a:t>寄存器 </a:t>
            </a:r>
            <a:endParaRPr lang="zh-CN" altLang="en-US" sz="1600" dirty="0" smtClean="0">
              <a:solidFill>
                <a:schemeClr val="tx1">
                  <a:lumMod val="75000"/>
                  <a:lumOff val="25000"/>
                </a:schemeClr>
              </a:solidFill>
              <a:cs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2.系统架构概况</a:t>
            </a:r>
            <a:endParaRPr lang="en-US" altLang="zh-CN"/>
          </a:p>
        </p:txBody>
      </p:sp>
      <p:sp>
        <p:nvSpPr>
          <p:cNvPr id="9" name="文本框 8"/>
          <p:cNvSpPr txBox="1"/>
          <p:nvPr/>
        </p:nvSpPr>
        <p:spPr>
          <a:xfrm>
            <a:off x="347980" y="792480"/>
            <a:ext cx="6367145" cy="4887595"/>
          </a:xfrm>
          <a:prstGeom prst="rect">
            <a:avLst/>
          </a:prstGeom>
          <a:noFill/>
        </p:spPr>
        <p:txBody>
          <a:bodyPr wrap="square" rtlCol="0" anchor="t">
            <a:spAutoFit/>
          </a:bodyPr>
          <a:p>
            <a:pPr marL="342900" indent="-342900">
              <a:lnSpc>
                <a:spcPct val="120000"/>
              </a:lnSpc>
              <a:buFont typeface="Wingdings" panose="05000000000000000000" charset="0"/>
              <a:buChar char="l"/>
            </a:pPr>
            <a:r>
              <a:rPr lang="en-US" altLang="zh-CN" sz="2000" b="1" dirty="0" smtClean="0">
                <a:solidFill>
                  <a:schemeClr val="tx1">
                    <a:lumMod val="75000"/>
                    <a:lumOff val="25000"/>
                  </a:schemeClr>
                </a:solidFill>
              </a:rPr>
              <a:t> </a:t>
            </a:r>
            <a:r>
              <a:rPr lang="zh-CN" altLang="en-US" sz="2000" b="1" dirty="0" smtClean="0">
                <a:solidFill>
                  <a:schemeClr val="tx1">
                    <a:lumMod val="75000"/>
                    <a:lumOff val="25000"/>
                  </a:schemeClr>
                </a:solidFill>
              </a:rPr>
              <a:t>运行模式 </a:t>
            </a:r>
            <a:endParaRPr lang="zh-CN" altLang="en-US" sz="2000" b="1" dirty="0" smtClean="0">
              <a:solidFill>
                <a:schemeClr val="tx1">
                  <a:lumMod val="75000"/>
                  <a:lumOff val="25000"/>
                </a:schemeClr>
              </a:solidFill>
            </a:endParaRPr>
          </a:p>
          <a:p>
            <a:pPr marL="800100" lvl="1" indent="-342900">
              <a:lnSpc>
                <a:spcPct val="120000"/>
              </a:lnSpc>
              <a:buFont typeface="Wingdings" panose="05000000000000000000" charset="0"/>
              <a:buChar char="l"/>
            </a:pPr>
            <a:r>
              <a:rPr lang="zh-CN" altLang="en-US" sz="1600" dirty="0" smtClean="0">
                <a:solidFill>
                  <a:schemeClr val="tx1">
                    <a:lumMod val="75000"/>
                    <a:lumOff val="25000"/>
                  </a:schemeClr>
                </a:solidFill>
              </a:rPr>
              <a:t>保护模式</a:t>
            </a:r>
            <a:endParaRPr lang="zh-CN" altLang="en-US" sz="1600" dirty="0" smtClean="0">
              <a:solidFill>
                <a:schemeClr val="tx1">
                  <a:lumMod val="75000"/>
                  <a:lumOff val="25000"/>
                </a:schemeClr>
              </a:solidFill>
            </a:endParaRPr>
          </a:p>
          <a:p>
            <a:pPr marL="1257300" lvl="2" indent="-342900">
              <a:lnSpc>
                <a:spcPct val="120000"/>
              </a:lnSpc>
              <a:buFont typeface="Wingdings" panose="05000000000000000000" charset="0"/>
              <a:buChar char="l"/>
            </a:pPr>
            <a:r>
              <a:rPr lang="zh-CN" altLang="en-US" sz="1400" dirty="0" smtClean="0">
                <a:solidFill>
                  <a:schemeClr val="tx1">
                    <a:lumMod val="75000"/>
                    <a:lumOff val="25000"/>
                  </a:schemeClr>
                </a:solidFill>
              </a:rPr>
              <a:t>保护模式是处理器的原生模式，在该模式下，涵盖了处理器所有的特点和指令，有着最好的性能。对所有新应用程序和操作系统推荐使用该模式</a:t>
            </a:r>
            <a:endParaRPr lang="zh-CN" altLang="en-US" sz="1400" dirty="0" smtClean="0">
              <a:solidFill>
                <a:schemeClr val="tx1">
                  <a:lumMod val="75000"/>
                  <a:lumOff val="25000"/>
                </a:schemeClr>
              </a:solidFill>
            </a:endParaRPr>
          </a:p>
          <a:p>
            <a:pPr marL="800100" lvl="1" indent="-342900">
              <a:lnSpc>
                <a:spcPct val="120000"/>
              </a:lnSpc>
              <a:buFont typeface="Wingdings" panose="05000000000000000000" charset="0"/>
              <a:buChar char="l"/>
            </a:pPr>
            <a:r>
              <a:rPr sz="1600" dirty="0" smtClean="0">
                <a:solidFill>
                  <a:schemeClr val="tx1">
                    <a:lumMod val="75000"/>
                    <a:lumOff val="25000"/>
                  </a:schemeClr>
                </a:solidFill>
              </a:rPr>
              <a:t>实模式 </a:t>
            </a:r>
            <a:endParaRPr sz="1600" dirty="0" smtClean="0">
              <a:solidFill>
                <a:schemeClr val="tx1">
                  <a:lumMod val="75000"/>
                  <a:lumOff val="25000"/>
                </a:schemeClr>
              </a:solidFill>
            </a:endParaRPr>
          </a:p>
          <a:p>
            <a:pPr marL="1257300" lvl="2" indent="-342900" algn="l">
              <a:lnSpc>
                <a:spcPct val="120000"/>
              </a:lnSpc>
              <a:buClrTx/>
              <a:buSzTx/>
              <a:buFont typeface="Wingdings" panose="05000000000000000000" charset="0"/>
              <a:buChar char="l"/>
            </a:pPr>
            <a:r>
              <a:rPr lang="zh-CN" altLang="en-US" sz="1400" dirty="0" smtClean="0">
                <a:solidFill>
                  <a:schemeClr val="tx1">
                    <a:lumMod val="75000"/>
                    <a:lumOff val="25000"/>
                  </a:schemeClr>
                </a:solidFill>
              </a:rPr>
              <a:t>这个模式提供了intel8086的编程模式和一些扩展</a:t>
            </a:r>
            <a:endParaRPr lang="zh-CN" altLang="en-US" sz="1400" dirty="0" smtClean="0">
              <a:solidFill>
                <a:schemeClr val="tx1">
                  <a:lumMod val="75000"/>
                  <a:lumOff val="25000"/>
                </a:schemeClr>
              </a:solidFill>
            </a:endParaRPr>
          </a:p>
          <a:p>
            <a:pPr marL="800100" lvl="1" indent="-342900">
              <a:lnSpc>
                <a:spcPct val="120000"/>
              </a:lnSpc>
              <a:buFont typeface="Wingdings" panose="05000000000000000000" charset="0"/>
              <a:buChar char="l"/>
            </a:pPr>
            <a:r>
              <a:rPr sz="1600" dirty="0" smtClean="0">
                <a:solidFill>
                  <a:schemeClr val="tx1">
                    <a:lumMod val="75000"/>
                    <a:lumOff val="25000"/>
                  </a:schemeClr>
                </a:solidFill>
              </a:rPr>
              <a:t>系统管理模式（SMM）</a:t>
            </a:r>
            <a:endParaRPr sz="1600" dirty="0" smtClean="0">
              <a:solidFill>
                <a:schemeClr val="tx1">
                  <a:lumMod val="75000"/>
                  <a:lumOff val="25000"/>
                </a:schemeClr>
              </a:solidFill>
            </a:endParaRPr>
          </a:p>
          <a:p>
            <a:pPr marL="1257300" lvl="2" indent="-342900" algn="l">
              <a:lnSpc>
                <a:spcPct val="120000"/>
              </a:lnSpc>
              <a:buClrTx/>
              <a:buSzTx/>
              <a:buFont typeface="Wingdings" panose="05000000000000000000" charset="0"/>
              <a:buChar char="l"/>
            </a:pPr>
            <a:r>
              <a:rPr lang="zh-CN" altLang="en-US" sz="1400" dirty="0" smtClean="0">
                <a:solidFill>
                  <a:schemeClr val="tx1">
                    <a:lumMod val="75000"/>
                    <a:lumOff val="25000"/>
                  </a:schemeClr>
                </a:solidFill>
              </a:rPr>
              <a:t>系统中断SMI，进入SMM中处理器先保存好当前运行的程序和任务的上下文，然后切换到一个单独的地址空间，从SMM返回后处理器再返回SMI之前的状态</a:t>
            </a:r>
            <a:endParaRPr lang="zh-CN" altLang="en-US" sz="1400" dirty="0" smtClean="0">
              <a:solidFill>
                <a:schemeClr val="tx1">
                  <a:lumMod val="75000"/>
                  <a:lumOff val="25000"/>
                </a:schemeClr>
              </a:solidFill>
            </a:endParaRPr>
          </a:p>
          <a:p>
            <a:pPr marL="800100" lvl="1" indent="-342900">
              <a:lnSpc>
                <a:spcPct val="120000"/>
              </a:lnSpc>
              <a:buFont typeface="Wingdings" panose="05000000000000000000" charset="0"/>
              <a:buChar char="l"/>
            </a:pPr>
            <a:r>
              <a:rPr lang="en-US" altLang="zh-CN" sz="1600" dirty="0" smtClean="0">
                <a:solidFill>
                  <a:schemeClr val="tx1">
                    <a:lumMod val="75000"/>
                    <a:lumOff val="25000"/>
                  </a:schemeClr>
                </a:solidFill>
              </a:rPr>
              <a:t>虚拟8086模式</a:t>
            </a:r>
            <a:endParaRPr lang="en-US" altLang="zh-CN" sz="1600" dirty="0" smtClean="0">
              <a:solidFill>
                <a:schemeClr val="tx1">
                  <a:lumMod val="75000"/>
                  <a:lumOff val="25000"/>
                </a:schemeClr>
              </a:solidFill>
            </a:endParaRPr>
          </a:p>
          <a:p>
            <a:pPr marL="1257300" lvl="2" indent="-342900">
              <a:lnSpc>
                <a:spcPct val="120000"/>
              </a:lnSpc>
              <a:buFont typeface="Wingdings" panose="05000000000000000000" charset="0"/>
              <a:buChar char="l"/>
            </a:pPr>
            <a:r>
              <a:rPr lang="zh-CN" altLang="en-US" sz="1400" dirty="0" smtClean="0">
                <a:solidFill>
                  <a:schemeClr val="tx1">
                    <a:lumMod val="75000"/>
                    <a:lumOff val="25000"/>
                  </a:schemeClr>
                </a:solidFill>
              </a:rPr>
              <a:t>在保护模式中，处理器提供了一种准模式叫作虚拟8086模式。这种模式允许在多任务的保护模式下处理执行8086程序</a:t>
            </a:r>
            <a:r>
              <a:rPr sz="1600" dirty="0" smtClean="0">
                <a:solidFill>
                  <a:schemeClr val="tx1">
                    <a:lumMod val="75000"/>
                    <a:lumOff val="25000"/>
                  </a:schemeClr>
                </a:solidFill>
              </a:rPr>
              <a:t>。</a:t>
            </a:r>
            <a:r>
              <a:rPr lang="en-US" altLang="zh-CN" sz="1600" dirty="0" smtClean="0">
                <a:solidFill>
                  <a:schemeClr val="tx1">
                    <a:lumMod val="75000"/>
                    <a:lumOff val="25000"/>
                  </a:schemeClr>
                </a:solidFill>
              </a:rPr>
              <a:t>	</a:t>
            </a:r>
            <a:r>
              <a:rPr lang="en-US" altLang="zh-CN" sz="1600" dirty="0" smtClean="0">
                <a:solidFill>
                  <a:schemeClr val="tx1">
                    <a:lumMod val="75000"/>
                    <a:lumOff val="25000"/>
                  </a:schemeClr>
                </a:solidFill>
                <a:sym typeface="+mn-ea"/>
              </a:rPr>
              <a:t> </a:t>
            </a:r>
            <a:endParaRPr lang="en-US" altLang="zh-CN" sz="1600" dirty="0" smtClean="0">
              <a:solidFill>
                <a:schemeClr val="tx1">
                  <a:lumMod val="75000"/>
                  <a:lumOff val="25000"/>
                </a:schemeClr>
              </a:solidFill>
              <a:sym typeface="+mn-ea"/>
            </a:endParaRPr>
          </a:p>
          <a:p>
            <a:pPr marL="800100" lvl="1" indent="-342900">
              <a:lnSpc>
                <a:spcPct val="120000"/>
              </a:lnSpc>
              <a:buFont typeface="Wingdings" panose="05000000000000000000" charset="0"/>
              <a:buChar char="l"/>
            </a:pPr>
            <a:endParaRPr lang="en-US" altLang="zh-CN" sz="1600" dirty="0" smtClean="0">
              <a:solidFill>
                <a:schemeClr val="tx1">
                  <a:lumMod val="75000"/>
                  <a:lumOff val="25000"/>
                </a:schemeClr>
              </a:solidFill>
              <a:sym typeface="+mn-ea"/>
            </a:endParaRPr>
          </a:p>
          <a:p>
            <a:pPr lvl="1" indent="0">
              <a:lnSpc>
                <a:spcPct val="120000"/>
              </a:lnSpc>
              <a:buFont typeface="Wingdings" panose="05000000000000000000" charset="0"/>
              <a:buNone/>
            </a:pPr>
            <a:endParaRPr lang="en-US" altLang="zh-CN" sz="1600" dirty="0" smtClean="0">
              <a:solidFill>
                <a:schemeClr val="tx1">
                  <a:lumMod val="75000"/>
                  <a:lumOff val="25000"/>
                </a:schemeClr>
              </a:solidFill>
              <a:sym typeface="+mn-ea"/>
            </a:endParaRPr>
          </a:p>
        </p:txBody>
      </p:sp>
      <p:sp>
        <p:nvSpPr>
          <p:cNvPr id="13" name="文本框 12"/>
          <p:cNvSpPr txBox="1"/>
          <p:nvPr/>
        </p:nvSpPr>
        <p:spPr>
          <a:xfrm>
            <a:off x="8491220" y="5208905"/>
            <a:ext cx="1237615" cy="386080"/>
          </a:xfrm>
          <a:prstGeom prst="rect">
            <a:avLst/>
          </a:prstGeom>
          <a:noFill/>
        </p:spPr>
        <p:txBody>
          <a:bodyPr wrap="square" rtlCol="0" anchor="t">
            <a:spAutoFit/>
          </a:bodyPr>
          <a:p>
            <a:pPr marL="0" lvl="1" indent="0" algn="l">
              <a:lnSpc>
                <a:spcPct val="120000"/>
              </a:lnSpc>
              <a:buClrTx/>
              <a:buSzTx/>
              <a:buFont typeface="Wingdings" panose="05000000000000000000" charset="0"/>
              <a:buNone/>
            </a:pPr>
            <a:r>
              <a:rPr lang="zh-CN" altLang="en-US" sz="1600" dirty="0" smtClean="0">
                <a:solidFill>
                  <a:schemeClr val="tx1">
                    <a:lumMod val="75000"/>
                    <a:lumOff val="25000"/>
                  </a:schemeClr>
                </a:solidFill>
                <a:cs typeface="+mn-lt"/>
                <a:sym typeface="+mn-ea"/>
              </a:rPr>
              <a:t> </a:t>
            </a:r>
            <a:r>
              <a:rPr lang="en-US" altLang="zh-CN" sz="1600" dirty="0" smtClean="0">
                <a:solidFill>
                  <a:schemeClr val="tx1">
                    <a:lumMod val="75000"/>
                    <a:lumOff val="25000"/>
                  </a:schemeClr>
                </a:solidFill>
                <a:cs typeface="+mn-lt"/>
                <a:sym typeface="+mn-ea"/>
              </a:rPr>
              <a:t>CR0</a:t>
            </a:r>
            <a:r>
              <a:rPr lang="zh-CN" altLang="en-US" sz="1600" dirty="0" smtClean="0">
                <a:solidFill>
                  <a:schemeClr val="tx1">
                    <a:lumMod val="75000"/>
                    <a:lumOff val="25000"/>
                  </a:schemeClr>
                </a:solidFill>
                <a:cs typeface="+mn-lt"/>
                <a:sym typeface="+mn-ea"/>
              </a:rPr>
              <a:t>寄存器 </a:t>
            </a:r>
            <a:endParaRPr lang="zh-CN" altLang="en-US" sz="1600" dirty="0" smtClean="0">
              <a:solidFill>
                <a:schemeClr val="tx1">
                  <a:lumMod val="75000"/>
                  <a:lumOff val="25000"/>
                </a:schemeClr>
              </a:solidFill>
              <a:cs typeface="+mn-lt"/>
            </a:endParaRPr>
          </a:p>
        </p:txBody>
      </p:sp>
      <p:pic>
        <p:nvPicPr>
          <p:cNvPr id="102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15125" y="1290955"/>
            <a:ext cx="5299710" cy="427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2.系统架构概况</a:t>
            </a:r>
            <a:endParaRPr lang="en-US" altLang="zh-CN"/>
          </a:p>
        </p:txBody>
      </p:sp>
      <p:sp>
        <p:nvSpPr>
          <p:cNvPr id="9" name="文本框 8"/>
          <p:cNvSpPr txBox="1"/>
          <p:nvPr/>
        </p:nvSpPr>
        <p:spPr>
          <a:xfrm>
            <a:off x="327660" y="792480"/>
            <a:ext cx="10725785" cy="6252845"/>
          </a:xfrm>
          <a:prstGeom prst="rect">
            <a:avLst/>
          </a:prstGeom>
          <a:noFill/>
        </p:spPr>
        <p:txBody>
          <a:bodyPr wrap="square" rtlCol="0" anchor="t">
            <a:spAutoFit/>
          </a:bodyPr>
          <a:p>
            <a:pPr marL="342900" indent="-342900">
              <a:lnSpc>
                <a:spcPct val="120000"/>
              </a:lnSpc>
              <a:buFont typeface="Wingdings" panose="05000000000000000000" charset="0"/>
              <a:buChar char="l"/>
            </a:pPr>
            <a:r>
              <a:rPr sz="2000" b="1" dirty="0" smtClean="0">
                <a:solidFill>
                  <a:schemeClr val="tx1">
                    <a:lumMod val="75000"/>
                    <a:lumOff val="25000"/>
                  </a:schemeClr>
                </a:solidFill>
              </a:rPr>
              <a:t>EFLAGES寄存器中的系统标志和域</a:t>
            </a:r>
            <a:endParaRPr sz="2000" b="1" dirty="0" smtClean="0">
              <a:solidFill>
                <a:schemeClr val="tx1">
                  <a:lumMod val="75000"/>
                  <a:lumOff val="25000"/>
                </a:schemeClr>
              </a:solidFill>
            </a:endParaRPr>
          </a:p>
          <a:p>
            <a:pPr marL="742950" lvl="1" indent="-285750" algn="l">
              <a:lnSpc>
                <a:spcPct val="120000"/>
              </a:lnSpc>
              <a:buFont typeface="Wingdings" panose="05000000000000000000" charset="0"/>
              <a:buChar char="l"/>
            </a:pPr>
            <a:r>
              <a:rPr lang="en-US" altLang="zh-CN" sz="1600" dirty="0" smtClean="0">
                <a:solidFill>
                  <a:schemeClr val="tx1">
                    <a:lumMod val="75000"/>
                    <a:lumOff val="25000"/>
                  </a:schemeClr>
                </a:solidFill>
              </a:rPr>
              <a:t>IF 中断允许</a:t>
            </a:r>
            <a:endParaRPr lang="en-US" altLang="zh-CN" sz="1600" dirty="0" smtClean="0">
              <a:solidFill>
                <a:schemeClr val="tx1">
                  <a:lumMod val="75000"/>
                  <a:lumOff val="25000"/>
                </a:schemeClr>
              </a:solidFill>
            </a:endParaRPr>
          </a:p>
          <a:p>
            <a:pPr marL="1200150" lvl="2" indent="-285750" algn="l">
              <a:lnSpc>
                <a:spcPct val="120000"/>
              </a:lnSpc>
              <a:buFont typeface="Wingdings" panose="05000000000000000000" charset="0"/>
              <a:buChar char="l"/>
            </a:pPr>
            <a:r>
              <a:rPr lang="zh-CN" altLang="en-US" sz="1400" dirty="0" smtClean="0">
                <a:solidFill>
                  <a:schemeClr val="tx1">
                    <a:lumMod val="75000"/>
                    <a:lumOff val="25000"/>
                  </a:schemeClr>
                </a:solidFill>
              </a:rPr>
              <a:t>禁止</a:t>
            </a:r>
            <a:r>
              <a:rPr lang="en-US" altLang="zh-CN" sz="1400" dirty="0" smtClean="0">
                <a:solidFill>
                  <a:schemeClr val="tx1">
                    <a:lumMod val="75000"/>
                    <a:lumOff val="25000"/>
                  </a:schemeClr>
                </a:solidFill>
              </a:rPr>
              <a:t>/</a:t>
            </a:r>
            <a:r>
              <a:rPr lang="zh-CN" altLang="en-US" sz="1400" dirty="0" smtClean="0">
                <a:solidFill>
                  <a:schemeClr val="tx1">
                    <a:lumMod val="75000"/>
                    <a:lumOff val="25000"/>
                  </a:schemeClr>
                </a:solidFill>
              </a:rPr>
              <a:t>响应可屏蔽硬件中断断</a:t>
            </a:r>
            <a:endParaRPr lang="zh-CN" altLang="en-US" sz="1400" dirty="0" smtClean="0">
              <a:solidFill>
                <a:schemeClr val="tx1">
                  <a:lumMod val="75000"/>
                  <a:lumOff val="25000"/>
                </a:schemeClr>
              </a:solidFill>
            </a:endParaRPr>
          </a:p>
          <a:p>
            <a:pPr marL="742950" lvl="1" indent="-28575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IOPL I/O特权域</a:t>
            </a:r>
            <a:endParaRPr lang="en-US" altLang="zh-CN" sz="1600" dirty="0" smtClean="0">
              <a:solidFill>
                <a:schemeClr val="tx1">
                  <a:lumMod val="75000"/>
                  <a:lumOff val="25000"/>
                </a:schemeClr>
              </a:solidFill>
              <a:sym typeface="+mn-ea"/>
            </a:endParaRPr>
          </a:p>
          <a:p>
            <a:pPr marL="1200150" lvl="2" indent="-285750" algn="l">
              <a:lnSpc>
                <a:spcPct val="120000"/>
              </a:lnSpc>
              <a:buClrTx/>
              <a:buSzTx/>
              <a:buFont typeface="Wingdings" panose="05000000000000000000" charset="0"/>
              <a:buChar char="l"/>
            </a:pPr>
            <a:r>
              <a:rPr lang="zh-CN" altLang="en-US" sz="1400" dirty="0" smtClean="0">
                <a:solidFill>
                  <a:schemeClr val="tx1">
                    <a:lumMod val="75000"/>
                    <a:lumOff val="25000"/>
                  </a:schemeClr>
                </a:solidFill>
                <a:sym typeface="+mn-ea"/>
              </a:rPr>
              <a:t>当前程序或任务的I/O特权级别</a:t>
            </a:r>
            <a:endParaRPr lang="zh-CN" altLang="en-US" sz="1400" dirty="0" smtClean="0">
              <a:solidFill>
                <a:schemeClr val="tx1">
                  <a:lumMod val="75000"/>
                  <a:lumOff val="25000"/>
                </a:schemeClr>
              </a:solidFill>
              <a:sym typeface="+mn-ea"/>
            </a:endParaRPr>
          </a:p>
          <a:p>
            <a:pPr marL="742950" lvl="1" indent="-28575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NT 嵌套任务</a:t>
            </a:r>
            <a:endParaRPr lang="en-US" altLang="zh-CN" sz="1600" dirty="0" smtClean="0">
              <a:solidFill>
                <a:schemeClr val="tx1">
                  <a:lumMod val="75000"/>
                  <a:lumOff val="25000"/>
                </a:schemeClr>
              </a:solidFill>
              <a:sym typeface="+mn-ea"/>
            </a:endParaRPr>
          </a:p>
          <a:p>
            <a:pPr marL="1200150" lvl="2" indent="-285750" algn="l">
              <a:lnSpc>
                <a:spcPct val="120000"/>
              </a:lnSpc>
              <a:buClrTx/>
              <a:buSzTx/>
              <a:buFont typeface="Wingdings" panose="05000000000000000000" charset="0"/>
              <a:buChar char="l"/>
            </a:pPr>
            <a:r>
              <a:rPr lang="zh-CN" altLang="en-US" sz="1400" dirty="0" smtClean="0">
                <a:solidFill>
                  <a:schemeClr val="tx1">
                    <a:lumMod val="75000"/>
                    <a:lumOff val="25000"/>
                  </a:schemeClr>
                </a:solidFill>
                <a:sym typeface="+mn-ea"/>
              </a:rPr>
              <a:t>控制被中断和被调用的任务的链接</a:t>
            </a:r>
            <a:endParaRPr lang="zh-CN" altLang="en-US" sz="1400" dirty="0" smtClean="0">
              <a:solidFill>
                <a:schemeClr val="tx1">
                  <a:lumMod val="75000"/>
                  <a:lumOff val="25000"/>
                </a:schemeClr>
              </a:solidFill>
              <a:sym typeface="+mn-ea"/>
            </a:endParaRPr>
          </a:p>
          <a:p>
            <a:pPr marL="742950" lvl="1" indent="-28575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RF 恢复</a:t>
            </a:r>
            <a:endParaRPr lang="en-US" altLang="zh-CN" sz="1600" dirty="0" smtClean="0">
              <a:solidFill>
                <a:schemeClr val="tx1">
                  <a:lumMod val="75000"/>
                  <a:lumOff val="25000"/>
                </a:schemeClr>
              </a:solidFill>
              <a:sym typeface="+mn-ea"/>
            </a:endParaRPr>
          </a:p>
          <a:p>
            <a:pPr marL="1200150" lvl="2" indent="-285750" algn="l">
              <a:lnSpc>
                <a:spcPct val="120000"/>
              </a:lnSpc>
              <a:buClrTx/>
              <a:buSzTx/>
              <a:buFont typeface="Wingdings" panose="05000000000000000000" charset="0"/>
              <a:buChar char="l"/>
            </a:pPr>
            <a:r>
              <a:rPr lang="zh-CN" altLang="en-US" sz="1400" dirty="0" smtClean="0">
                <a:solidFill>
                  <a:schemeClr val="tx1">
                    <a:lumMod val="75000"/>
                    <a:lumOff val="25000"/>
                  </a:schemeClr>
                </a:solidFill>
                <a:sym typeface="+mn-ea"/>
              </a:rPr>
              <a:t>控制</a:t>
            </a:r>
            <a:r>
              <a:rPr lang="zh-CN" altLang="en-US" sz="1400" dirty="0" smtClean="0">
                <a:solidFill>
                  <a:schemeClr val="tx1">
                    <a:lumMod val="75000"/>
                    <a:lumOff val="25000"/>
                  </a:schemeClr>
                </a:solidFill>
                <a:sym typeface="+mn-ea"/>
              </a:rPr>
              <a:t>处理器对断点指令条件的响应</a:t>
            </a:r>
            <a:endParaRPr lang="en-US" altLang="zh-CN" sz="1400" dirty="0" smtClean="0">
              <a:solidFill>
                <a:schemeClr val="tx1">
                  <a:lumMod val="75000"/>
                  <a:lumOff val="25000"/>
                </a:schemeClr>
              </a:solidFill>
              <a:sym typeface="+mn-ea"/>
            </a:endParaRPr>
          </a:p>
          <a:p>
            <a:pPr marL="742950" lvl="1" indent="-28575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VM 虚拟8086模式</a:t>
            </a:r>
            <a:endParaRPr lang="en-US" altLang="zh-CN" sz="1600" dirty="0" smtClean="0">
              <a:solidFill>
                <a:schemeClr val="tx1">
                  <a:lumMod val="75000"/>
                  <a:lumOff val="25000"/>
                </a:schemeClr>
              </a:solidFill>
              <a:sym typeface="+mn-ea"/>
            </a:endParaRPr>
          </a:p>
          <a:p>
            <a:pPr marL="1200150" lvl="2" indent="-285750" algn="l">
              <a:lnSpc>
                <a:spcPct val="120000"/>
              </a:lnSpc>
              <a:buClrTx/>
              <a:buSzTx/>
              <a:buFont typeface="Wingdings" panose="05000000000000000000" charset="0"/>
              <a:buChar char="l"/>
            </a:pPr>
            <a:r>
              <a:rPr lang="zh-CN" altLang="en-US" sz="1400" dirty="0" smtClean="0">
                <a:solidFill>
                  <a:schemeClr val="tx1">
                    <a:lumMod val="75000"/>
                    <a:lumOff val="25000"/>
                  </a:schemeClr>
                </a:solidFill>
                <a:sym typeface="+mn-ea"/>
              </a:rPr>
              <a:t>置1进入虚拟8086模式，置0返回保护模式</a:t>
            </a:r>
            <a:endParaRPr lang="zh-CN" altLang="en-US" sz="1400" dirty="0" smtClean="0">
              <a:solidFill>
                <a:schemeClr val="tx1">
                  <a:lumMod val="75000"/>
                  <a:lumOff val="25000"/>
                </a:schemeClr>
              </a:solidFill>
              <a:sym typeface="+mn-ea"/>
            </a:endParaRPr>
          </a:p>
          <a:p>
            <a:pPr marL="800100" lvl="1" indent="-342900">
              <a:lnSpc>
                <a:spcPct val="120000"/>
              </a:lnSpc>
              <a:buFont typeface="Wingdings" panose="05000000000000000000" charset="0"/>
              <a:buChar char="l"/>
            </a:pPr>
            <a:r>
              <a:rPr lang="en-US" altLang="zh-CN" sz="1600" dirty="0" smtClean="0">
                <a:solidFill>
                  <a:schemeClr val="tx1">
                    <a:lumMod val="75000"/>
                    <a:lumOff val="25000"/>
                  </a:schemeClr>
                </a:solidFill>
                <a:sym typeface="+mn-ea"/>
              </a:rPr>
              <a:t>AC 对齐检查</a:t>
            </a:r>
            <a:endParaRPr lang="en-US" altLang="zh-CN" sz="1600" dirty="0" smtClean="0">
              <a:solidFill>
                <a:schemeClr val="tx1">
                  <a:lumMod val="75000"/>
                  <a:lumOff val="25000"/>
                </a:schemeClr>
              </a:solidFill>
              <a:sym typeface="+mn-ea"/>
            </a:endParaRPr>
          </a:p>
          <a:p>
            <a:pPr marL="1200150" lvl="2" indent="-285750" algn="l">
              <a:lnSpc>
                <a:spcPct val="120000"/>
              </a:lnSpc>
              <a:buClrTx/>
              <a:buSzTx/>
              <a:buFont typeface="Wingdings" panose="05000000000000000000" charset="0"/>
              <a:buChar char="l"/>
            </a:pPr>
            <a:r>
              <a:rPr lang="zh-CN" altLang="en-US" sz="1400" dirty="0" smtClean="0">
                <a:solidFill>
                  <a:schemeClr val="tx1">
                    <a:lumMod val="75000"/>
                    <a:lumOff val="25000"/>
                  </a:schemeClr>
                </a:solidFill>
                <a:sym typeface="+mn-ea"/>
              </a:rPr>
              <a:t>内存引用的对齐检查</a:t>
            </a:r>
            <a:endParaRPr lang="zh-CN" altLang="en-US" sz="1400" dirty="0" smtClean="0">
              <a:solidFill>
                <a:schemeClr val="tx1">
                  <a:lumMod val="75000"/>
                  <a:lumOff val="25000"/>
                </a:schemeClr>
              </a:solidFill>
              <a:sym typeface="+mn-ea"/>
            </a:endParaRPr>
          </a:p>
          <a:p>
            <a:pPr marL="800100" lvl="1" indent="-342900">
              <a:lnSpc>
                <a:spcPct val="120000"/>
              </a:lnSpc>
              <a:buFont typeface="Wingdings" panose="05000000000000000000" charset="0"/>
              <a:buChar char="l"/>
            </a:pPr>
            <a:r>
              <a:rPr lang="en-US" altLang="zh-CN" sz="1600" dirty="0" smtClean="0">
                <a:solidFill>
                  <a:schemeClr val="tx1">
                    <a:lumMod val="75000"/>
                    <a:lumOff val="25000"/>
                  </a:schemeClr>
                </a:solidFill>
                <a:sym typeface="+mn-ea"/>
              </a:rPr>
              <a:t>VIF 虚拟中断</a:t>
            </a:r>
            <a:endParaRPr lang="en-US" altLang="zh-CN" sz="1600" dirty="0" smtClean="0">
              <a:solidFill>
                <a:schemeClr val="tx1">
                  <a:lumMod val="75000"/>
                  <a:lumOff val="25000"/>
                </a:schemeClr>
              </a:solidFill>
              <a:sym typeface="+mn-ea"/>
            </a:endParaRPr>
          </a:p>
          <a:p>
            <a:pPr marL="1200150" lvl="2" indent="-285750" algn="l">
              <a:lnSpc>
                <a:spcPct val="120000"/>
              </a:lnSpc>
              <a:buClrTx/>
              <a:buSzTx/>
              <a:buFont typeface="Wingdings" panose="05000000000000000000" charset="0"/>
              <a:buChar char="l"/>
            </a:pPr>
            <a:r>
              <a:rPr lang="zh-CN" altLang="en-US" sz="1400" dirty="0" smtClean="0">
                <a:solidFill>
                  <a:schemeClr val="tx1">
                    <a:lumMod val="75000"/>
                    <a:lumOff val="25000"/>
                  </a:schemeClr>
                </a:solidFill>
                <a:sym typeface="+mn-ea"/>
              </a:rPr>
              <a:t>包含了一个IF标志的虚拟映象</a:t>
            </a:r>
            <a:endParaRPr lang="zh-CN" altLang="en-US" sz="1400" dirty="0" smtClean="0">
              <a:solidFill>
                <a:schemeClr val="tx1">
                  <a:lumMod val="75000"/>
                  <a:lumOff val="25000"/>
                </a:schemeClr>
              </a:solidFill>
              <a:sym typeface="+mn-ea"/>
            </a:endParaRPr>
          </a:p>
          <a:p>
            <a:pPr marL="1200150" lvl="2" indent="-285750" algn="l">
              <a:lnSpc>
                <a:spcPct val="120000"/>
              </a:lnSpc>
              <a:buClrTx/>
              <a:buSzTx/>
              <a:buFont typeface="Wingdings" panose="05000000000000000000" charset="0"/>
              <a:buChar char="l"/>
            </a:pPr>
            <a:r>
              <a:rPr lang="en-US" altLang="zh-CN" sz="1400" dirty="0" smtClean="0">
                <a:solidFill>
                  <a:schemeClr val="tx1">
                    <a:lumMod val="75000"/>
                    <a:lumOff val="25000"/>
                  </a:schemeClr>
                </a:solidFill>
                <a:sym typeface="+mn-ea"/>
              </a:rPr>
              <a:t>IOPL&lt;3,CR4 </a:t>
            </a:r>
            <a:r>
              <a:rPr lang="zh-CN" altLang="en-US" sz="1400" dirty="0" smtClean="0">
                <a:solidFill>
                  <a:schemeClr val="tx1">
                    <a:lumMod val="75000"/>
                    <a:lumOff val="25000"/>
                  </a:schemeClr>
                </a:solidFill>
                <a:sym typeface="+mn-ea"/>
              </a:rPr>
              <a:t>中</a:t>
            </a:r>
            <a:r>
              <a:rPr lang="en-US" altLang="zh-CN" sz="1400" dirty="0" smtClean="0">
                <a:solidFill>
                  <a:schemeClr val="tx1">
                    <a:lumMod val="75000"/>
                    <a:lumOff val="25000"/>
                  </a:schemeClr>
                </a:solidFill>
                <a:sym typeface="+mn-ea"/>
              </a:rPr>
              <a:t>VME 标志用来启用虚拟8086模式</a:t>
            </a:r>
            <a:r>
              <a:rPr lang="zh-CN" altLang="en-US" sz="1400" dirty="0" smtClean="0">
                <a:solidFill>
                  <a:schemeClr val="tx1">
                    <a:lumMod val="75000"/>
                    <a:lumOff val="25000"/>
                  </a:schemeClr>
                </a:solidFill>
                <a:sym typeface="+mn-ea"/>
              </a:rPr>
              <a:t>，PVI标志启用保护模式下的虚拟中断</a:t>
            </a:r>
            <a:endParaRPr lang="zh-CN" altLang="en-US" sz="1400" dirty="0" smtClean="0">
              <a:solidFill>
                <a:schemeClr val="tx1">
                  <a:lumMod val="75000"/>
                  <a:lumOff val="25000"/>
                </a:schemeClr>
              </a:solidFill>
              <a:sym typeface="+mn-ea"/>
            </a:endParaRPr>
          </a:p>
          <a:p>
            <a:pPr marL="800100" lvl="1" indent="-342900">
              <a:lnSpc>
                <a:spcPct val="120000"/>
              </a:lnSpc>
              <a:buFont typeface="Wingdings" panose="05000000000000000000" charset="0"/>
              <a:buChar char="l"/>
            </a:pPr>
            <a:r>
              <a:rPr lang="en-US" altLang="zh-CN" sz="1600" dirty="0" smtClean="0">
                <a:solidFill>
                  <a:schemeClr val="tx1">
                    <a:lumMod val="75000"/>
                    <a:lumOff val="25000"/>
                  </a:schemeClr>
                </a:solidFill>
                <a:sym typeface="+mn-ea"/>
              </a:rPr>
              <a:t>VIP 虚拟中断等待</a:t>
            </a:r>
            <a:endParaRPr lang="en-US" altLang="zh-CN" sz="1600" dirty="0" smtClean="0">
              <a:solidFill>
                <a:schemeClr val="tx1">
                  <a:lumMod val="75000"/>
                  <a:lumOff val="25000"/>
                </a:schemeClr>
              </a:solidFill>
              <a:sym typeface="+mn-ea"/>
            </a:endParaRPr>
          </a:p>
          <a:p>
            <a:pPr marL="1200150" lvl="2" indent="-285750" algn="l">
              <a:lnSpc>
                <a:spcPct val="120000"/>
              </a:lnSpc>
              <a:buClrTx/>
              <a:buSzTx/>
              <a:buFont typeface="Wingdings" panose="05000000000000000000" charset="0"/>
              <a:buChar char="l"/>
            </a:pPr>
            <a:r>
              <a:rPr lang="zh-CN" altLang="en-US" sz="1400" dirty="0" smtClean="0">
                <a:solidFill>
                  <a:schemeClr val="tx1">
                    <a:lumMod val="75000"/>
                    <a:lumOff val="25000"/>
                  </a:schemeClr>
                </a:solidFill>
                <a:sym typeface="+mn-ea"/>
              </a:rPr>
              <a:t>1表明有一个中断是正在等待被处理</a:t>
            </a:r>
            <a:endParaRPr lang="zh-CN" altLang="en-US" sz="1400" dirty="0" smtClean="0">
              <a:solidFill>
                <a:schemeClr val="tx1">
                  <a:lumMod val="75000"/>
                  <a:lumOff val="25000"/>
                </a:schemeClr>
              </a:solidFill>
              <a:sym typeface="+mn-ea"/>
            </a:endParaRPr>
          </a:p>
          <a:p>
            <a:pPr marL="1200150" lvl="2" indent="-285750" algn="l">
              <a:lnSpc>
                <a:spcPct val="120000"/>
              </a:lnSpc>
              <a:buClrTx/>
              <a:buSzTx/>
              <a:buFont typeface="Wingdings" panose="05000000000000000000" charset="0"/>
              <a:buChar char="l"/>
            </a:pPr>
            <a:r>
              <a:rPr lang="zh-CN" altLang="en-US" sz="1400" dirty="0" smtClean="0">
                <a:solidFill>
                  <a:schemeClr val="tx1">
                    <a:lumMod val="75000"/>
                    <a:lumOff val="25000"/>
                  </a:schemeClr>
                </a:solidFill>
                <a:sym typeface="+mn-ea"/>
              </a:rPr>
              <a:t>处理器读取该标志但从来不修改它</a:t>
            </a:r>
            <a:endParaRPr lang="en-US" altLang="zh-CN" sz="1600" dirty="0" smtClean="0">
              <a:solidFill>
                <a:schemeClr val="tx1">
                  <a:lumMod val="75000"/>
                  <a:lumOff val="25000"/>
                </a:schemeClr>
              </a:solidFill>
              <a:sym typeface="+mn-ea"/>
            </a:endParaRPr>
          </a:p>
          <a:p>
            <a:pPr marL="800100" lvl="1" indent="-342900">
              <a:lnSpc>
                <a:spcPct val="120000"/>
              </a:lnSpc>
              <a:buFont typeface="Wingdings" panose="05000000000000000000" charset="0"/>
              <a:buChar char="l"/>
            </a:pPr>
            <a:r>
              <a:rPr lang="en-US" altLang="zh-CN" sz="1600" dirty="0" smtClean="0">
                <a:solidFill>
                  <a:schemeClr val="tx1">
                    <a:lumMod val="75000"/>
                    <a:lumOff val="25000"/>
                  </a:schemeClr>
                </a:solidFill>
                <a:sym typeface="+mn-ea"/>
              </a:rPr>
              <a:t>ID 识别（位21）</a:t>
            </a:r>
            <a:endParaRPr lang="en-US" altLang="zh-CN" sz="1600" dirty="0" smtClean="0">
              <a:solidFill>
                <a:schemeClr val="tx1">
                  <a:lumMod val="75000"/>
                  <a:lumOff val="25000"/>
                </a:schemeClr>
              </a:solidFill>
              <a:sym typeface="+mn-ea"/>
            </a:endParaRPr>
          </a:p>
          <a:p>
            <a:pPr marL="1200150" lvl="2" indent="-285750" algn="l">
              <a:lnSpc>
                <a:spcPct val="120000"/>
              </a:lnSpc>
              <a:buClrTx/>
              <a:buSzTx/>
              <a:buFont typeface="Wingdings" panose="05000000000000000000" charset="0"/>
              <a:buChar char="l"/>
            </a:pPr>
            <a:r>
              <a:rPr lang="zh-CN" altLang="en-US" sz="1400" dirty="0" smtClean="0">
                <a:solidFill>
                  <a:schemeClr val="tx1">
                    <a:lumMod val="75000"/>
                    <a:lumOff val="25000"/>
                  </a:schemeClr>
                </a:solidFill>
                <a:sym typeface="+mn-ea"/>
              </a:rPr>
              <a:t>是否支持CPUID指令</a:t>
            </a:r>
            <a:endParaRPr lang="zh-CN" altLang="en-US" sz="1400" dirty="0" smtClean="0">
              <a:solidFill>
                <a:schemeClr val="tx1">
                  <a:lumMod val="75000"/>
                  <a:lumOff val="25000"/>
                </a:schemeClr>
              </a:solidFill>
              <a:sym typeface="+mn-ea"/>
            </a:endParaRPr>
          </a:p>
          <a:p>
            <a:pPr lvl="1" indent="0">
              <a:lnSpc>
                <a:spcPct val="120000"/>
              </a:lnSpc>
              <a:buFont typeface="Wingdings" panose="05000000000000000000" charset="0"/>
              <a:buNone/>
            </a:pPr>
            <a:endParaRPr lang="en-US" altLang="zh-CN" sz="1600" dirty="0" smtClean="0">
              <a:solidFill>
                <a:schemeClr val="tx1">
                  <a:lumMod val="75000"/>
                  <a:lumOff val="25000"/>
                </a:schemeClr>
              </a:solidFill>
              <a:sym typeface="+mn-ea"/>
            </a:endParaRPr>
          </a:p>
        </p:txBody>
      </p:sp>
      <p:grpSp>
        <p:nvGrpSpPr>
          <p:cNvPr id="4" name="组合 3"/>
          <p:cNvGrpSpPr/>
          <p:nvPr/>
        </p:nvGrpSpPr>
        <p:grpSpPr>
          <a:xfrm>
            <a:off x="5309870" y="1043940"/>
            <a:ext cx="6800850" cy="3469640"/>
            <a:chOff x="8170" y="3442"/>
            <a:chExt cx="10710" cy="5464"/>
          </a:xfrm>
        </p:grpSpPr>
        <p:sp>
          <p:nvSpPr>
            <p:cNvPr id="13" name="文本框 12"/>
            <p:cNvSpPr txBox="1"/>
            <p:nvPr/>
          </p:nvSpPr>
          <p:spPr>
            <a:xfrm>
              <a:off x="11664" y="8298"/>
              <a:ext cx="4429" cy="608"/>
            </a:xfrm>
            <a:prstGeom prst="rect">
              <a:avLst/>
            </a:prstGeom>
            <a:noFill/>
          </p:spPr>
          <p:txBody>
            <a:bodyPr wrap="square" rtlCol="0" anchor="t">
              <a:spAutoFit/>
            </a:bodyPr>
            <a:p>
              <a:pPr marL="0" lvl="1" indent="0" algn="l">
                <a:lnSpc>
                  <a:spcPct val="120000"/>
                </a:lnSpc>
                <a:buClrTx/>
                <a:buSzTx/>
                <a:buFont typeface="Wingdings" panose="05000000000000000000" charset="0"/>
                <a:buNone/>
              </a:pPr>
              <a:r>
                <a:rPr lang="zh-CN" altLang="en-US" sz="1600" dirty="0" smtClean="0">
                  <a:solidFill>
                    <a:schemeClr val="tx1">
                      <a:lumMod val="75000"/>
                      <a:lumOff val="25000"/>
                    </a:schemeClr>
                  </a:solidFill>
                  <a:cs typeface="+mn-lt"/>
                  <a:sym typeface="+mn-ea"/>
                </a:rPr>
                <a:t> </a:t>
              </a:r>
              <a:r>
                <a:rPr lang="en-US" altLang="zh-CN" sz="1600" dirty="0" smtClean="0">
                  <a:solidFill>
                    <a:schemeClr val="tx1">
                      <a:lumMod val="75000"/>
                      <a:lumOff val="25000"/>
                    </a:schemeClr>
                  </a:solidFill>
                  <a:cs typeface="+mn-lt"/>
                  <a:sym typeface="+mn-ea"/>
                </a:rPr>
                <a:t>EFLAGES</a:t>
              </a:r>
              <a:r>
                <a:rPr lang="zh-CN" altLang="en-US" sz="1600" dirty="0" smtClean="0">
                  <a:solidFill>
                    <a:schemeClr val="tx1">
                      <a:lumMod val="75000"/>
                      <a:lumOff val="25000"/>
                    </a:schemeClr>
                  </a:solidFill>
                  <a:cs typeface="+mn-lt"/>
                  <a:sym typeface="+mn-ea"/>
                </a:rPr>
                <a:t>寄存器中的系统标志 </a:t>
              </a:r>
              <a:endParaRPr lang="zh-CN" altLang="en-US" sz="1600" dirty="0" smtClean="0">
                <a:solidFill>
                  <a:schemeClr val="tx1">
                    <a:lumMod val="75000"/>
                    <a:lumOff val="25000"/>
                  </a:schemeClr>
                </a:solidFill>
                <a:cs typeface="+mn-lt"/>
              </a:endParaRPr>
            </a:p>
          </p:txBody>
        </p:sp>
        <p:pic>
          <p:nvPicPr>
            <p:cNvPr id="3" name="图片 2"/>
            <p:cNvPicPr>
              <a:picLocks noChangeAspect="1"/>
            </p:cNvPicPr>
            <p:nvPr/>
          </p:nvPicPr>
          <p:blipFill>
            <a:blip r:embed="rId1"/>
            <a:stretch>
              <a:fillRect/>
            </a:stretch>
          </p:blipFill>
          <p:spPr>
            <a:xfrm>
              <a:off x="8170" y="3442"/>
              <a:ext cx="10710" cy="4856"/>
            </a:xfrm>
            <a:prstGeom prst="rect">
              <a:avLst/>
            </a:prstGeom>
          </p:spPr>
        </p:pic>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2.系统架构概况</a:t>
            </a:r>
            <a:endParaRPr lang="en-US" altLang="zh-CN"/>
          </a:p>
        </p:txBody>
      </p:sp>
      <p:sp>
        <p:nvSpPr>
          <p:cNvPr id="9" name="文本框 8"/>
          <p:cNvSpPr txBox="1"/>
          <p:nvPr/>
        </p:nvSpPr>
        <p:spPr>
          <a:xfrm>
            <a:off x="347980" y="792480"/>
            <a:ext cx="6581140" cy="4887595"/>
          </a:xfrm>
          <a:prstGeom prst="rect">
            <a:avLst/>
          </a:prstGeom>
          <a:noFill/>
        </p:spPr>
        <p:txBody>
          <a:bodyPr wrap="square" rtlCol="0" anchor="t">
            <a:spAutoFit/>
          </a:bodyPr>
          <a:p>
            <a:pPr marL="342900" indent="-342900">
              <a:lnSpc>
                <a:spcPct val="120000"/>
              </a:lnSpc>
              <a:buFont typeface="Wingdings" panose="05000000000000000000" charset="0"/>
              <a:buChar char="l"/>
            </a:pPr>
            <a:r>
              <a:rPr lang="en-US" altLang="zh-CN" sz="2000" b="1" dirty="0" smtClean="0">
                <a:solidFill>
                  <a:schemeClr val="tx1">
                    <a:lumMod val="75000"/>
                    <a:lumOff val="25000"/>
                  </a:schemeClr>
                </a:solidFill>
              </a:rPr>
              <a:t>  </a:t>
            </a:r>
            <a:r>
              <a:rPr lang="zh-CN" altLang="en-US" sz="2000" b="1" dirty="0" smtClean="0">
                <a:solidFill>
                  <a:schemeClr val="tx1">
                    <a:lumMod val="75000"/>
                    <a:lumOff val="25000"/>
                  </a:schemeClr>
                </a:solidFill>
              </a:rPr>
              <a:t>内存管理寄存器</a:t>
            </a:r>
            <a:r>
              <a:rPr lang="zh-CN" altLang="en-US" sz="2000" b="1" dirty="0" smtClean="0">
                <a:solidFill>
                  <a:schemeClr val="tx1">
                    <a:lumMod val="75000"/>
                    <a:lumOff val="25000"/>
                  </a:schemeClr>
                </a:solidFill>
              </a:rPr>
              <a:t> </a:t>
            </a:r>
            <a:endParaRPr lang="zh-CN" altLang="en-US" sz="2000" b="1"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rPr>
              <a:t>处理器提供了4个内存管理寄存器（GDTR、LDTR、IDTR和TR）用于指定内存分段管理所用系统表的基地址</a:t>
            </a:r>
            <a:endParaRPr lang="zh-CN" altLang="en-US" sz="1600" dirty="0" smtClean="0">
              <a:solidFill>
                <a:schemeClr val="tx1">
                  <a:lumMod val="75000"/>
                  <a:lumOff val="25000"/>
                </a:schemeClr>
              </a:solidFill>
            </a:endParaRPr>
          </a:p>
          <a:p>
            <a:pPr marL="800100" lvl="1" indent="-342900">
              <a:lnSpc>
                <a:spcPct val="120000"/>
              </a:lnSpc>
              <a:buFont typeface="Wingdings" panose="05000000000000000000" charset="0"/>
              <a:buChar char="l"/>
            </a:pPr>
            <a:r>
              <a:rPr lang="zh-CN" altLang="en-US" sz="1600" dirty="0" smtClean="0">
                <a:solidFill>
                  <a:schemeClr val="tx1">
                    <a:lumMod val="75000"/>
                    <a:lumOff val="25000"/>
                  </a:schemeClr>
                </a:solidFill>
              </a:rPr>
              <a:t>全局描述符表寄存器GDTR</a:t>
            </a:r>
            <a:endParaRPr lang="zh-CN" altLang="en-US" sz="1600" dirty="0" smtClean="0">
              <a:solidFill>
                <a:schemeClr val="tx1">
                  <a:lumMod val="75000"/>
                  <a:lumOff val="25000"/>
                </a:schemeClr>
              </a:solidFill>
            </a:endParaRPr>
          </a:p>
          <a:p>
            <a:pPr marL="1257300" lvl="2" indent="-342900">
              <a:lnSpc>
                <a:spcPct val="120000"/>
              </a:lnSpc>
              <a:buFont typeface="Wingdings" panose="05000000000000000000" charset="0"/>
              <a:buChar char="l"/>
            </a:pPr>
            <a:r>
              <a:rPr lang="zh-CN" altLang="en-US" sz="1400" dirty="0" smtClean="0">
                <a:solidFill>
                  <a:schemeClr val="tx1">
                    <a:lumMod val="75000"/>
                    <a:lumOff val="25000"/>
                  </a:schemeClr>
                </a:solidFill>
              </a:rPr>
              <a:t>GDTR寄存器中用于存放全局描述符表GDT的32位的线性基地址和16位的表限长值</a:t>
            </a:r>
            <a:endParaRPr lang="zh-CN" altLang="en-US" sz="1400" dirty="0" smtClean="0">
              <a:solidFill>
                <a:schemeClr val="tx1">
                  <a:lumMod val="75000"/>
                  <a:lumOff val="25000"/>
                </a:schemeClr>
              </a:solidFill>
            </a:endParaRPr>
          </a:p>
          <a:p>
            <a:pPr marL="800100" lvl="1" indent="-342900">
              <a:lnSpc>
                <a:spcPct val="120000"/>
              </a:lnSpc>
              <a:buFont typeface="Wingdings" panose="05000000000000000000" charset="0"/>
              <a:buChar char="l"/>
            </a:pPr>
            <a:r>
              <a:rPr lang="zh-CN" altLang="en-US" sz="1600" dirty="0" smtClean="0">
                <a:solidFill>
                  <a:schemeClr val="tx1">
                    <a:lumMod val="75000"/>
                    <a:lumOff val="25000"/>
                  </a:schemeClr>
                </a:solidFill>
              </a:rPr>
              <a:t>中断描述符表寄存器IDTR</a:t>
            </a:r>
            <a:endParaRPr lang="zh-CN" altLang="en-US" sz="1600" dirty="0" smtClean="0">
              <a:solidFill>
                <a:schemeClr val="tx1">
                  <a:lumMod val="75000"/>
                  <a:lumOff val="25000"/>
                </a:schemeClr>
              </a:solidFill>
            </a:endParaRPr>
          </a:p>
          <a:p>
            <a:pPr marL="1257300" lvl="2" indent="-342900" algn="l">
              <a:lnSpc>
                <a:spcPct val="120000"/>
              </a:lnSpc>
              <a:buClrTx/>
              <a:buSzTx/>
              <a:buFont typeface="Wingdings" panose="05000000000000000000" charset="0"/>
              <a:buChar char="l"/>
            </a:pPr>
            <a:r>
              <a:rPr lang="zh-CN" altLang="en-US" sz="1400" dirty="0" smtClean="0">
                <a:solidFill>
                  <a:schemeClr val="tx1">
                    <a:lumMod val="75000"/>
                    <a:lumOff val="25000"/>
                  </a:schemeClr>
                </a:solidFill>
              </a:rPr>
              <a:t>DTR寄存器用于存放中断描述符表IDT的32位线性基地址和16位表长度值</a:t>
            </a:r>
            <a:endParaRPr lang="zh-CN" altLang="en-US" sz="1600" dirty="0" smtClean="0">
              <a:solidFill>
                <a:schemeClr val="tx1">
                  <a:lumMod val="75000"/>
                  <a:lumOff val="25000"/>
                </a:schemeClr>
              </a:solidFill>
            </a:endParaRPr>
          </a:p>
          <a:p>
            <a:pPr marL="800100" lvl="1" indent="-342900">
              <a:lnSpc>
                <a:spcPct val="120000"/>
              </a:lnSpc>
              <a:buFont typeface="Wingdings" panose="05000000000000000000" charset="0"/>
              <a:buChar char="l"/>
            </a:pPr>
            <a:r>
              <a:rPr lang="zh-CN" altLang="en-US" sz="1600" dirty="0" smtClean="0">
                <a:solidFill>
                  <a:schemeClr val="tx1">
                    <a:lumMod val="75000"/>
                    <a:lumOff val="25000"/>
                  </a:schemeClr>
                </a:solidFill>
              </a:rPr>
              <a:t>局部描述符表寄存器LDTR</a:t>
            </a:r>
            <a:endParaRPr lang="zh-CN" altLang="en-US" sz="1600" dirty="0" smtClean="0">
              <a:solidFill>
                <a:schemeClr val="tx1">
                  <a:lumMod val="75000"/>
                  <a:lumOff val="25000"/>
                </a:schemeClr>
              </a:solidFill>
            </a:endParaRPr>
          </a:p>
          <a:p>
            <a:pPr marL="1257300" lvl="2" indent="-342900" algn="l">
              <a:lnSpc>
                <a:spcPct val="120000"/>
              </a:lnSpc>
              <a:buClrTx/>
              <a:buSzTx/>
              <a:buFont typeface="Wingdings" panose="05000000000000000000" charset="0"/>
              <a:buChar char="l"/>
            </a:pPr>
            <a:r>
              <a:rPr lang="zh-CN" altLang="en-US" sz="1400" dirty="0" smtClean="0">
                <a:solidFill>
                  <a:schemeClr val="tx1">
                    <a:lumMod val="75000"/>
                    <a:lumOff val="25000"/>
                  </a:schemeClr>
                </a:solidFill>
              </a:rPr>
              <a:t>LDTR寄存器中用于存放局部描述符表LDT的32位线性基地址、16位段限长和描述符属性值</a:t>
            </a:r>
            <a:endParaRPr lang="zh-CN" altLang="en-US" sz="1400" dirty="0" smtClean="0">
              <a:solidFill>
                <a:schemeClr val="tx1">
                  <a:lumMod val="75000"/>
                  <a:lumOff val="25000"/>
                </a:schemeClr>
              </a:solidFill>
            </a:endParaRPr>
          </a:p>
          <a:p>
            <a:pPr marL="800100" lvl="1" indent="-342900">
              <a:lnSpc>
                <a:spcPct val="120000"/>
              </a:lnSpc>
              <a:buFont typeface="Wingdings" panose="05000000000000000000" charset="0"/>
              <a:buChar char="l"/>
            </a:pPr>
            <a:r>
              <a:rPr lang="zh-CN" altLang="en-US" sz="1600" dirty="0" smtClean="0">
                <a:solidFill>
                  <a:schemeClr val="tx1">
                    <a:lumMod val="75000"/>
                    <a:lumOff val="25000"/>
                  </a:schemeClr>
                </a:solidFill>
              </a:rPr>
              <a:t>任务寄存器TR</a:t>
            </a:r>
            <a:endParaRPr lang="zh-CN" altLang="en-US" sz="1600" dirty="0" smtClean="0">
              <a:solidFill>
                <a:schemeClr val="tx1">
                  <a:lumMod val="75000"/>
                  <a:lumOff val="25000"/>
                </a:schemeClr>
              </a:solidFill>
            </a:endParaRPr>
          </a:p>
          <a:p>
            <a:pPr marL="1257300" lvl="2" indent="-342900" algn="l">
              <a:lnSpc>
                <a:spcPct val="120000"/>
              </a:lnSpc>
              <a:buClrTx/>
              <a:buSzTx/>
              <a:buFont typeface="Wingdings" panose="05000000000000000000" charset="0"/>
              <a:buChar char="l"/>
            </a:pPr>
            <a:r>
              <a:rPr lang="zh-CN" altLang="en-US" sz="1400" dirty="0" smtClean="0">
                <a:solidFill>
                  <a:schemeClr val="tx1">
                    <a:lumMod val="75000"/>
                    <a:lumOff val="25000"/>
                  </a:schemeClr>
                </a:solidFill>
              </a:rPr>
              <a:t>R寄存器用于存放当前任务TSS段的16位段选择符、32位基地址、16位段长度和描述符属性值</a:t>
            </a:r>
            <a:endParaRPr lang="zh-CN" altLang="en-US" sz="1400" dirty="0" smtClean="0">
              <a:solidFill>
                <a:schemeClr val="tx1">
                  <a:lumMod val="75000"/>
                  <a:lumOff val="25000"/>
                </a:schemeClr>
              </a:solidFill>
            </a:endParaRPr>
          </a:p>
          <a:p>
            <a:pPr marL="800100" lvl="1" indent="-342900">
              <a:lnSpc>
                <a:spcPct val="120000"/>
              </a:lnSpc>
              <a:buFont typeface="Wingdings" panose="05000000000000000000" charset="0"/>
              <a:buChar char="l"/>
            </a:pPr>
            <a:endParaRPr lang="zh-CN" altLang="en-US" sz="1600" dirty="0" smtClean="0">
              <a:solidFill>
                <a:schemeClr val="tx1">
                  <a:lumMod val="75000"/>
                  <a:lumOff val="25000"/>
                </a:schemeClr>
              </a:solidFill>
            </a:endParaRPr>
          </a:p>
          <a:p>
            <a:pPr lvl="1" indent="0">
              <a:lnSpc>
                <a:spcPct val="120000"/>
              </a:lnSpc>
              <a:buFont typeface="Wingdings" panose="05000000000000000000" charset="0"/>
              <a:buNone/>
            </a:pPr>
            <a:endParaRPr lang="en-US" altLang="zh-CN" sz="1600" dirty="0" smtClean="0">
              <a:solidFill>
                <a:schemeClr val="tx1">
                  <a:lumMod val="75000"/>
                  <a:lumOff val="25000"/>
                </a:schemeClr>
              </a:solidFill>
              <a:sym typeface="+mn-ea"/>
            </a:endParaRPr>
          </a:p>
        </p:txBody>
      </p:sp>
      <p:pic>
        <p:nvPicPr>
          <p:cNvPr id="3" name="图片 2"/>
          <p:cNvPicPr>
            <a:picLocks noChangeAspect="1"/>
          </p:cNvPicPr>
          <p:nvPr/>
        </p:nvPicPr>
        <p:blipFill>
          <a:blip r:embed="rId1"/>
          <a:stretch>
            <a:fillRect/>
          </a:stretch>
        </p:blipFill>
        <p:spPr>
          <a:xfrm>
            <a:off x="7125335" y="1022985"/>
            <a:ext cx="4951095" cy="25222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2.系统架构概况</a:t>
            </a:r>
            <a:endParaRPr lang="en-US" altLang="zh-CN"/>
          </a:p>
        </p:txBody>
      </p:sp>
      <p:sp>
        <p:nvSpPr>
          <p:cNvPr id="9" name="文本框 8"/>
          <p:cNvSpPr txBox="1"/>
          <p:nvPr/>
        </p:nvSpPr>
        <p:spPr>
          <a:xfrm>
            <a:off x="347980" y="792480"/>
            <a:ext cx="6581140" cy="3115310"/>
          </a:xfrm>
          <a:prstGeom prst="rect">
            <a:avLst/>
          </a:prstGeom>
          <a:noFill/>
        </p:spPr>
        <p:txBody>
          <a:bodyPr wrap="square" rtlCol="0" anchor="t">
            <a:spAutoFit/>
          </a:bodyPr>
          <a:p>
            <a:pPr marL="342900" lvl="1" indent="-342900" algn="l">
              <a:lnSpc>
                <a:spcPct val="120000"/>
              </a:lnSpc>
              <a:buClrTx/>
              <a:buSzTx/>
              <a:buFont typeface="Wingdings" panose="05000000000000000000" charset="0"/>
              <a:buChar char="l"/>
            </a:pPr>
            <a:r>
              <a:rPr lang="zh-CN" altLang="en-US" sz="2000" b="1" dirty="0" smtClean="0">
                <a:solidFill>
                  <a:schemeClr val="tx1">
                    <a:lumMod val="75000"/>
                    <a:lumOff val="25000"/>
                  </a:schemeClr>
                </a:solidFill>
                <a:sym typeface="+mn-ea"/>
              </a:rPr>
              <a:t>  控制寄存器 CR0～CR4</a:t>
            </a:r>
            <a:endParaRPr lang="zh-CN" altLang="en-US" sz="2000" b="1"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CR0</a:t>
            </a:r>
            <a:r>
              <a:rPr lang="en-US" altLang="zh-CN" sz="1600" dirty="0" smtClean="0">
                <a:solidFill>
                  <a:schemeClr val="tx1">
                    <a:lumMod val="75000"/>
                    <a:lumOff val="25000"/>
                  </a:schemeClr>
                </a:solidFill>
                <a:sym typeface="+mn-ea"/>
              </a:rPr>
              <a:t> - </a:t>
            </a:r>
            <a:r>
              <a:rPr lang="zh-CN" altLang="en-US" sz="1600" dirty="0" smtClean="0">
                <a:solidFill>
                  <a:schemeClr val="tx1">
                    <a:lumMod val="75000"/>
                    <a:lumOff val="25000"/>
                  </a:schemeClr>
                </a:solidFill>
                <a:sym typeface="+mn-ea"/>
              </a:rPr>
              <a:t>包含控制处理器操作模式和状态的系统控制标志</a:t>
            </a:r>
            <a:endParaRPr lang="zh-CN" altLang="en-US"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rPr>
              <a:t>CR1</a:t>
            </a:r>
            <a:r>
              <a:rPr lang="en-US" altLang="zh-CN" sz="1600" dirty="0" smtClean="0">
                <a:solidFill>
                  <a:schemeClr val="tx1">
                    <a:lumMod val="75000"/>
                    <a:lumOff val="25000"/>
                  </a:schemeClr>
                </a:solidFill>
                <a:sym typeface="+mn-ea"/>
              </a:rPr>
              <a:t> - </a:t>
            </a:r>
            <a:r>
              <a:rPr lang="zh-CN" altLang="en-US" sz="1600" dirty="0" smtClean="0">
                <a:solidFill>
                  <a:schemeClr val="tx1">
                    <a:lumMod val="75000"/>
                    <a:lumOff val="25000"/>
                  </a:schemeClr>
                </a:solidFill>
              </a:rPr>
              <a:t>是未定义的控制寄存器，供将来的处理器使用</a:t>
            </a:r>
            <a:endParaRPr lang="zh-CN" altLang="en-US" sz="1600" dirty="0" smtClean="0">
              <a:solidFill>
                <a:schemeClr val="tx1">
                  <a:lumMod val="75000"/>
                  <a:lumOff val="25000"/>
                </a:schemeClr>
              </a:solidFill>
            </a:endParaRPr>
          </a:p>
          <a:p>
            <a:pPr marL="800100" lvl="1" indent="-342900">
              <a:lnSpc>
                <a:spcPct val="120000"/>
              </a:lnSpc>
              <a:buFont typeface="Wingdings" panose="05000000000000000000" charset="0"/>
              <a:buChar char="l"/>
            </a:pPr>
            <a:r>
              <a:rPr lang="en-US" altLang="zh-CN" sz="1600" dirty="0" smtClean="0">
                <a:solidFill>
                  <a:schemeClr val="tx1">
                    <a:lumMod val="75000"/>
                    <a:lumOff val="25000"/>
                  </a:schemeClr>
                </a:solidFill>
                <a:sym typeface="+mn-ea"/>
              </a:rPr>
              <a:t>CR2 - 包含页面错误线性地址(导致页面错误的线性地址).</a:t>
            </a:r>
            <a:endParaRPr lang="en-US" altLang="zh-CN" sz="1600" dirty="0" smtClean="0">
              <a:solidFill>
                <a:schemeClr val="tx1">
                  <a:lumMod val="75000"/>
                  <a:lumOff val="25000"/>
                </a:schemeClr>
              </a:solidFill>
              <a:sym typeface="+mn-ea"/>
            </a:endParaRPr>
          </a:p>
          <a:p>
            <a:pPr marL="800100" lvl="1" indent="-342900">
              <a:lnSpc>
                <a:spcPct val="120000"/>
              </a:lnSpc>
              <a:buFont typeface="Wingdings" panose="05000000000000000000" charset="0"/>
              <a:buChar char="l"/>
            </a:pPr>
            <a:r>
              <a:rPr lang="en-US" altLang="zh-CN" sz="1600" dirty="0" smtClean="0">
                <a:solidFill>
                  <a:schemeClr val="tx1">
                    <a:lumMod val="75000"/>
                    <a:lumOff val="25000"/>
                  </a:schemeClr>
                </a:solidFill>
                <a:sym typeface="+mn-ea"/>
              </a:rPr>
              <a:t>CR3 - 包含分页结构层次结构基址的物理地址和两个标志</a:t>
            </a:r>
            <a:endParaRPr lang="en-US" altLang="zh-CN" sz="1600" dirty="0" smtClean="0">
              <a:solidFill>
                <a:schemeClr val="tx1">
                  <a:lumMod val="75000"/>
                  <a:lumOff val="25000"/>
                </a:schemeClr>
              </a:solidFill>
              <a:sym typeface="+mn-ea"/>
            </a:endParaRPr>
          </a:p>
          <a:p>
            <a:pPr lvl="1" indent="0">
              <a:lnSpc>
                <a:spcPct val="120000"/>
              </a:lnSpc>
              <a:buFont typeface="Wingdings" panose="05000000000000000000" charset="0"/>
              <a:buNone/>
            </a:pPr>
            <a:r>
              <a:rPr lang="en-US" altLang="zh-CN" sz="1600" dirty="0" smtClean="0">
                <a:solidFill>
                  <a:schemeClr val="tx1">
                    <a:lumMod val="75000"/>
                    <a:lumOff val="25000"/>
                  </a:schemeClr>
                </a:solidFill>
                <a:sym typeface="+mn-ea"/>
              </a:rPr>
              <a:t>       (PCD和PWT)</a:t>
            </a:r>
            <a:endParaRPr lang="en-US" altLang="zh-CN"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CR4 - 包含一组标志,这些标志可以实现一些架构扩展,</a:t>
            </a:r>
            <a:endParaRPr lang="en-US" altLang="zh-CN" sz="1600" dirty="0" smtClean="0">
              <a:solidFill>
                <a:schemeClr val="tx1">
                  <a:lumMod val="75000"/>
                  <a:lumOff val="25000"/>
                </a:schemeClr>
              </a:solidFill>
              <a:sym typeface="+mn-ea"/>
            </a:endParaRPr>
          </a:p>
          <a:p>
            <a:pPr lvl="1" indent="0" algn="l">
              <a:lnSpc>
                <a:spcPct val="120000"/>
              </a:lnSpc>
              <a:buClrTx/>
              <a:buSzTx/>
              <a:buFont typeface="Wingdings" panose="05000000000000000000" charset="0"/>
              <a:buNone/>
            </a:pPr>
            <a:r>
              <a:rPr lang="en-US" altLang="zh-CN" sz="1600" dirty="0" smtClean="0">
                <a:solidFill>
                  <a:schemeClr val="tx1">
                    <a:lumMod val="75000"/>
                    <a:lumOff val="25000"/>
                  </a:schemeClr>
                </a:solidFill>
                <a:sym typeface="+mn-ea"/>
              </a:rPr>
              <a:t>       并表明操作系统或对特定处理器功能的执行支持</a:t>
            </a:r>
            <a:endParaRPr lang="en-US" altLang="zh-CN" sz="1600" dirty="0" smtClean="0">
              <a:solidFill>
                <a:schemeClr val="tx1">
                  <a:lumMod val="75000"/>
                  <a:lumOff val="25000"/>
                </a:schemeClr>
              </a:solidFill>
              <a:sym typeface="+mn-ea"/>
            </a:endParaRPr>
          </a:p>
          <a:p>
            <a:pPr marL="800100" lvl="1" indent="-342900">
              <a:lnSpc>
                <a:spcPct val="120000"/>
              </a:lnSpc>
              <a:buFont typeface="Wingdings" panose="05000000000000000000" charset="0"/>
              <a:buChar char="l"/>
            </a:pPr>
            <a:endParaRPr lang="zh-CN" altLang="en-US" sz="1600" dirty="0" smtClean="0">
              <a:solidFill>
                <a:schemeClr val="tx1">
                  <a:lumMod val="75000"/>
                  <a:lumOff val="25000"/>
                </a:schemeClr>
              </a:solidFill>
            </a:endParaRPr>
          </a:p>
          <a:p>
            <a:pPr lvl="1" indent="0">
              <a:lnSpc>
                <a:spcPct val="120000"/>
              </a:lnSpc>
              <a:buFont typeface="Wingdings" panose="05000000000000000000" charset="0"/>
              <a:buNone/>
            </a:pPr>
            <a:endParaRPr lang="en-US" altLang="zh-CN" sz="1600" dirty="0" smtClean="0">
              <a:solidFill>
                <a:schemeClr val="tx1">
                  <a:lumMod val="75000"/>
                  <a:lumOff val="25000"/>
                </a:schemeClr>
              </a:solidFill>
              <a:sym typeface="+mn-ea"/>
            </a:endParaRPr>
          </a:p>
        </p:txBody>
      </p:sp>
      <p:grpSp>
        <p:nvGrpSpPr>
          <p:cNvPr id="11" name="组合 10"/>
          <p:cNvGrpSpPr/>
          <p:nvPr/>
        </p:nvGrpSpPr>
        <p:grpSpPr>
          <a:xfrm>
            <a:off x="6729095" y="1219200"/>
            <a:ext cx="5374640" cy="4914900"/>
            <a:chOff x="10912" y="1920"/>
            <a:chExt cx="7524" cy="6208"/>
          </a:xfrm>
        </p:grpSpPr>
        <p:pic>
          <p:nvPicPr>
            <p:cNvPr id="8" name="图片 7"/>
            <p:cNvPicPr>
              <a:picLocks noChangeAspect="1"/>
            </p:cNvPicPr>
            <p:nvPr/>
          </p:nvPicPr>
          <p:blipFill>
            <a:blip r:embed="rId1"/>
            <a:stretch>
              <a:fillRect/>
            </a:stretch>
          </p:blipFill>
          <p:spPr>
            <a:xfrm>
              <a:off x="10912" y="1920"/>
              <a:ext cx="7524" cy="5720"/>
            </a:xfrm>
            <a:prstGeom prst="rect">
              <a:avLst/>
            </a:prstGeom>
          </p:spPr>
        </p:pic>
        <p:sp>
          <p:nvSpPr>
            <p:cNvPr id="10" name="文本框 9"/>
            <p:cNvSpPr txBox="1"/>
            <p:nvPr/>
          </p:nvSpPr>
          <p:spPr>
            <a:xfrm>
              <a:off x="13823" y="7640"/>
              <a:ext cx="2939" cy="488"/>
            </a:xfrm>
            <a:prstGeom prst="rect">
              <a:avLst/>
            </a:prstGeom>
            <a:noFill/>
          </p:spPr>
          <p:txBody>
            <a:bodyPr wrap="square" rtlCol="0" anchor="t">
              <a:spAutoFit/>
            </a:bodyPr>
            <a:p>
              <a:pPr marL="0" lvl="1" indent="0" algn="l">
                <a:lnSpc>
                  <a:spcPct val="120000"/>
                </a:lnSpc>
                <a:buClrTx/>
                <a:buSzTx/>
                <a:buFont typeface="Wingdings" panose="05000000000000000000" charset="0"/>
                <a:buNone/>
              </a:pPr>
              <a:r>
                <a:rPr lang="zh-CN" altLang="en-US" sz="1600" dirty="0" smtClean="0">
                  <a:solidFill>
                    <a:schemeClr val="tx1">
                      <a:lumMod val="75000"/>
                      <a:lumOff val="25000"/>
                    </a:schemeClr>
                  </a:solidFill>
                  <a:cs typeface="+mn-lt"/>
                  <a:sym typeface="+mn-ea"/>
                </a:rPr>
                <a:t> 控制寄存器 </a:t>
              </a:r>
              <a:endParaRPr lang="zh-CN" altLang="en-US" sz="1600" dirty="0" smtClean="0">
                <a:solidFill>
                  <a:schemeClr val="tx1">
                    <a:lumMod val="75000"/>
                    <a:lumOff val="25000"/>
                  </a:schemeClr>
                </a:solidFill>
                <a:cs typeface="+mn-lt"/>
              </a:endParaRPr>
            </a:p>
          </p:txBody>
        </p:sp>
      </p:grpSp>
      <p:pic>
        <p:nvPicPr>
          <p:cNvPr id="3" name="图片 2" descr="图片1"/>
          <p:cNvPicPr>
            <a:picLocks noChangeAspect="1"/>
          </p:cNvPicPr>
          <p:nvPr/>
        </p:nvPicPr>
        <p:blipFill>
          <a:blip r:embed="rId2"/>
          <a:stretch>
            <a:fillRect/>
          </a:stretch>
        </p:blipFill>
        <p:spPr>
          <a:xfrm>
            <a:off x="650240" y="3467735"/>
            <a:ext cx="5976620" cy="31394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2.系统架构概况</a:t>
            </a:r>
            <a:endParaRPr lang="en-US" altLang="zh-CN"/>
          </a:p>
        </p:txBody>
      </p:sp>
      <p:sp>
        <p:nvSpPr>
          <p:cNvPr id="9" name="文本框 8"/>
          <p:cNvSpPr txBox="1"/>
          <p:nvPr/>
        </p:nvSpPr>
        <p:spPr>
          <a:xfrm>
            <a:off x="347980" y="792480"/>
            <a:ext cx="9972675" cy="4295140"/>
          </a:xfrm>
          <a:prstGeom prst="rect">
            <a:avLst/>
          </a:prstGeom>
          <a:noFill/>
        </p:spPr>
        <p:txBody>
          <a:bodyPr wrap="square" rtlCol="0" anchor="t">
            <a:spAutoFit/>
          </a:bodyPr>
          <a:p>
            <a:pPr marL="342900" lvl="1" indent="-342900" algn="l">
              <a:lnSpc>
                <a:spcPct val="120000"/>
              </a:lnSpc>
              <a:buClrTx/>
              <a:buSzTx/>
              <a:buFont typeface="Wingdings" panose="05000000000000000000" charset="0"/>
              <a:buChar char="l"/>
            </a:pPr>
            <a:r>
              <a:rPr lang="zh-CN" altLang="en-US" sz="2000" b="1" dirty="0" smtClean="0">
                <a:solidFill>
                  <a:schemeClr val="tx1">
                    <a:lumMod val="75000"/>
                    <a:lumOff val="25000"/>
                  </a:schemeClr>
                </a:solidFill>
                <a:sym typeface="+mn-ea"/>
              </a:rPr>
              <a:t>  </a:t>
            </a:r>
            <a:r>
              <a:rPr lang="en-US" altLang="zh-CN" sz="2000" b="1" dirty="0" smtClean="0">
                <a:solidFill>
                  <a:schemeClr val="tx1">
                    <a:lumMod val="75000"/>
                    <a:lumOff val="25000"/>
                  </a:schemeClr>
                </a:solidFill>
                <a:sym typeface="+mn-ea"/>
              </a:rPr>
              <a:t>CR0</a:t>
            </a:r>
            <a:r>
              <a:rPr lang="zh-CN" altLang="en-US" sz="2000" b="1" dirty="0" smtClean="0">
                <a:solidFill>
                  <a:schemeClr val="tx1">
                    <a:lumMod val="75000"/>
                    <a:lumOff val="25000"/>
                  </a:schemeClr>
                </a:solidFill>
                <a:sym typeface="+mn-ea"/>
              </a:rPr>
              <a:t>控制寄存器</a:t>
            </a:r>
            <a:endParaRPr lang="zh-CN" altLang="en-US"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PG </a:t>
            </a:r>
            <a:r>
              <a:rPr lang="zh-CN" altLang="en-US" sz="1600" dirty="0" smtClean="0">
                <a:solidFill>
                  <a:schemeClr val="tx1">
                    <a:lumMod val="75000"/>
                    <a:lumOff val="25000"/>
                  </a:schemeClr>
                </a:solidFill>
                <a:sym typeface="+mn-ea"/>
              </a:rPr>
              <a:t>分页（CR0位</a:t>
            </a:r>
            <a:r>
              <a:rPr lang="en-US" altLang="zh-CN" sz="1600" dirty="0" smtClean="0">
                <a:solidFill>
                  <a:schemeClr val="tx1">
                    <a:lumMod val="75000"/>
                    <a:lumOff val="25000"/>
                  </a:schemeClr>
                </a:solidFill>
                <a:sym typeface="+mn-ea"/>
              </a:rPr>
              <a:t>31</a:t>
            </a:r>
            <a:r>
              <a:rPr lang="zh-CN" altLang="en-US" sz="1600" dirty="0" smtClean="0">
                <a:solidFill>
                  <a:schemeClr val="tx1">
                    <a:lumMod val="75000"/>
                    <a:lumOff val="25000"/>
                  </a:schemeClr>
                </a:solidFill>
                <a:sym typeface="+mn-ea"/>
              </a:rPr>
              <a:t>）</a:t>
            </a:r>
            <a:endParaRPr lang="zh-CN" altLang="en-US"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CD 禁用高速缓存（CR0位</a:t>
            </a:r>
            <a:r>
              <a:rPr lang="en-US" altLang="zh-CN" sz="1600" dirty="0" smtClean="0">
                <a:solidFill>
                  <a:schemeClr val="tx1">
                    <a:lumMod val="75000"/>
                    <a:lumOff val="25000"/>
                  </a:schemeClr>
                </a:solidFill>
                <a:sym typeface="+mn-ea"/>
              </a:rPr>
              <a:t>30</a:t>
            </a:r>
            <a:r>
              <a:rPr lang="zh-CN" altLang="en-US" sz="1600" dirty="0" smtClean="0">
                <a:solidFill>
                  <a:schemeClr val="tx1">
                    <a:lumMod val="75000"/>
                    <a:lumOff val="25000"/>
                  </a:schemeClr>
                </a:solidFill>
                <a:sym typeface="+mn-ea"/>
              </a:rPr>
              <a:t>）</a:t>
            </a:r>
            <a:endParaRPr lang="zh-CN" altLang="en-US"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NW 不直写（CR0位</a:t>
            </a:r>
            <a:r>
              <a:rPr lang="en-US" altLang="zh-CN" sz="1600" dirty="0" smtClean="0">
                <a:solidFill>
                  <a:schemeClr val="tx1">
                    <a:lumMod val="75000"/>
                    <a:lumOff val="25000"/>
                  </a:schemeClr>
                </a:solidFill>
                <a:sym typeface="+mn-ea"/>
              </a:rPr>
              <a:t>29</a:t>
            </a:r>
            <a:r>
              <a:rPr lang="zh-CN" altLang="en-US" sz="1600" dirty="0" smtClean="0">
                <a:solidFill>
                  <a:schemeClr val="tx1">
                    <a:lumMod val="75000"/>
                    <a:lumOff val="25000"/>
                  </a:schemeClr>
                </a:solidFill>
                <a:sym typeface="+mn-ea"/>
              </a:rPr>
              <a:t>）</a:t>
            </a:r>
            <a:endParaRPr lang="zh-CN" altLang="en-US"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AM 对齐屏蔽（CR0位18）</a:t>
            </a:r>
            <a:endParaRPr lang="zh-CN" altLang="en-US"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WP 写保护（</a:t>
            </a:r>
            <a:r>
              <a:rPr lang="en-US" altLang="zh-CN" sz="1600" dirty="0" smtClean="0">
                <a:solidFill>
                  <a:schemeClr val="tx1">
                    <a:lumMod val="75000"/>
                    <a:lumOff val="25000"/>
                  </a:schemeClr>
                </a:solidFill>
                <a:sym typeface="+mn-ea"/>
              </a:rPr>
              <a:t>CR0</a:t>
            </a:r>
            <a:r>
              <a:rPr lang="zh-CN" altLang="en-US" sz="1600" dirty="0" smtClean="0">
                <a:solidFill>
                  <a:schemeClr val="tx1">
                    <a:lumMod val="75000"/>
                    <a:lumOff val="25000"/>
                  </a:schemeClr>
                </a:solidFill>
                <a:sym typeface="+mn-ea"/>
              </a:rPr>
              <a:t>位</a:t>
            </a:r>
            <a:r>
              <a:rPr lang="en-US" altLang="zh-CN" sz="1600" dirty="0" smtClean="0">
                <a:solidFill>
                  <a:schemeClr val="tx1">
                    <a:lumMod val="75000"/>
                    <a:lumOff val="25000"/>
                  </a:schemeClr>
                </a:solidFill>
                <a:sym typeface="+mn-ea"/>
              </a:rPr>
              <a:t>16</a:t>
            </a:r>
            <a:r>
              <a:rPr lang="zh-CN" altLang="en-US" sz="1600" dirty="0" smtClean="0">
                <a:solidFill>
                  <a:schemeClr val="tx1">
                    <a:lumMod val="75000"/>
                    <a:lumOff val="25000"/>
                  </a:schemeClr>
                </a:solidFill>
                <a:sym typeface="+mn-ea"/>
              </a:rPr>
              <a:t>）</a:t>
            </a:r>
            <a:endParaRPr lang="zh-CN" altLang="en-US"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NE 数值错误（CR0中位5）</a:t>
            </a:r>
            <a:endParaRPr lang="zh-CN" altLang="en-US"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ET </a:t>
            </a:r>
            <a:r>
              <a:rPr lang="zh-CN" altLang="en-US" sz="1600" dirty="0" smtClean="0">
                <a:solidFill>
                  <a:schemeClr val="tx1">
                    <a:lumMod val="75000"/>
                    <a:lumOff val="25000"/>
                  </a:schemeClr>
                </a:solidFill>
                <a:sym typeface="+mn-ea"/>
              </a:rPr>
              <a:t>扩展类型（CR0位4）</a:t>
            </a:r>
            <a:endParaRPr lang="zh-CN" altLang="en-US"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TS </a:t>
            </a:r>
            <a:r>
              <a:rPr lang="zh-CN" altLang="en-US" sz="1600" dirty="0" smtClean="0">
                <a:solidFill>
                  <a:schemeClr val="tx1">
                    <a:lumMod val="75000"/>
                    <a:lumOff val="25000"/>
                  </a:schemeClr>
                </a:solidFill>
                <a:sym typeface="+mn-ea"/>
              </a:rPr>
              <a:t>任务切换（CR0位3</a:t>
            </a:r>
            <a:r>
              <a:rPr lang="en-US" altLang="zh-CN" sz="1600" dirty="0" smtClean="0">
                <a:solidFill>
                  <a:schemeClr val="tx1">
                    <a:lumMod val="75000"/>
                    <a:lumOff val="25000"/>
                  </a:schemeClr>
                </a:solidFill>
                <a:sym typeface="+mn-ea"/>
              </a:rPr>
              <a:t>)</a:t>
            </a:r>
            <a:endParaRPr lang="zh-CN" altLang="en-US"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EM 仿真（CR0位2）</a:t>
            </a:r>
            <a:endParaRPr lang="zh-CN" altLang="en-US"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MP 监测协处理器(CR0位1）</a:t>
            </a:r>
            <a:endParaRPr lang="zh-CN" altLang="en-US"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PE 启用保护模式（CR0位0）</a:t>
            </a:r>
            <a:endParaRPr lang="zh-CN" altLang="en-US" sz="1600" dirty="0" smtClean="0">
              <a:solidFill>
                <a:schemeClr val="tx1">
                  <a:lumMod val="75000"/>
                  <a:lumOff val="25000"/>
                </a:schemeClr>
              </a:solidFill>
              <a:sym typeface="+mn-ea"/>
            </a:endParaRPr>
          </a:p>
          <a:p>
            <a:pPr lvl="1" indent="0" algn="l">
              <a:lnSpc>
                <a:spcPct val="120000"/>
              </a:lnSpc>
              <a:buClrTx/>
              <a:buSzTx/>
              <a:buFont typeface="Wingdings" panose="05000000000000000000" charset="0"/>
              <a:buNone/>
            </a:pPr>
            <a:endParaRPr lang="zh-CN" altLang="en-US" sz="1600" dirty="0" smtClean="0">
              <a:solidFill>
                <a:schemeClr val="tx1">
                  <a:lumMod val="75000"/>
                  <a:lumOff val="25000"/>
                </a:schemeClr>
              </a:solidFill>
            </a:endParaRPr>
          </a:p>
          <a:p>
            <a:pPr lvl="1" indent="0">
              <a:lnSpc>
                <a:spcPct val="120000"/>
              </a:lnSpc>
              <a:buFont typeface="Wingdings" panose="05000000000000000000" charset="0"/>
              <a:buNone/>
            </a:pPr>
            <a:endParaRPr lang="en-US" altLang="zh-CN" sz="1600" dirty="0" smtClean="0">
              <a:solidFill>
                <a:schemeClr val="tx1">
                  <a:lumMod val="75000"/>
                  <a:lumOff val="25000"/>
                </a:schemeClr>
              </a:solidFill>
              <a:sym typeface="+mn-ea"/>
            </a:endParaRPr>
          </a:p>
        </p:txBody>
      </p:sp>
      <p:pic>
        <p:nvPicPr>
          <p:cNvPr id="4" name="图片 3"/>
          <p:cNvPicPr>
            <a:picLocks noChangeAspect="1"/>
          </p:cNvPicPr>
          <p:nvPr/>
        </p:nvPicPr>
        <p:blipFill>
          <a:blip r:embed="rId1"/>
          <a:stretch>
            <a:fillRect/>
          </a:stretch>
        </p:blipFill>
        <p:spPr>
          <a:xfrm>
            <a:off x="5920740" y="792480"/>
            <a:ext cx="5920740" cy="3131185"/>
          </a:xfrm>
          <a:prstGeom prst="rect">
            <a:avLst/>
          </a:prstGeom>
        </p:spPr>
      </p:pic>
      <p:grpSp>
        <p:nvGrpSpPr>
          <p:cNvPr id="5" name="组合 4"/>
          <p:cNvGrpSpPr/>
          <p:nvPr/>
        </p:nvGrpSpPr>
        <p:grpSpPr>
          <a:xfrm>
            <a:off x="5942330" y="3924300"/>
            <a:ext cx="5930266" cy="2473960"/>
            <a:chOff x="9754" y="6119"/>
            <a:chExt cx="9325" cy="3896"/>
          </a:xfrm>
        </p:grpSpPr>
        <p:pic>
          <p:nvPicPr>
            <p:cNvPr id="18" name="图片 17"/>
            <p:cNvPicPr>
              <a:picLocks noChangeAspect="1"/>
            </p:cNvPicPr>
            <p:nvPr/>
          </p:nvPicPr>
          <p:blipFill>
            <a:blip r:embed="rId2"/>
            <a:stretch>
              <a:fillRect/>
            </a:stretch>
          </p:blipFill>
          <p:spPr>
            <a:xfrm>
              <a:off x="9754" y="6119"/>
              <a:ext cx="9325" cy="3444"/>
            </a:xfrm>
            <a:prstGeom prst="rect">
              <a:avLst/>
            </a:prstGeom>
          </p:spPr>
        </p:pic>
        <p:sp>
          <p:nvSpPr>
            <p:cNvPr id="19" name="文本框 18"/>
            <p:cNvSpPr txBox="1"/>
            <p:nvPr/>
          </p:nvSpPr>
          <p:spPr>
            <a:xfrm>
              <a:off x="10899" y="9407"/>
              <a:ext cx="6234" cy="608"/>
            </a:xfrm>
            <a:prstGeom prst="rect">
              <a:avLst/>
            </a:prstGeom>
            <a:noFill/>
          </p:spPr>
          <p:txBody>
            <a:bodyPr wrap="square" rtlCol="0">
              <a:spAutoFit/>
            </a:bodyPr>
            <a:p>
              <a:pPr lvl="1" indent="0" algn="l">
                <a:lnSpc>
                  <a:spcPct val="120000"/>
                </a:lnSpc>
                <a:buClrTx/>
                <a:buSzTx/>
                <a:buFont typeface="Wingdings" panose="05000000000000000000" charset="0"/>
                <a:buNone/>
              </a:pPr>
              <a:r>
                <a:rPr lang="zh-CN" altLang="en-US" sz="1600" dirty="0" smtClean="0">
                  <a:solidFill>
                    <a:schemeClr val="tx1">
                      <a:lumMod val="75000"/>
                      <a:lumOff val="25000"/>
                    </a:schemeClr>
                  </a:solidFill>
                  <a:sym typeface="+mn-ea"/>
                </a:rPr>
                <a:t>根据EM、 MP 、TS 不同组合指令动作</a:t>
              </a:r>
              <a:endParaRPr lang="zh-CN" altLang="en-US" sz="1600" dirty="0" smtClean="0">
                <a:solidFill>
                  <a:schemeClr val="tx1">
                    <a:lumMod val="75000"/>
                    <a:lumOff val="25000"/>
                  </a:schemeClr>
                </a:solidFill>
                <a:sym typeface="+mn-ea"/>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2.系统架构概况</a:t>
            </a:r>
            <a:endParaRPr lang="en-US" altLang="zh-CN"/>
          </a:p>
        </p:txBody>
      </p:sp>
      <p:sp>
        <p:nvSpPr>
          <p:cNvPr id="9" name="文本框 8"/>
          <p:cNvSpPr txBox="1"/>
          <p:nvPr/>
        </p:nvSpPr>
        <p:spPr>
          <a:xfrm>
            <a:off x="347980" y="792480"/>
            <a:ext cx="10801985" cy="3999865"/>
          </a:xfrm>
          <a:prstGeom prst="rect">
            <a:avLst/>
          </a:prstGeom>
          <a:noFill/>
        </p:spPr>
        <p:txBody>
          <a:bodyPr wrap="square" rtlCol="0" anchor="t">
            <a:spAutoFit/>
          </a:bodyPr>
          <a:p>
            <a:pPr marL="0" lvl="1" indent="-342900" algn="l">
              <a:lnSpc>
                <a:spcPct val="120000"/>
              </a:lnSpc>
              <a:buClrTx/>
              <a:buSzTx/>
              <a:buFont typeface="Wingdings" panose="05000000000000000000" charset="0"/>
              <a:buChar char="l"/>
            </a:pPr>
            <a:r>
              <a:rPr lang="zh-CN" altLang="en-US" sz="2000" b="1" dirty="0" smtClean="0">
                <a:solidFill>
                  <a:schemeClr val="tx1">
                    <a:lumMod val="75000"/>
                    <a:lumOff val="25000"/>
                  </a:schemeClr>
                </a:solidFill>
                <a:sym typeface="+mn-ea"/>
              </a:rPr>
              <a:t>  </a:t>
            </a:r>
            <a:r>
              <a:rPr sz="2000" b="1" dirty="0" smtClean="0">
                <a:solidFill>
                  <a:schemeClr val="tx1">
                    <a:lumMod val="75000"/>
                    <a:lumOff val="25000"/>
                  </a:schemeClr>
                </a:solidFill>
                <a:sym typeface="+mn-ea"/>
              </a:rPr>
              <a:t>C</a:t>
            </a:r>
            <a:r>
              <a:rPr lang="en-US" sz="2000" b="1" dirty="0" smtClean="0">
                <a:solidFill>
                  <a:schemeClr val="tx1">
                    <a:lumMod val="75000"/>
                    <a:lumOff val="25000"/>
                  </a:schemeClr>
                </a:solidFill>
                <a:sym typeface="+mn-ea"/>
              </a:rPr>
              <a:t>R</a:t>
            </a:r>
            <a:r>
              <a:rPr lang="en-US" altLang="zh-CN" sz="2000" b="1" dirty="0" smtClean="0">
                <a:solidFill>
                  <a:schemeClr val="tx1">
                    <a:lumMod val="75000"/>
                    <a:lumOff val="25000"/>
                  </a:schemeClr>
                </a:solidFill>
                <a:sym typeface="+mn-ea"/>
              </a:rPr>
              <a:t>4</a:t>
            </a:r>
            <a:r>
              <a:rPr lang="zh-CN" altLang="en-US" sz="2000" b="1" dirty="0" smtClean="0">
                <a:solidFill>
                  <a:schemeClr val="tx1">
                    <a:lumMod val="75000"/>
                    <a:lumOff val="25000"/>
                  </a:schemeClr>
                </a:solidFill>
                <a:sym typeface="+mn-ea"/>
              </a:rPr>
              <a:t>控制寄存器</a:t>
            </a:r>
            <a:endParaRPr sz="2000" b="1" dirty="0" smtClean="0">
              <a:solidFill>
                <a:schemeClr val="tx1">
                  <a:lumMod val="75000"/>
                  <a:lumOff val="25000"/>
                </a:schemeClr>
              </a:solidFill>
              <a:sym typeface="+mn-ea"/>
            </a:endParaRPr>
          </a:p>
          <a:p>
            <a:pPr marL="800100" lvl="2"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VME：置1启用虚拟-8086模式下的中断和异常处理扩展</a:t>
            </a:r>
            <a:endParaRPr lang="zh-CN" altLang="en-US"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PVI：</a:t>
            </a:r>
            <a:r>
              <a:rPr lang="zh-CN" altLang="en-US" sz="1600" dirty="0" smtClean="0">
                <a:solidFill>
                  <a:schemeClr val="tx1">
                    <a:lumMod val="75000"/>
                    <a:lumOff val="25000"/>
                  </a:schemeClr>
                </a:solidFill>
                <a:sym typeface="+mn-ea"/>
              </a:rPr>
              <a:t>置1</a:t>
            </a:r>
            <a:r>
              <a:rPr lang="zh-CN" altLang="en-US" sz="1600" dirty="0" smtClean="0">
                <a:solidFill>
                  <a:schemeClr val="tx1">
                    <a:lumMod val="75000"/>
                    <a:lumOff val="25000"/>
                  </a:schemeClr>
                </a:solidFill>
                <a:sym typeface="+mn-ea"/>
              </a:rPr>
              <a:t>启用保护模式下对虚拟中断标志(VIF)的硬件支持;当清除时,禁用保护模式下的VIF标志</a:t>
            </a:r>
            <a:endParaRPr lang="zh-CN" altLang="en-US"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TSD：</a:t>
            </a:r>
            <a:r>
              <a:rPr lang="zh-CN" altLang="en-US" sz="1600" dirty="0" smtClean="0">
                <a:solidFill>
                  <a:schemeClr val="tx1">
                    <a:lumMod val="75000"/>
                    <a:lumOff val="25000"/>
                  </a:schemeClr>
                </a:solidFill>
                <a:sym typeface="+mn-ea"/>
              </a:rPr>
              <a:t>置1</a:t>
            </a:r>
            <a:r>
              <a:rPr lang="zh-CN" altLang="en-US" sz="1600" dirty="0" smtClean="0">
                <a:solidFill>
                  <a:schemeClr val="tx1">
                    <a:lumMod val="75000"/>
                    <a:lumOff val="25000"/>
                  </a:schemeClr>
                </a:solidFill>
                <a:sym typeface="+mn-ea"/>
              </a:rPr>
              <a:t>将RDTSC指令的执行限制在以特权级别0运行的程序中当清零时,允许RDTSC指令在任何权限级别下执行</a:t>
            </a:r>
            <a:endParaRPr lang="zh-CN" altLang="en-US"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DE：对调试寄存器DR4和DR5的引用,</a:t>
            </a:r>
            <a:r>
              <a:rPr lang="zh-CN" altLang="en-US" sz="1600" dirty="0" smtClean="0">
                <a:solidFill>
                  <a:schemeClr val="tx1">
                    <a:lumMod val="75000"/>
                    <a:lumOff val="25000"/>
                  </a:schemeClr>
                </a:solidFill>
                <a:sym typeface="+mn-ea"/>
              </a:rPr>
              <a:t>:置1</a:t>
            </a:r>
            <a:r>
              <a:rPr lang="zh-CN" altLang="en-US" sz="1600" dirty="0" smtClean="0">
                <a:solidFill>
                  <a:schemeClr val="tx1">
                    <a:lumMod val="75000"/>
                    <a:lumOff val="25000"/>
                  </a:schemeClr>
                </a:solidFill>
                <a:sym typeface="+mn-ea"/>
              </a:rPr>
              <a:t>会产生一个未定义的操作码(#UD)异常;</a:t>
            </a:r>
            <a:r>
              <a:rPr lang="zh-CN" altLang="en-US" sz="1600" dirty="0" smtClean="0">
                <a:solidFill>
                  <a:schemeClr val="tx1">
                    <a:lumMod val="75000"/>
                    <a:lumOff val="25000"/>
                  </a:schemeClr>
                </a:solidFill>
                <a:sym typeface="+mn-ea"/>
              </a:rPr>
              <a:t>置0</a:t>
            </a:r>
            <a:r>
              <a:rPr lang="zh-CN" altLang="en-US" sz="1600" dirty="0" smtClean="0">
                <a:solidFill>
                  <a:schemeClr val="tx1">
                    <a:lumMod val="75000"/>
                    <a:lumOff val="25000"/>
                  </a:schemeClr>
                </a:solidFill>
                <a:sym typeface="+mn-ea"/>
              </a:rPr>
              <a:t>处理器会对寄存器DR4和DR5的引用进行别名,以便于写在早期IA-32处理器上运行的软件兼容</a:t>
            </a:r>
            <a:endParaRPr lang="zh-CN" altLang="en-US"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PSE：</a:t>
            </a:r>
            <a:r>
              <a:rPr lang="zh-CN" altLang="en-US" sz="1600" dirty="0" smtClean="0">
                <a:solidFill>
                  <a:schemeClr val="tx1">
                    <a:lumMod val="75000"/>
                    <a:lumOff val="25000"/>
                  </a:schemeClr>
                </a:solidFill>
                <a:sym typeface="+mn-ea"/>
              </a:rPr>
              <a:t>置1</a:t>
            </a:r>
            <a:r>
              <a:rPr lang="zh-CN" altLang="en-US" sz="1600" dirty="0" smtClean="0">
                <a:solidFill>
                  <a:schemeClr val="tx1">
                    <a:lumMod val="75000"/>
                    <a:lumOff val="25000"/>
                  </a:schemeClr>
                </a:solidFill>
                <a:sym typeface="+mn-ea"/>
              </a:rPr>
              <a:t>启用4-MByte页与32位分页;</a:t>
            </a:r>
            <a:r>
              <a:rPr lang="zh-CN" altLang="en-US" sz="1600" dirty="0" smtClean="0">
                <a:solidFill>
                  <a:schemeClr val="tx1">
                    <a:lumMod val="75000"/>
                    <a:lumOff val="25000"/>
                  </a:schemeClr>
                </a:solidFill>
                <a:sym typeface="+mn-ea"/>
              </a:rPr>
              <a:t>置0</a:t>
            </a:r>
            <a:r>
              <a:rPr lang="zh-CN" altLang="en-US" sz="1600" dirty="0" smtClean="0">
                <a:solidFill>
                  <a:schemeClr val="tx1">
                    <a:lumMod val="75000"/>
                    <a:lumOff val="25000"/>
                  </a:schemeClr>
                </a:solidFill>
                <a:sym typeface="+mn-ea"/>
              </a:rPr>
              <a:t>将32位分页限制在4KBytes的页面</a:t>
            </a:r>
            <a:endParaRPr lang="zh-CN" altLang="en-US"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PAE：</a:t>
            </a:r>
            <a:r>
              <a:rPr lang="zh-CN" altLang="en-US" sz="1600" dirty="0" smtClean="0">
                <a:solidFill>
                  <a:schemeClr val="tx1">
                    <a:lumMod val="75000"/>
                    <a:lumOff val="25000"/>
                  </a:schemeClr>
                </a:solidFill>
                <a:sym typeface="+mn-ea"/>
              </a:rPr>
              <a:t>置1</a:t>
            </a:r>
            <a:r>
              <a:rPr lang="zh-CN" altLang="en-US" sz="1600" dirty="0" smtClean="0">
                <a:solidFill>
                  <a:schemeClr val="tx1">
                    <a:lumMod val="75000"/>
                    <a:lumOff val="25000"/>
                  </a:schemeClr>
                </a:solidFill>
                <a:sym typeface="+mn-ea"/>
              </a:rPr>
              <a:t>使分页产生超过32位的物理地址；</a:t>
            </a:r>
            <a:r>
              <a:rPr lang="zh-CN" altLang="en-US" sz="1600" dirty="0" smtClean="0">
                <a:solidFill>
                  <a:schemeClr val="tx1">
                    <a:lumMod val="75000"/>
                    <a:lumOff val="25000"/>
                  </a:schemeClr>
                </a:solidFill>
                <a:sym typeface="+mn-ea"/>
              </a:rPr>
              <a:t>置0</a:t>
            </a:r>
            <a:r>
              <a:rPr lang="zh-CN" altLang="en-US" sz="1600" dirty="0" smtClean="0">
                <a:solidFill>
                  <a:schemeClr val="tx1">
                    <a:lumMod val="75000"/>
                    <a:lumOff val="25000"/>
                  </a:schemeClr>
                </a:solidFill>
                <a:sym typeface="+mn-ea"/>
              </a:rPr>
              <a:t>限制物理地址为32位.在进入IA-32e模式之前必须设置PAE</a:t>
            </a:r>
            <a:endParaRPr lang="zh-CN" altLang="en-US"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MCE：</a:t>
            </a:r>
            <a:r>
              <a:rPr lang="zh-CN" altLang="en-US" sz="1600" dirty="0" smtClean="0">
                <a:solidFill>
                  <a:schemeClr val="tx1">
                    <a:lumMod val="75000"/>
                    <a:lumOff val="25000"/>
                  </a:schemeClr>
                </a:solidFill>
                <a:sym typeface="+mn-ea"/>
              </a:rPr>
              <a:t>置1</a:t>
            </a:r>
            <a:r>
              <a:rPr lang="zh-CN" altLang="en-US" sz="1600" dirty="0" smtClean="0">
                <a:solidFill>
                  <a:schemeClr val="tx1">
                    <a:lumMod val="75000"/>
                    <a:lumOff val="25000"/>
                  </a:schemeClr>
                </a:solidFill>
                <a:sym typeface="+mn-ea"/>
              </a:rPr>
              <a:t>启用机器检查异常;</a:t>
            </a:r>
            <a:r>
              <a:rPr lang="zh-CN" altLang="en-US" sz="1600" dirty="0" smtClean="0">
                <a:solidFill>
                  <a:schemeClr val="tx1">
                    <a:lumMod val="75000"/>
                    <a:lumOff val="25000"/>
                  </a:schemeClr>
                </a:solidFill>
                <a:sym typeface="+mn-ea"/>
              </a:rPr>
              <a:t>置0</a:t>
            </a:r>
            <a:r>
              <a:rPr lang="zh-CN" altLang="en-US" sz="1600" dirty="0" smtClean="0">
                <a:solidFill>
                  <a:schemeClr val="tx1">
                    <a:lumMod val="75000"/>
                    <a:lumOff val="25000"/>
                  </a:schemeClr>
                </a:solidFill>
                <a:sym typeface="+mn-ea"/>
              </a:rPr>
              <a:t>禁用机器检查异常</a:t>
            </a:r>
            <a:endParaRPr lang="zh-CN" altLang="en-US"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PGE ：</a:t>
            </a:r>
            <a:r>
              <a:rPr lang="zh-CN" altLang="en-US" sz="1600" dirty="0" smtClean="0">
                <a:solidFill>
                  <a:schemeClr val="tx1">
                    <a:lumMod val="75000"/>
                    <a:lumOff val="25000"/>
                  </a:schemeClr>
                </a:solidFill>
                <a:sym typeface="+mn-ea"/>
              </a:rPr>
              <a:t>置1</a:t>
            </a:r>
            <a:r>
              <a:rPr lang="zh-CN" altLang="en-US" sz="1600" dirty="0" smtClean="0">
                <a:solidFill>
                  <a:schemeClr val="tx1">
                    <a:lumMod val="75000"/>
                    <a:lumOff val="25000"/>
                  </a:schemeClr>
                </a:solidFill>
                <a:sym typeface="+mn-ea"/>
              </a:rPr>
              <a:t>启用全局页面功能;</a:t>
            </a:r>
            <a:r>
              <a:rPr lang="zh-CN" altLang="en-US" sz="1600" dirty="0" smtClean="0">
                <a:solidFill>
                  <a:schemeClr val="tx1">
                    <a:lumMod val="75000"/>
                    <a:lumOff val="25000"/>
                  </a:schemeClr>
                </a:solidFill>
                <a:sym typeface="+mn-ea"/>
              </a:rPr>
              <a:t>置0</a:t>
            </a:r>
            <a:r>
              <a:rPr lang="zh-CN" altLang="en-US" sz="1600" dirty="0" smtClean="0">
                <a:solidFill>
                  <a:schemeClr val="tx1">
                    <a:lumMod val="75000"/>
                    <a:lumOff val="25000"/>
                  </a:schemeClr>
                </a:solidFill>
                <a:sym typeface="+mn-ea"/>
              </a:rPr>
              <a:t>时禁用全局页</a:t>
            </a:r>
            <a:endParaRPr lang="zh-CN" altLang="en-US"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PCE：</a:t>
            </a:r>
            <a:r>
              <a:rPr lang="zh-CN" altLang="en-US" sz="1600" dirty="0" smtClean="0">
                <a:solidFill>
                  <a:schemeClr val="tx1">
                    <a:lumMod val="75000"/>
                    <a:lumOff val="25000"/>
                  </a:schemeClr>
                </a:solidFill>
                <a:sym typeface="+mn-ea"/>
              </a:rPr>
              <a:t>置1使运行在任何保护级别的程序或过程能够执行RDPMC指令;置0RDPMC指令只能在保护级别0下执行</a:t>
            </a:r>
            <a:endParaRPr lang="zh-CN" altLang="en-US"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CET：置1启用控制流执行技术.这个标志只有在CR0.WP置1才能被设置,而且必须在CR0.WP被清除之前被清除</a:t>
            </a:r>
            <a:endParaRPr lang="zh-CN" altLang="en-US"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OSFXSR ：操作系统对FXSAVE和FXRSTOR指令的支持</a:t>
            </a:r>
            <a:endParaRPr lang="zh-CN" altLang="en-US" sz="1600" dirty="0" smtClean="0">
              <a:solidFill>
                <a:schemeClr val="tx1">
                  <a:lumMod val="75000"/>
                  <a:lumOff val="25000"/>
                </a:schemeClr>
              </a:solidFill>
              <a:sym typeface="+mn-ea"/>
            </a:endParaRPr>
          </a:p>
        </p:txBody>
      </p:sp>
      <p:pic>
        <p:nvPicPr>
          <p:cNvPr id="3" name="图片 2"/>
          <p:cNvPicPr>
            <a:picLocks noChangeAspect="1"/>
          </p:cNvPicPr>
          <p:nvPr/>
        </p:nvPicPr>
        <p:blipFill>
          <a:blip r:embed="rId1"/>
          <a:stretch>
            <a:fillRect/>
          </a:stretch>
        </p:blipFill>
        <p:spPr>
          <a:xfrm>
            <a:off x="931545" y="4712335"/>
            <a:ext cx="10213340" cy="16611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2.系统架构概况</a:t>
            </a:r>
            <a:endParaRPr lang="en-US" altLang="zh-CN"/>
          </a:p>
        </p:txBody>
      </p:sp>
      <p:sp>
        <p:nvSpPr>
          <p:cNvPr id="9" name="文本框 8"/>
          <p:cNvSpPr txBox="1"/>
          <p:nvPr/>
        </p:nvSpPr>
        <p:spPr>
          <a:xfrm>
            <a:off x="347980" y="792480"/>
            <a:ext cx="5195570" cy="3115310"/>
          </a:xfrm>
          <a:prstGeom prst="rect">
            <a:avLst/>
          </a:prstGeom>
          <a:noFill/>
        </p:spPr>
        <p:txBody>
          <a:bodyPr wrap="square" rtlCol="0" anchor="t">
            <a:spAutoFit/>
          </a:bodyPr>
          <a:p>
            <a:pPr marL="342900" lvl="1" indent="-342900" algn="l">
              <a:lnSpc>
                <a:spcPct val="120000"/>
              </a:lnSpc>
              <a:buClrTx/>
              <a:buSzTx/>
              <a:buFont typeface="Wingdings" panose="05000000000000000000" charset="0"/>
              <a:buChar char="l"/>
            </a:pPr>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000" b="1"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CPUID</a:t>
            </a:r>
            <a:endParaRPr lang="en-US" altLang="zh-CN" sz="2000" b="1"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800100" lvl="2"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CPUID操作码是一个面向x86架构的处理器补充指令，作用是允许软件发现处理器的详细信息。通过使用CPUID操作码，软件可以确定处理器的类型和特性支持等</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800100" lvl="2"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控制寄存器CR4中的VME、PVI、TSD、DE、PSE、PAE、MCE、PGE、PCE、OSFXSR和OSXMMEXCPT都是与模式相关的。所有的这些标志(除了PCE标志)在使用之前都可以通过CPUID指令来检查它们</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处</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理器是否已经实现</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7" name="图片 6"/>
          <p:cNvPicPr>
            <a:picLocks noChangeAspect="1"/>
          </p:cNvPicPr>
          <p:nvPr>
            <p:custDataLst>
              <p:tags r:id="rId1"/>
            </p:custDataLst>
          </p:nvPr>
        </p:nvPicPr>
        <p:blipFill>
          <a:blip r:embed="rId2"/>
          <a:stretch>
            <a:fillRect/>
          </a:stretch>
        </p:blipFill>
        <p:spPr>
          <a:xfrm>
            <a:off x="5553710" y="792480"/>
            <a:ext cx="6396355" cy="585597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2.系统架构概况</a:t>
            </a:r>
            <a:endParaRPr lang="en-US" altLang="zh-CN"/>
          </a:p>
        </p:txBody>
      </p:sp>
      <p:sp>
        <p:nvSpPr>
          <p:cNvPr id="9" name="文本框 8"/>
          <p:cNvSpPr txBox="1"/>
          <p:nvPr/>
        </p:nvSpPr>
        <p:spPr>
          <a:xfrm>
            <a:off x="347980" y="792480"/>
            <a:ext cx="6540500" cy="3999865"/>
          </a:xfrm>
          <a:prstGeom prst="rect">
            <a:avLst/>
          </a:prstGeom>
          <a:noFill/>
        </p:spPr>
        <p:txBody>
          <a:bodyPr wrap="square" rtlCol="0" anchor="t">
            <a:spAutoFit/>
          </a:bodyPr>
          <a:p>
            <a:pPr marL="342900" lvl="1" indent="-342900" algn="l">
              <a:lnSpc>
                <a:spcPct val="120000"/>
              </a:lnSpc>
              <a:buClrTx/>
              <a:buSzTx/>
              <a:buFont typeface="Wingdings" panose="05000000000000000000" charset="0"/>
              <a:buChar char="l"/>
            </a:pPr>
            <a:r>
              <a:rPr lang="zh-CN" altLang="en-US" sz="2000" b="1" dirty="0" smtClean="0">
                <a:solidFill>
                  <a:schemeClr val="tx1">
                    <a:lumMod val="75000"/>
                    <a:lumOff val="25000"/>
                  </a:schemeClr>
                </a:solidFill>
                <a:latin typeface="+mn-ea"/>
                <a:cs typeface="+mn-ea"/>
                <a:sym typeface="+mn-ea"/>
              </a:rPr>
              <a:t>  </a:t>
            </a:r>
            <a:r>
              <a:rPr sz="2000" b="1" dirty="0" smtClean="0">
                <a:solidFill>
                  <a:schemeClr val="tx1">
                    <a:lumMod val="75000"/>
                    <a:lumOff val="25000"/>
                  </a:schemeClr>
                </a:solidFill>
                <a:latin typeface="+mn-ea"/>
                <a:cs typeface="+mn-ea"/>
                <a:sym typeface="+mn-ea"/>
              </a:rPr>
              <a:t>系统指令总汇 </a:t>
            </a:r>
            <a:endParaRPr sz="2000" b="1" dirty="0" smtClean="0">
              <a:solidFill>
                <a:schemeClr val="tx1">
                  <a:lumMod val="75000"/>
                  <a:lumOff val="25000"/>
                </a:schemeClr>
              </a:solidFill>
              <a:latin typeface="+mn-ea"/>
              <a:cs typeface="+mn-ea"/>
              <a:sym typeface="+mn-ea"/>
            </a:endParaRPr>
          </a:p>
          <a:p>
            <a:pPr marL="800100" lvl="2" indent="-342900" algn="l">
              <a:lnSpc>
                <a:spcPct val="120000"/>
              </a:lnSpc>
              <a:buClrTx/>
              <a:buSzTx/>
              <a:buFont typeface="Wingdings" panose="05000000000000000000" charset="0"/>
              <a:buChar char="l"/>
            </a:pPr>
            <a:r>
              <a:rPr lang="en-US" altLang="zh-CN" sz="1600" dirty="0" smtClean="0">
                <a:solidFill>
                  <a:srgbClr val="4D4D4D"/>
                </a:solidFill>
                <a:latin typeface="+mn-ea"/>
                <a:cs typeface="+mn-ea"/>
                <a:sym typeface="+mn-ea"/>
              </a:rPr>
              <a:t>用来处理系统级的功能,</a:t>
            </a:r>
            <a:r>
              <a:rPr lang="zh-CN" altLang="en-US" sz="1600" dirty="0" smtClean="0">
                <a:solidFill>
                  <a:srgbClr val="4D4D4D"/>
                </a:solidFill>
                <a:latin typeface="+mn-ea"/>
                <a:cs typeface="+mn-ea"/>
                <a:sym typeface="+mn-ea"/>
              </a:rPr>
              <a:t>如</a:t>
            </a:r>
            <a:r>
              <a:rPr lang="en-US" altLang="zh-CN" sz="1600" dirty="0" smtClean="0">
                <a:solidFill>
                  <a:srgbClr val="4D4D4D"/>
                </a:solidFill>
                <a:latin typeface="+mn-ea"/>
                <a:cs typeface="+mn-ea"/>
                <a:sym typeface="+mn-ea"/>
              </a:rPr>
              <a:t>装载系统寄存器、管理高速缓冲存储器、管理中断或者设置调试寄存器</a:t>
            </a:r>
            <a:endParaRPr lang="en-US" altLang="zh-CN" sz="1600" dirty="0" smtClean="0">
              <a:solidFill>
                <a:srgbClr val="4D4D4D"/>
              </a:solidFill>
              <a:latin typeface="+mn-ea"/>
              <a:cs typeface="+mn-ea"/>
              <a:sym typeface="+mn-ea"/>
            </a:endParaRPr>
          </a:p>
          <a:p>
            <a:pPr marL="800100" lvl="2" indent="-342900" algn="l">
              <a:lnSpc>
                <a:spcPct val="120000"/>
              </a:lnSpc>
              <a:buClrTx/>
              <a:buSzTx/>
              <a:buFont typeface="Wingdings" panose="05000000000000000000" charset="0"/>
              <a:buChar char="l"/>
            </a:pPr>
            <a:r>
              <a:rPr lang="en-US" altLang="zh-CN" sz="1600" dirty="0" smtClean="0">
                <a:solidFill>
                  <a:srgbClr val="4D4D4D"/>
                </a:solidFill>
                <a:latin typeface="+mn-ea"/>
                <a:cs typeface="+mn-ea"/>
                <a:sym typeface="+mn-ea"/>
              </a:rPr>
              <a:t>许多这种指令只能被操作系统执行</a:t>
            </a:r>
            <a:r>
              <a:rPr lang="zh-CN" altLang="en-US" sz="1600" dirty="0" smtClean="0">
                <a:solidFill>
                  <a:srgbClr val="4D4D4D"/>
                </a:solidFill>
                <a:latin typeface="+mn-ea"/>
                <a:cs typeface="+mn-ea"/>
                <a:sym typeface="+mn-ea"/>
              </a:rPr>
              <a:t>（0级特权）</a:t>
            </a:r>
            <a:endParaRPr lang="zh-CN" altLang="en-US" sz="1600" dirty="0" smtClean="0">
              <a:solidFill>
                <a:srgbClr val="4D4D4D"/>
              </a:solidFill>
              <a:latin typeface="+mn-ea"/>
              <a:cs typeface="+mn-ea"/>
              <a:sym typeface="+mn-ea"/>
            </a:endParaRPr>
          </a:p>
          <a:p>
            <a:pPr marL="800100" lvl="2" indent="-342900" algn="l">
              <a:lnSpc>
                <a:spcPct val="120000"/>
              </a:lnSpc>
              <a:buClrTx/>
              <a:buSzTx/>
              <a:buFont typeface="Wingdings" panose="05000000000000000000" charset="0"/>
              <a:buChar char="l"/>
            </a:pPr>
            <a:r>
              <a:rPr lang="zh-CN" altLang="en-US" sz="1600" dirty="0" smtClean="0">
                <a:solidFill>
                  <a:srgbClr val="4D4D4D"/>
                </a:solidFill>
                <a:latin typeface="+mn-ea"/>
                <a:cs typeface="+mn-ea"/>
                <a:sym typeface="+mn-ea"/>
              </a:rPr>
              <a:t>CPL是当前进程的权限级别(Current Privilege Level)，是当前正在执行的代码所在的段的特权级，存在于cs寄存器的低两位。</a:t>
            </a:r>
            <a:endParaRPr lang="zh-CN" altLang="en-US" sz="1600" dirty="0" smtClean="0">
              <a:solidFill>
                <a:srgbClr val="4D4D4D"/>
              </a:solidFill>
              <a:latin typeface="+mn-ea"/>
              <a:cs typeface="+mn-ea"/>
              <a:sym typeface="+mn-ea"/>
            </a:endParaRPr>
          </a:p>
          <a:p>
            <a:pPr marL="800100" lvl="2" indent="-342900" algn="l">
              <a:lnSpc>
                <a:spcPct val="120000"/>
              </a:lnSpc>
              <a:buClrTx/>
              <a:buSzTx/>
              <a:buFont typeface="Wingdings" panose="05000000000000000000" charset="0"/>
              <a:buChar char="l"/>
            </a:pPr>
            <a:r>
              <a:rPr lang="en-US" altLang="zh-CN" sz="1600" dirty="0" smtClean="0">
                <a:solidFill>
                  <a:srgbClr val="4D4D4D"/>
                </a:solidFill>
                <a:latin typeface="+mn-ea"/>
                <a:cs typeface="+mn-ea"/>
                <a:sym typeface="+mn-ea"/>
              </a:rPr>
              <a:t>对CPL是1或2的应用程序有用 </a:t>
            </a:r>
            <a:endParaRPr lang="en-US" altLang="zh-CN" sz="1600" dirty="0" smtClean="0">
              <a:solidFill>
                <a:srgbClr val="4D4D4D"/>
              </a:solidFill>
              <a:latin typeface="+mn-ea"/>
              <a:cs typeface="+mn-ea"/>
              <a:sym typeface="+mn-ea"/>
            </a:endParaRPr>
          </a:p>
          <a:p>
            <a:pPr marL="800100" lvl="2" indent="-342900" algn="l">
              <a:lnSpc>
                <a:spcPct val="120000"/>
              </a:lnSpc>
              <a:buClrTx/>
              <a:buSzTx/>
              <a:buFont typeface="Wingdings" panose="05000000000000000000" charset="0"/>
              <a:buChar char="l"/>
            </a:pPr>
            <a:r>
              <a:rPr lang="en-US" altLang="zh-CN" sz="1600" dirty="0" smtClean="0">
                <a:solidFill>
                  <a:srgbClr val="4D4D4D"/>
                </a:solidFill>
                <a:latin typeface="+mn-ea"/>
                <a:cs typeface="+mn-ea"/>
                <a:sym typeface="+mn-ea"/>
              </a:rPr>
              <a:t>由CPL是3的应用程序通过控制寄存器CR4中的TSD和PCE标志访问这些指令 </a:t>
            </a:r>
            <a:endParaRPr lang="en-US" altLang="zh-CN" sz="1600" dirty="0" smtClean="0">
              <a:solidFill>
                <a:srgbClr val="4D4D4D"/>
              </a:solidFill>
              <a:latin typeface="+mn-ea"/>
              <a:cs typeface="+mn-ea"/>
              <a:sym typeface="+mn-ea"/>
            </a:endParaRPr>
          </a:p>
          <a:p>
            <a:pPr marL="800100" lvl="2" indent="-342900" algn="l">
              <a:lnSpc>
                <a:spcPct val="120000"/>
              </a:lnSpc>
              <a:buClrTx/>
              <a:buSzTx/>
              <a:buFont typeface="Wingdings" panose="05000000000000000000" charset="0"/>
              <a:buChar char="l"/>
            </a:pPr>
            <a:r>
              <a:rPr lang="en-US" altLang="zh-CN" sz="1600" dirty="0" smtClean="0">
                <a:solidFill>
                  <a:srgbClr val="4D4D4D"/>
                </a:solidFill>
                <a:latin typeface="+mn-ea"/>
                <a:cs typeface="+mn-ea"/>
                <a:sym typeface="+mn-ea"/>
              </a:rPr>
              <a:t>这些指令是在IA-32架构中的Pentium处理器引入的</a:t>
            </a:r>
            <a:endParaRPr lang="en-US" altLang="zh-CN" sz="1600" dirty="0" smtClean="0">
              <a:solidFill>
                <a:srgbClr val="4D4D4D"/>
              </a:solidFill>
              <a:latin typeface="+mn-ea"/>
              <a:cs typeface="+mn-ea"/>
              <a:sym typeface="+mn-ea"/>
            </a:endParaRPr>
          </a:p>
          <a:p>
            <a:pPr marL="800100" lvl="2" indent="-342900" algn="l">
              <a:lnSpc>
                <a:spcPct val="120000"/>
              </a:lnSpc>
              <a:buClrTx/>
              <a:buSzTx/>
              <a:buFont typeface="Wingdings" panose="05000000000000000000" charset="0"/>
              <a:buChar char="l"/>
            </a:pPr>
            <a:r>
              <a:rPr lang="en-US" altLang="zh-CN" sz="1600" dirty="0" smtClean="0">
                <a:solidFill>
                  <a:srgbClr val="4D4D4D"/>
                </a:solidFill>
                <a:latin typeface="+mn-ea"/>
                <a:cs typeface="+mn-ea"/>
                <a:sym typeface="+mn-ea"/>
              </a:rPr>
              <a:t>这个指令是在IA-32架构中的Pentium Pro 处理器和Pentium MMX处理器中引入的</a:t>
            </a:r>
            <a:endParaRPr lang="en-US" altLang="zh-CN" sz="1600" dirty="0" smtClean="0">
              <a:solidFill>
                <a:srgbClr val="4D4D4D"/>
              </a:solidFill>
              <a:latin typeface="+mn-ea"/>
              <a:cs typeface="+mn-ea"/>
              <a:sym typeface="+mn-ea"/>
            </a:endParaRPr>
          </a:p>
          <a:p>
            <a:pPr marL="800100" lvl="2" indent="-342900" algn="l">
              <a:lnSpc>
                <a:spcPct val="120000"/>
              </a:lnSpc>
              <a:buClrTx/>
              <a:buSzTx/>
              <a:buFont typeface="Wingdings" panose="05000000000000000000" charset="0"/>
              <a:buChar char="l"/>
            </a:pPr>
            <a:endParaRPr lang="en-US" altLang="zh-CN" sz="1600" dirty="0" smtClean="0">
              <a:solidFill>
                <a:schemeClr val="tx1">
                  <a:lumMod val="75000"/>
                  <a:lumOff val="25000"/>
                </a:schemeClr>
              </a:solidFill>
              <a:latin typeface="+mn-ea"/>
              <a:cs typeface="+mn-ea"/>
              <a:sym typeface="+mn-ea"/>
            </a:endParaRPr>
          </a:p>
        </p:txBody>
      </p:sp>
      <p:grpSp>
        <p:nvGrpSpPr>
          <p:cNvPr id="10" name="组合 9"/>
          <p:cNvGrpSpPr/>
          <p:nvPr/>
        </p:nvGrpSpPr>
        <p:grpSpPr>
          <a:xfrm>
            <a:off x="7093585" y="792480"/>
            <a:ext cx="4697730" cy="5704205"/>
            <a:chOff x="11171" y="1248"/>
            <a:chExt cx="7398" cy="8983"/>
          </a:xfrm>
        </p:grpSpPr>
        <p:grpSp>
          <p:nvGrpSpPr>
            <p:cNvPr id="6" name="组合 5"/>
            <p:cNvGrpSpPr/>
            <p:nvPr/>
          </p:nvGrpSpPr>
          <p:grpSpPr>
            <a:xfrm>
              <a:off x="11171" y="1248"/>
              <a:ext cx="7398" cy="8374"/>
              <a:chOff x="11714" y="1248"/>
              <a:chExt cx="6608" cy="8374"/>
            </a:xfrm>
          </p:grpSpPr>
          <p:pic>
            <p:nvPicPr>
              <p:cNvPr id="4" name="图片 3"/>
              <p:cNvPicPr>
                <a:picLocks noChangeAspect="1"/>
              </p:cNvPicPr>
              <p:nvPr/>
            </p:nvPicPr>
            <p:blipFill>
              <a:blip r:embed="rId1"/>
              <a:stretch>
                <a:fillRect/>
              </a:stretch>
            </p:blipFill>
            <p:spPr>
              <a:xfrm>
                <a:off x="11738" y="6892"/>
                <a:ext cx="6523" cy="2730"/>
              </a:xfrm>
              <a:prstGeom prst="rect">
                <a:avLst/>
              </a:prstGeom>
            </p:spPr>
          </p:pic>
          <p:pic>
            <p:nvPicPr>
              <p:cNvPr id="5" name="图片 4"/>
              <p:cNvPicPr>
                <a:picLocks noChangeAspect="1"/>
              </p:cNvPicPr>
              <p:nvPr/>
            </p:nvPicPr>
            <p:blipFill>
              <a:blip r:embed="rId2"/>
              <a:stretch>
                <a:fillRect/>
              </a:stretch>
            </p:blipFill>
            <p:spPr>
              <a:xfrm>
                <a:off x="11714" y="1248"/>
                <a:ext cx="6608" cy="5643"/>
              </a:xfrm>
              <a:prstGeom prst="rect">
                <a:avLst/>
              </a:prstGeom>
            </p:spPr>
          </p:pic>
        </p:grpSp>
        <p:sp>
          <p:nvSpPr>
            <p:cNvPr id="7" name="文本框 6"/>
            <p:cNvSpPr txBox="1"/>
            <p:nvPr/>
          </p:nvSpPr>
          <p:spPr>
            <a:xfrm>
              <a:off x="14079" y="9623"/>
              <a:ext cx="2546" cy="608"/>
            </a:xfrm>
            <a:prstGeom prst="rect">
              <a:avLst/>
            </a:prstGeom>
            <a:noFill/>
          </p:spPr>
          <p:txBody>
            <a:bodyPr wrap="square" rtlCol="0" anchor="t">
              <a:spAutoFit/>
            </a:bodyPr>
            <a:p>
              <a:pPr>
                <a:lnSpc>
                  <a:spcPct val="120000"/>
                </a:lnSpc>
              </a:pPr>
              <a:r>
                <a:rPr lang="zh-CN" altLang="en-US" sz="1600" dirty="0" smtClean="0">
                  <a:solidFill>
                    <a:schemeClr val="tx1">
                      <a:lumMod val="75000"/>
                      <a:lumOff val="25000"/>
                    </a:schemeClr>
                  </a:solidFill>
                </a:rPr>
                <a:t>系统指令</a:t>
              </a:r>
              <a:endParaRPr lang="zh-CN" altLang="en-US" sz="1600" dirty="0" smtClean="0">
                <a:solidFill>
                  <a:schemeClr val="tx1">
                    <a:lumMod val="75000"/>
                    <a:lumOff val="25000"/>
                  </a:schemeClr>
                </a:solidFil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2.系统架构概况</a:t>
            </a:r>
            <a:endParaRPr lang="en-US" altLang="zh-CN"/>
          </a:p>
        </p:txBody>
      </p:sp>
      <p:sp>
        <p:nvSpPr>
          <p:cNvPr id="9" name="文本框 8"/>
          <p:cNvSpPr txBox="1"/>
          <p:nvPr/>
        </p:nvSpPr>
        <p:spPr>
          <a:xfrm>
            <a:off x="382905" y="792480"/>
            <a:ext cx="11426190" cy="4074160"/>
          </a:xfrm>
          <a:prstGeom prst="rect">
            <a:avLst/>
          </a:prstGeom>
          <a:noFill/>
        </p:spPr>
        <p:txBody>
          <a:bodyPr wrap="square" rtlCol="0" anchor="t">
            <a:spAutoFit/>
          </a:bodyPr>
          <a:p>
            <a:pPr marL="342900" indent="-342900">
              <a:lnSpc>
                <a:spcPct val="120000"/>
              </a:lnSpc>
              <a:buFont typeface="Wingdings" panose="05000000000000000000" charset="0"/>
              <a:buChar char="l"/>
            </a:pPr>
            <a:r>
              <a:rPr lang="en-US" altLang="zh-CN" sz="2000" b="1" dirty="0" smtClean="0">
                <a:solidFill>
                  <a:schemeClr val="tx1">
                    <a:lumMod val="75000"/>
                    <a:lumOff val="25000"/>
                  </a:schemeClr>
                </a:solidFill>
              </a:rPr>
              <a:t> IA-32</a:t>
            </a:r>
            <a:r>
              <a:rPr lang="zh-CN" altLang="en-US" sz="2000" b="1" dirty="0" smtClean="0">
                <a:solidFill>
                  <a:schemeClr val="tx1">
                    <a:lumMod val="75000"/>
                    <a:lumOff val="25000"/>
                  </a:schemeClr>
                </a:solidFill>
              </a:rPr>
              <a:t>架构</a:t>
            </a:r>
            <a:endParaRPr lang="en-US" altLang="zh-CN" sz="2000" b="1"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内存管理</a:t>
            </a: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软件模块保护 </a:t>
            </a: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多任务</a:t>
            </a: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异常和中断处理 </a:t>
            </a: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多处理器技术</a:t>
            </a: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高速缓存管理  </a:t>
            </a: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硬件资源和电源管理 </a:t>
            </a: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调试和性能监测</a:t>
            </a:r>
            <a:endParaRPr lang="en-US" altLang="zh-CN" sz="1600" dirty="0" smtClean="0">
              <a:solidFill>
                <a:schemeClr val="tx1">
                  <a:lumMod val="75000"/>
                  <a:lumOff val="25000"/>
                </a:schemeClr>
              </a:solidFill>
            </a:endParaRPr>
          </a:p>
          <a:p>
            <a:pPr>
              <a:lnSpc>
                <a:spcPct val="120000"/>
              </a:lnSpc>
            </a:pPr>
            <a:endParaRPr lang="zh-CN" altLang="en-US" sz="2000" b="1" dirty="0" smtClean="0">
              <a:solidFill>
                <a:schemeClr val="tx1">
                  <a:lumMod val="75000"/>
                  <a:lumOff val="25000"/>
                </a:schemeClr>
              </a:solidFill>
            </a:endParaRPr>
          </a:p>
          <a:p>
            <a:pPr lvl="1" indent="0" algn="l">
              <a:lnSpc>
                <a:spcPct val="120000"/>
              </a:lnSpc>
              <a:buClrTx/>
              <a:buSzTx/>
              <a:buFont typeface="Wingdings" panose="05000000000000000000" charset="0"/>
              <a:buNone/>
            </a:pPr>
            <a:endParaRPr lang="en-US" altLang="zh-CN" sz="1600" dirty="0" smtClean="0">
              <a:solidFill>
                <a:schemeClr val="tx1">
                  <a:lumMod val="75000"/>
                  <a:lumOff val="25000"/>
                </a:schemeClr>
              </a:solidFill>
            </a:endParaRPr>
          </a:p>
          <a:p>
            <a:pPr lvl="1" indent="0" algn="l">
              <a:lnSpc>
                <a:spcPct val="120000"/>
              </a:lnSpc>
              <a:buClrTx/>
              <a:buSzTx/>
              <a:buFont typeface="Wingdings" panose="05000000000000000000" charset="0"/>
              <a:buNone/>
            </a:pP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endParaRPr lang="en-US" altLang="zh-CN" sz="1600" dirty="0" smtClean="0">
              <a:solidFill>
                <a:schemeClr val="tx1">
                  <a:lumMod val="75000"/>
                  <a:lumOff val="25000"/>
                </a:schemeClr>
              </a:solidFill>
            </a:endParaRPr>
          </a:p>
        </p:txBody>
      </p:sp>
      <p:grpSp>
        <p:nvGrpSpPr>
          <p:cNvPr id="12" name="组合 11"/>
          <p:cNvGrpSpPr/>
          <p:nvPr/>
        </p:nvGrpSpPr>
        <p:grpSpPr>
          <a:xfrm>
            <a:off x="5536565" y="3557270"/>
            <a:ext cx="4997450" cy="2939544"/>
            <a:chOff x="8602" y="1048"/>
            <a:chExt cx="7870" cy="4422"/>
          </a:xfrm>
        </p:grpSpPr>
        <p:pic>
          <p:nvPicPr>
            <p:cNvPr id="8" name="图片 7"/>
            <p:cNvPicPr>
              <a:picLocks noChangeAspect="1"/>
            </p:cNvPicPr>
            <p:nvPr/>
          </p:nvPicPr>
          <p:blipFill>
            <a:blip r:embed="rId1"/>
            <a:stretch>
              <a:fillRect/>
            </a:stretch>
          </p:blipFill>
          <p:spPr>
            <a:xfrm>
              <a:off x="8602" y="1048"/>
              <a:ext cx="7870" cy="4035"/>
            </a:xfrm>
            <a:prstGeom prst="rect">
              <a:avLst/>
            </a:prstGeom>
          </p:spPr>
        </p:pic>
        <p:sp>
          <p:nvSpPr>
            <p:cNvPr id="11" name="文本框 10"/>
            <p:cNvSpPr txBox="1"/>
            <p:nvPr/>
          </p:nvSpPr>
          <p:spPr>
            <a:xfrm>
              <a:off x="10089" y="4889"/>
              <a:ext cx="5823" cy="581"/>
            </a:xfrm>
            <a:prstGeom prst="rect">
              <a:avLst/>
            </a:prstGeom>
            <a:noFill/>
          </p:spPr>
          <p:txBody>
            <a:bodyPr wrap="square" rtlCol="0">
              <a:spAutoFit/>
            </a:bodyPr>
            <a:p>
              <a:pPr>
                <a:lnSpc>
                  <a:spcPct val="120000"/>
                </a:lnSpc>
              </a:pPr>
              <a:r>
                <a:rPr lang="zh-CN" altLang="en-US" sz="1600" dirty="0" smtClean="0">
                  <a:solidFill>
                    <a:schemeClr val="tx1">
                      <a:lumMod val="75000"/>
                      <a:lumOff val="25000"/>
                    </a:schemeClr>
                  </a:solidFill>
                </a:rPr>
                <a:t>处理器和内存互动的基本流程</a:t>
              </a:r>
              <a:endParaRPr lang="zh-CN" altLang="en-US" sz="1600" dirty="0" smtClean="0">
                <a:solidFill>
                  <a:schemeClr val="tx1">
                    <a:lumMod val="75000"/>
                    <a:lumOff val="25000"/>
                  </a:schemeClr>
                </a:solidFill>
              </a:endParaRPr>
            </a:p>
          </p:txBody>
        </p:sp>
      </p:grpSp>
      <p:grpSp>
        <p:nvGrpSpPr>
          <p:cNvPr id="14" name="组合 13"/>
          <p:cNvGrpSpPr/>
          <p:nvPr/>
        </p:nvGrpSpPr>
        <p:grpSpPr>
          <a:xfrm>
            <a:off x="5704205" y="794385"/>
            <a:ext cx="4846955" cy="2716641"/>
            <a:chOff x="8808" y="5484"/>
            <a:chExt cx="7856" cy="5016"/>
          </a:xfrm>
        </p:grpSpPr>
        <p:pic>
          <p:nvPicPr>
            <p:cNvPr id="10" name="图片 9"/>
            <p:cNvPicPr>
              <a:picLocks noChangeAspect="1"/>
            </p:cNvPicPr>
            <p:nvPr/>
          </p:nvPicPr>
          <p:blipFill>
            <a:blip r:embed="rId2"/>
            <a:stretch>
              <a:fillRect/>
            </a:stretch>
          </p:blipFill>
          <p:spPr>
            <a:xfrm>
              <a:off x="8808" y="5484"/>
              <a:ext cx="7856" cy="4415"/>
            </a:xfrm>
            <a:prstGeom prst="rect">
              <a:avLst/>
            </a:prstGeom>
          </p:spPr>
        </p:pic>
        <p:sp>
          <p:nvSpPr>
            <p:cNvPr id="13" name="文本框 12"/>
            <p:cNvSpPr txBox="1"/>
            <p:nvPr/>
          </p:nvSpPr>
          <p:spPr>
            <a:xfrm>
              <a:off x="11249" y="9787"/>
              <a:ext cx="2673" cy="713"/>
            </a:xfrm>
            <a:prstGeom prst="rect">
              <a:avLst/>
            </a:prstGeom>
            <a:noFill/>
          </p:spPr>
          <p:txBody>
            <a:bodyPr wrap="square" rtlCol="0">
              <a:spAutoFit/>
            </a:bodyPr>
            <a:p>
              <a:pPr>
                <a:lnSpc>
                  <a:spcPct val="120000"/>
                </a:lnSpc>
              </a:pPr>
              <a:r>
                <a:rPr lang="en-US" altLang="zh-CN" sz="1600" dirty="0" smtClean="0">
                  <a:solidFill>
                    <a:schemeClr val="tx1">
                      <a:lumMod val="75000"/>
                      <a:lumOff val="25000"/>
                    </a:schemeClr>
                  </a:solidFill>
                </a:rPr>
                <a:t>CPU</a:t>
              </a:r>
              <a:r>
                <a:rPr lang="zh-CN" altLang="en-US" sz="1600" dirty="0" smtClean="0">
                  <a:solidFill>
                    <a:schemeClr val="tx1">
                      <a:lumMod val="75000"/>
                      <a:lumOff val="25000"/>
                    </a:schemeClr>
                  </a:solidFill>
                </a:rPr>
                <a:t>基本结构图</a:t>
              </a:r>
              <a:endParaRPr lang="zh-CN" altLang="en-US" sz="1600" dirty="0" smtClean="0">
                <a:solidFill>
                  <a:schemeClr val="tx1">
                    <a:lumMod val="75000"/>
                    <a:lumOff val="25000"/>
                  </a:schemeClr>
                </a:solidFil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2.系统架构概况</a:t>
            </a:r>
            <a:endParaRPr lang="en-US" altLang="zh-CN"/>
          </a:p>
        </p:txBody>
      </p:sp>
      <p:sp>
        <p:nvSpPr>
          <p:cNvPr id="9" name="文本框 8"/>
          <p:cNvSpPr txBox="1"/>
          <p:nvPr/>
        </p:nvSpPr>
        <p:spPr>
          <a:xfrm>
            <a:off x="347980" y="792480"/>
            <a:ext cx="11362690" cy="3409950"/>
          </a:xfrm>
          <a:prstGeom prst="rect">
            <a:avLst/>
          </a:prstGeom>
          <a:noFill/>
        </p:spPr>
        <p:txBody>
          <a:bodyPr wrap="square" rtlCol="0" anchor="t">
            <a:spAutoFit/>
          </a:bodyPr>
          <a:p>
            <a:pPr marL="342900" lvl="1" indent="-342900" algn="l">
              <a:lnSpc>
                <a:spcPct val="120000"/>
              </a:lnSpc>
              <a:buClrTx/>
              <a:buSzTx/>
              <a:buFont typeface="Wingdings" panose="05000000000000000000" charset="0"/>
              <a:buChar char="l"/>
            </a:pPr>
            <a:r>
              <a:rPr lang="zh-CN" altLang="en-US" sz="2000" b="1" dirty="0" smtClean="0">
                <a:solidFill>
                  <a:schemeClr val="tx1">
                    <a:lumMod val="75000"/>
                    <a:lumOff val="25000"/>
                  </a:schemeClr>
                </a:solidFill>
                <a:sym typeface="+mn-ea"/>
              </a:rPr>
              <a:t>  </a:t>
            </a:r>
            <a:r>
              <a:rPr sz="2000" b="1" dirty="0" smtClean="0">
                <a:solidFill>
                  <a:schemeClr val="tx1">
                    <a:lumMod val="75000"/>
                    <a:lumOff val="25000"/>
                  </a:schemeClr>
                </a:solidFill>
                <a:sym typeface="+mn-ea"/>
              </a:rPr>
              <a:t>装载和保存系统寄存器 </a:t>
            </a:r>
            <a:endParaRPr sz="2000" b="1" dirty="0" smtClean="0">
              <a:solidFill>
                <a:schemeClr val="tx1">
                  <a:lumMod val="75000"/>
                  <a:lumOff val="25000"/>
                </a:schemeClr>
              </a:solidFill>
              <a:sym typeface="+mn-ea"/>
            </a:endParaRPr>
          </a:p>
          <a:p>
            <a:pPr marL="800100" lvl="2" indent="-342900" algn="l">
              <a:lnSpc>
                <a:spcPct val="120000"/>
              </a:lnSpc>
              <a:buClrTx/>
              <a:buSzTx/>
              <a:buFont typeface="Wingdings" panose="05000000000000000000" charset="0"/>
              <a:buChar char="l"/>
            </a:pPr>
            <a:r>
              <a:rPr sz="1600" dirty="0" smtClean="0">
                <a:solidFill>
                  <a:srgbClr val="4D4D4D"/>
                </a:solidFill>
                <a:latin typeface="微软雅黑" panose="020B0503020204020204" pitchFamily="34" charset="-122"/>
                <a:ea typeface="微软雅黑" panose="020B0503020204020204" pitchFamily="34" charset="-122"/>
                <a:sym typeface="+mn-ea"/>
              </a:rPr>
              <a:t>控制寄存器(CR0、CR1、CR2、CR3和CR4)都是用MOV指令来装载的</a:t>
            </a:r>
            <a:endParaRPr sz="1600" dirty="0" smtClean="0">
              <a:solidFill>
                <a:srgbClr val="4D4D4D"/>
              </a:solidFill>
              <a:latin typeface="微软雅黑" panose="020B0503020204020204" pitchFamily="34" charset="-122"/>
              <a:ea typeface="微软雅黑" panose="020B0503020204020204" pitchFamily="34" charset="-122"/>
              <a:sym typeface="+mn-ea"/>
            </a:endParaRPr>
          </a:p>
          <a:p>
            <a:pPr marL="800100" lvl="2" indent="-342900" algn="l">
              <a:lnSpc>
                <a:spcPct val="120000"/>
              </a:lnSpc>
              <a:buClrTx/>
              <a:buSzTx/>
              <a:buFont typeface="Wingdings" panose="05000000000000000000" charset="0"/>
              <a:buChar char="l"/>
            </a:pPr>
            <a:r>
              <a:rPr sz="1600" dirty="0" smtClean="0">
                <a:solidFill>
                  <a:srgbClr val="4D4D4D"/>
                </a:solidFill>
                <a:latin typeface="微软雅黑" panose="020B0503020204020204" pitchFamily="34" charset="-122"/>
                <a:ea typeface="微软雅黑" panose="020B0503020204020204" pitchFamily="34" charset="-122"/>
                <a:sym typeface="+mn-ea"/>
              </a:rPr>
              <a:t>LGDT(装载GDTR寄存器) 把GDT基地址和界限从内存中装载到GDTR寄存器中</a:t>
            </a:r>
            <a:endParaRPr sz="1600" dirty="0" smtClean="0">
              <a:solidFill>
                <a:srgbClr val="4D4D4D"/>
              </a:solidFill>
              <a:latin typeface="微软雅黑" panose="020B0503020204020204" pitchFamily="34" charset="-122"/>
              <a:ea typeface="微软雅黑" panose="020B0503020204020204" pitchFamily="34" charset="-122"/>
              <a:sym typeface="+mn-ea"/>
            </a:endParaRPr>
          </a:p>
          <a:p>
            <a:pPr marL="800100" lvl="2" indent="-342900" algn="l">
              <a:lnSpc>
                <a:spcPct val="120000"/>
              </a:lnSpc>
              <a:buClrTx/>
              <a:buSzTx/>
              <a:buFont typeface="Wingdings" panose="05000000000000000000" charset="0"/>
              <a:buChar char="l"/>
            </a:pPr>
            <a:r>
              <a:rPr sz="1600" dirty="0" smtClean="0">
                <a:solidFill>
                  <a:srgbClr val="4D4D4D"/>
                </a:solidFill>
                <a:latin typeface="微软雅黑" panose="020B0503020204020204" pitchFamily="34" charset="-122"/>
                <a:ea typeface="微软雅黑" panose="020B0503020204020204" pitchFamily="34" charset="-122"/>
                <a:sym typeface="+mn-ea"/>
              </a:rPr>
              <a:t>SGDT(保存GDTR寄存器) 把GDTR寄存器中的GDT基地址和界限保存到内存中</a:t>
            </a:r>
            <a:endParaRPr sz="1600" dirty="0" smtClean="0">
              <a:solidFill>
                <a:srgbClr val="4D4D4D"/>
              </a:solidFill>
              <a:latin typeface="微软雅黑" panose="020B0503020204020204" pitchFamily="34" charset="-122"/>
              <a:ea typeface="微软雅黑" panose="020B0503020204020204" pitchFamily="34" charset="-122"/>
              <a:sym typeface="+mn-ea"/>
            </a:endParaRPr>
          </a:p>
          <a:p>
            <a:pPr marL="800100" lvl="2" indent="-342900" algn="l">
              <a:lnSpc>
                <a:spcPct val="120000"/>
              </a:lnSpc>
              <a:buClrTx/>
              <a:buSzTx/>
              <a:buFont typeface="Wingdings" panose="05000000000000000000" charset="0"/>
              <a:buChar char="l"/>
            </a:pPr>
            <a:r>
              <a:rPr sz="1600" dirty="0" smtClean="0">
                <a:solidFill>
                  <a:srgbClr val="4D4D4D"/>
                </a:solidFill>
                <a:latin typeface="微软雅黑" panose="020B0503020204020204" pitchFamily="34" charset="-122"/>
                <a:ea typeface="微软雅黑" panose="020B0503020204020204" pitchFamily="34" charset="-122"/>
                <a:sym typeface="+mn-ea"/>
              </a:rPr>
              <a:t>LIDT(装载IDTR寄存器) 把IDT基地址和界限从内存装载到IDTR寄存器中 </a:t>
            </a:r>
            <a:endParaRPr sz="1600" dirty="0" smtClean="0">
              <a:solidFill>
                <a:srgbClr val="4D4D4D"/>
              </a:solidFill>
              <a:latin typeface="微软雅黑" panose="020B0503020204020204" pitchFamily="34" charset="-122"/>
              <a:ea typeface="微软雅黑" panose="020B0503020204020204" pitchFamily="34" charset="-122"/>
              <a:sym typeface="+mn-ea"/>
            </a:endParaRPr>
          </a:p>
          <a:p>
            <a:pPr marL="800100" lvl="2" indent="-342900" algn="l">
              <a:lnSpc>
                <a:spcPct val="120000"/>
              </a:lnSpc>
              <a:buClrTx/>
              <a:buSzTx/>
              <a:buFont typeface="Wingdings" panose="05000000000000000000" charset="0"/>
              <a:buChar char="l"/>
            </a:pPr>
            <a:r>
              <a:rPr sz="1600" dirty="0" smtClean="0">
                <a:solidFill>
                  <a:srgbClr val="4D4D4D"/>
                </a:solidFill>
                <a:latin typeface="微软雅黑" panose="020B0503020204020204" pitchFamily="34" charset="-122"/>
                <a:ea typeface="微软雅黑" panose="020B0503020204020204" pitchFamily="34" charset="-122"/>
                <a:sym typeface="+mn-ea"/>
              </a:rPr>
              <a:t>S</a:t>
            </a:r>
            <a:r>
              <a:rPr lang="en-US" sz="1600" dirty="0" smtClean="0">
                <a:solidFill>
                  <a:srgbClr val="4D4D4D"/>
                </a:solidFill>
                <a:latin typeface="微软雅黑" panose="020B0503020204020204" pitchFamily="34" charset="-122"/>
                <a:ea typeface="微软雅黑" panose="020B0503020204020204" pitchFamily="34" charset="-122"/>
                <a:sym typeface="+mn-ea"/>
              </a:rPr>
              <a:t>I</a:t>
            </a:r>
            <a:r>
              <a:rPr sz="1600" dirty="0" smtClean="0">
                <a:solidFill>
                  <a:srgbClr val="4D4D4D"/>
                </a:solidFill>
                <a:latin typeface="微软雅黑" panose="020B0503020204020204" pitchFamily="34" charset="-122"/>
                <a:ea typeface="微软雅黑" panose="020B0503020204020204" pitchFamily="34" charset="-122"/>
                <a:sym typeface="+mn-ea"/>
              </a:rPr>
              <a:t>DT(保存LDT寄存器) 把LDTR寄存器中的LDT段选择符保存内存中或者通用寄存器中 </a:t>
            </a:r>
            <a:endParaRPr sz="1600" dirty="0" smtClean="0">
              <a:solidFill>
                <a:srgbClr val="4D4D4D"/>
              </a:solidFill>
              <a:latin typeface="微软雅黑" panose="020B0503020204020204" pitchFamily="34" charset="-122"/>
              <a:ea typeface="微软雅黑" panose="020B0503020204020204" pitchFamily="34" charset="-122"/>
              <a:sym typeface="+mn-ea"/>
            </a:endParaRPr>
          </a:p>
          <a:p>
            <a:pPr marL="800100" lvl="2" indent="-342900" algn="l">
              <a:lnSpc>
                <a:spcPct val="120000"/>
              </a:lnSpc>
              <a:buClrTx/>
              <a:buSzTx/>
              <a:buFont typeface="Wingdings" panose="05000000000000000000" charset="0"/>
              <a:buChar char="l"/>
            </a:pPr>
            <a:r>
              <a:rPr lang="en-US" sz="1600" dirty="0" smtClean="0">
                <a:solidFill>
                  <a:srgbClr val="4D4D4D"/>
                </a:solidFill>
                <a:latin typeface="微软雅黑" panose="020B0503020204020204" pitchFamily="34" charset="-122"/>
                <a:ea typeface="微软雅黑" panose="020B0503020204020204" pitchFamily="34" charset="-122"/>
                <a:sym typeface="+mn-ea"/>
              </a:rPr>
              <a:t>LLDT</a:t>
            </a:r>
            <a:r>
              <a:rPr sz="1600" dirty="0" smtClean="0">
                <a:solidFill>
                  <a:srgbClr val="4D4D4D"/>
                </a:solidFill>
                <a:latin typeface="微软雅黑" panose="020B0503020204020204" pitchFamily="34" charset="-122"/>
                <a:ea typeface="微软雅黑" panose="020B0503020204020204" pitchFamily="34" charset="-122"/>
                <a:sym typeface="+mn-ea"/>
              </a:rPr>
              <a:t>(装载任务寄存器) 从内存中装载LDT段选择符和段描述符到LD</a:t>
            </a:r>
            <a:r>
              <a:rPr lang="en-US" sz="1600" dirty="0" smtClean="0">
                <a:solidFill>
                  <a:srgbClr val="4D4D4D"/>
                </a:solidFill>
                <a:latin typeface="微软雅黑" panose="020B0503020204020204" pitchFamily="34" charset="-122"/>
                <a:ea typeface="微软雅黑" panose="020B0503020204020204" pitchFamily="34" charset="-122"/>
                <a:sym typeface="+mn-ea"/>
              </a:rPr>
              <a:t>TR</a:t>
            </a:r>
            <a:endParaRPr lang="en-US" sz="1600" dirty="0" smtClean="0">
              <a:solidFill>
                <a:srgbClr val="4D4D4D"/>
              </a:solidFill>
              <a:latin typeface="微软雅黑" panose="020B0503020204020204" pitchFamily="34" charset="-122"/>
              <a:ea typeface="微软雅黑" panose="020B0503020204020204" pitchFamily="34" charset="-122"/>
              <a:sym typeface="+mn-ea"/>
            </a:endParaRPr>
          </a:p>
          <a:p>
            <a:pPr marL="800100" lvl="2" indent="-342900" algn="l">
              <a:lnSpc>
                <a:spcPct val="120000"/>
              </a:lnSpc>
              <a:buClrTx/>
              <a:buSzTx/>
              <a:buFont typeface="Wingdings" panose="05000000000000000000" charset="0"/>
              <a:buChar char="l"/>
            </a:pPr>
            <a:r>
              <a:rPr sz="1600" dirty="0" smtClean="0">
                <a:solidFill>
                  <a:srgbClr val="4D4D4D"/>
                </a:solidFill>
                <a:latin typeface="微软雅黑" panose="020B0503020204020204" pitchFamily="34" charset="-122"/>
                <a:ea typeface="微软雅黑" panose="020B0503020204020204" pitchFamily="34" charset="-122"/>
                <a:sym typeface="+mn-ea"/>
              </a:rPr>
              <a:t>SLDT(保存LDT寄存器) 把LDTR寄存器中的LDT段选择符保存内存中或者通用寄存器中</a:t>
            </a:r>
            <a:endParaRPr sz="1600" dirty="0" smtClean="0">
              <a:solidFill>
                <a:srgbClr val="4D4D4D"/>
              </a:solidFill>
              <a:latin typeface="微软雅黑" panose="020B0503020204020204" pitchFamily="34" charset="-122"/>
              <a:ea typeface="微软雅黑" panose="020B0503020204020204" pitchFamily="34" charset="-122"/>
              <a:sym typeface="+mn-ea"/>
            </a:endParaRPr>
          </a:p>
          <a:p>
            <a:pPr marL="800100" lvl="2" indent="-342900" algn="l">
              <a:lnSpc>
                <a:spcPct val="120000"/>
              </a:lnSpc>
              <a:buClrTx/>
              <a:buSzTx/>
              <a:buFont typeface="Wingdings" panose="05000000000000000000" charset="0"/>
              <a:buChar char="l"/>
            </a:pPr>
            <a:r>
              <a:rPr sz="1600" dirty="0" smtClean="0">
                <a:solidFill>
                  <a:srgbClr val="4D4D4D"/>
                </a:solidFill>
                <a:latin typeface="微软雅黑" panose="020B0503020204020204" pitchFamily="34" charset="-122"/>
                <a:ea typeface="微软雅黑" panose="020B0503020204020204" pitchFamily="34" charset="-122"/>
                <a:sym typeface="+mn-ea"/>
              </a:rPr>
              <a:t>LTR(装载任务寄存器) 把TSS的段选择符和段描述符从内存中装载到任务寄存器中</a:t>
            </a:r>
            <a:endParaRPr sz="1600" dirty="0" smtClean="0">
              <a:solidFill>
                <a:srgbClr val="4D4D4D"/>
              </a:solidFill>
              <a:latin typeface="微软雅黑" panose="020B0503020204020204" pitchFamily="34" charset="-122"/>
              <a:ea typeface="微软雅黑" panose="020B0503020204020204" pitchFamily="34" charset="-122"/>
              <a:sym typeface="+mn-ea"/>
            </a:endParaRPr>
          </a:p>
          <a:p>
            <a:pPr marL="800100" lvl="2" indent="-342900" algn="l">
              <a:lnSpc>
                <a:spcPct val="120000"/>
              </a:lnSpc>
              <a:buClrTx/>
              <a:buSzTx/>
              <a:buFont typeface="Wingdings" panose="05000000000000000000" charset="0"/>
              <a:buChar char="l"/>
            </a:pPr>
            <a:r>
              <a:rPr sz="1600" dirty="0" smtClean="0">
                <a:solidFill>
                  <a:srgbClr val="4D4D4D"/>
                </a:solidFill>
                <a:latin typeface="微软雅黑" panose="020B0503020204020204" pitchFamily="34" charset="-122"/>
                <a:ea typeface="微软雅黑" panose="020B0503020204020204" pitchFamily="34" charset="-122"/>
                <a:sym typeface="+mn-ea"/>
              </a:rPr>
              <a:t>STR(保存任务寄存器) 把当前任务的任务寄存器中的段选择符保存到内存或者通用寄存</a:t>
            </a:r>
            <a:endParaRPr sz="1600" dirty="0" smtClean="0">
              <a:solidFill>
                <a:srgbClr val="4D4D4D"/>
              </a:solidFill>
              <a:latin typeface="微软雅黑" panose="020B0503020204020204" pitchFamily="34" charset="-122"/>
              <a:ea typeface="微软雅黑" panose="020B0503020204020204" pitchFamily="34" charset="-122"/>
              <a:sym typeface="+mn-ea"/>
            </a:endParaRPr>
          </a:p>
          <a:p>
            <a:pPr marL="800100" lvl="2" indent="-342900" algn="l">
              <a:lnSpc>
                <a:spcPct val="120000"/>
              </a:lnSpc>
              <a:buClrTx/>
              <a:buSzTx/>
              <a:buFont typeface="Wingdings" panose="05000000000000000000" charset="0"/>
              <a:buChar char="l"/>
            </a:pPr>
            <a:endParaRPr sz="1600" dirty="0" smtClean="0">
              <a:solidFill>
                <a:srgbClr val="4D4D4D"/>
              </a:solidFill>
              <a:latin typeface="微软雅黑" panose="020B0503020204020204" pitchFamily="34" charset="-122"/>
              <a:ea typeface="微软雅黑" panose="020B0503020204020204" pitchFamily="34" charset="-122"/>
              <a:sym typeface="+mn-ea"/>
            </a:endParaRPr>
          </a:p>
        </p:txBody>
      </p:sp>
      <p:graphicFrame>
        <p:nvGraphicFramePr>
          <p:cNvPr id="8" name="表格 7"/>
          <p:cNvGraphicFramePr/>
          <p:nvPr>
            <p:custDataLst>
              <p:tags r:id="rId1"/>
            </p:custDataLst>
          </p:nvPr>
        </p:nvGraphicFramePr>
        <p:xfrm>
          <a:off x="1600200" y="4202430"/>
          <a:ext cx="8122920" cy="2164080"/>
        </p:xfrm>
        <a:graphic>
          <a:graphicData uri="http://schemas.openxmlformats.org/drawingml/2006/table">
            <a:tbl>
              <a:tblPr firstRow="1" bandRow="1">
                <a:tableStyleId>{5C22544A-7EE6-4342-B048-85BDC9FD1C3A}</a:tableStyleId>
              </a:tblPr>
              <a:tblGrid>
                <a:gridCol w="2707640"/>
                <a:gridCol w="2707640"/>
                <a:gridCol w="2707640"/>
              </a:tblGrid>
              <a:tr h="541020">
                <a:tc>
                  <a:txBody>
                    <a:bodyPr/>
                    <a:p>
                      <a:pPr algn="ctr">
                        <a:buNone/>
                      </a:pPr>
                      <a:r>
                        <a:rPr lang="zh-CN" altLang="en-US" sz="1600"/>
                        <a:t>寄存器</a:t>
                      </a:r>
                      <a:endParaRPr lang="zh-CN" altLang="en-US" sz="1600"/>
                    </a:p>
                  </a:txBody>
                  <a:tcPr/>
                </a:tc>
                <a:tc>
                  <a:txBody>
                    <a:bodyPr/>
                    <a:p>
                      <a:pPr algn="ctr">
                        <a:buNone/>
                      </a:pPr>
                      <a:r>
                        <a:rPr lang="zh-CN" altLang="en-US" sz="1600"/>
                        <a:t>加载指令</a:t>
                      </a:r>
                      <a:endParaRPr lang="zh-CN" altLang="en-US" sz="1600"/>
                    </a:p>
                  </a:txBody>
                  <a:tcPr/>
                </a:tc>
                <a:tc>
                  <a:txBody>
                    <a:bodyPr/>
                    <a:p>
                      <a:pPr algn="ctr">
                        <a:buNone/>
                      </a:pPr>
                      <a:r>
                        <a:rPr lang="zh-CN" altLang="en-US" sz="1600"/>
                        <a:t>保存指令</a:t>
                      </a:r>
                      <a:endParaRPr lang="zh-CN" altLang="en-US" sz="1600"/>
                    </a:p>
                  </a:txBody>
                  <a:tcPr/>
                </a:tc>
              </a:tr>
              <a:tr h="541020">
                <a:tc>
                  <a:txBody>
                    <a:bodyPr/>
                    <a:p>
                      <a:pPr algn="ctr">
                        <a:buNone/>
                      </a:pPr>
                      <a:r>
                        <a:rPr lang="en-US" altLang="zh-CN" sz="1600"/>
                        <a:t>GDTR</a:t>
                      </a:r>
                      <a:r>
                        <a:rPr lang="zh-CN" altLang="en-US" sz="1600"/>
                        <a:t>寄存器</a:t>
                      </a:r>
                      <a:endParaRPr lang="zh-CN" altLang="en-US" sz="1600"/>
                    </a:p>
                  </a:txBody>
                  <a:tcPr/>
                </a:tc>
                <a:tc>
                  <a:txBody>
                    <a:bodyPr/>
                    <a:p>
                      <a:pPr algn="ctr">
                        <a:buNone/>
                      </a:pPr>
                      <a:r>
                        <a:rPr lang="en-US" altLang="zh-CN" sz="1600"/>
                        <a:t>LGDT</a:t>
                      </a:r>
                      <a:endParaRPr lang="en-US" altLang="zh-CN" sz="1600"/>
                    </a:p>
                  </a:txBody>
                  <a:tcPr/>
                </a:tc>
                <a:tc>
                  <a:txBody>
                    <a:bodyPr/>
                    <a:p>
                      <a:pPr algn="ctr">
                        <a:buNone/>
                      </a:pPr>
                      <a:r>
                        <a:rPr lang="en-US" altLang="zh-CN" sz="1600"/>
                        <a:t>SGDT</a:t>
                      </a:r>
                      <a:endParaRPr lang="en-US" altLang="zh-CN" sz="1600"/>
                    </a:p>
                  </a:txBody>
                  <a:tcPr/>
                </a:tc>
              </a:tr>
              <a:tr h="541020">
                <a:tc>
                  <a:txBody>
                    <a:bodyPr/>
                    <a:p>
                      <a:pPr algn="ctr">
                        <a:buNone/>
                      </a:pPr>
                      <a:r>
                        <a:rPr lang="en-US" altLang="zh-CN" sz="1600"/>
                        <a:t>LDTR</a:t>
                      </a:r>
                      <a:r>
                        <a:rPr lang="zh-CN" altLang="en-US" sz="1600"/>
                        <a:t>寄存器</a:t>
                      </a:r>
                      <a:endParaRPr lang="zh-CN" altLang="en-US" sz="1600"/>
                    </a:p>
                  </a:txBody>
                  <a:tcPr/>
                </a:tc>
                <a:tc>
                  <a:txBody>
                    <a:bodyPr/>
                    <a:p>
                      <a:pPr algn="ctr">
                        <a:buNone/>
                      </a:pPr>
                      <a:r>
                        <a:rPr lang="en-US" altLang="zh-CN" sz="1600"/>
                        <a:t>LLDT</a:t>
                      </a:r>
                      <a:endParaRPr lang="en-US" altLang="zh-CN" sz="1600"/>
                    </a:p>
                  </a:txBody>
                  <a:tcPr/>
                </a:tc>
                <a:tc>
                  <a:txBody>
                    <a:bodyPr/>
                    <a:p>
                      <a:pPr algn="ctr">
                        <a:buNone/>
                      </a:pPr>
                      <a:r>
                        <a:rPr lang="en-US" altLang="zh-CN" sz="1600"/>
                        <a:t>SLDT</a:t>
                      </a:r>
                      <a:endParaRPr lang="en-US" altLang="zh-CN" sz="1600"/>
                    </a:p>
                  </a:txBody>
                  <a:tcPr/>
                </a:tc>
              </a:tr>
              <a:tr h="541020">
                <a:tc>
                  <a:txBody>
                    <a:bodyPr/>
                    <a:p>
                      <a:pPr algn="ctr">
                        <a:buNone/>
                      </a:pPr>
                      <a:r>
                        <a:rPr lang="en-US" altLang="zh-CN" sz="1600"/>
                        <a:t>IDTR</a:t>
                      </a:r>
                      <a:r>
                        <a:rPr lang="zh-CN" altLang="en-US" sz="1600"/>
                        <a:t>寄存器</a:t>
                      </a:r>
                      <a:endParaRPr lang="zh-CN" altLang="en-US" sz="1600"/>
                    </a:p>
                  </a:txBody>
                  <a:tcPr/>
                </a:tc>
                <a:tc>
                  <a:txBody>
                    <a:bodyPr/>
                    <a:p>
                      <a:pPr algn="ctr">
                        <a:buNone/>
                      </a:pPr>
                      <a:r>
                        <a:rPr lang="en-US" altLang="zh-CN" sz="1600"/>
                        <a:t>LIDT</a:t>
                      </a:r>
                      <a:endParaRPr lang="en-US" altLang="zh-CN" sz="1600"/>
                    </a:p>
                  </a:txBody>
                  <a:tcPr/>
                </a:tc>
                <a:tc>
                  <a:txBody>
                    <a:bodyPr/>
                    <a:p>
                      <a:pPr algn="ctr">
                        <a:buNone/>
                      </a:pPr>
                      <a:r>
                        <a:rPr lang="en-US" altLang="zh-CN" sz="1600"/>
                        <a:t>SLDT</a:t>
                      </a:r>
                      <a:endParaRPr lang="en-US" altLang="zh-CN" sz="1600"/>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2.系统架构概况</a:t>
            </a:r>
            <a:endParaRPr lang="en-US" altLang="zh-CN"/>
          </a:p>
        </p:txBody>
      </p:sp>
      <p:sp>
        <p:nvSpPr>
          <p:cNvPr id="9" name="文本框 8"/>
          <p:cNvSpPr txBox="1"/>
          <p:nvPr/>
        </p:nvSpPr>
        <p:spPr>
          <a:xfrm>
            <a:off x="347980" y="792480"/>
            <a:ext cx="7005320" cy="5253990"/>
          </a:xfrm>
          <a:prstGeom prst="rect">
            <a:avLst/>
          </a:prstGeom>
          <a:noFill/>
        </p:spPr>
        <p:txBody>
          <a:bodyPr wrap="square" rtlCol="0" anchor="t">
            <a:spAutoFit/>
          </a:bodyPr>
          <a:p>
            <a:pPr marL="342900" lvl="1" indent="-342900" algn="l">
              <a:lnSpc>
                <a:spcPct val="120000"/>
              </a:lnSpc>
              <a:buClrTx/>
              <a:buSzTx/>
              <a:buFont typeface="Wingdings" panose="05000000000000000000" charset="0"/>
              <a:buChar char="l"/>
            </a:pPr>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sz="2000" b="1"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检查访问特权</a:t>
            </a:r>
            <a:endParaRPr sz="2000" b="1"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800100" lvl="2" indent="-342900" algn="l">
              <a:lnSpc>
                <a:spcPct val="120000"/>
              </a:lnSpc>
              <a:buClrTx/>
              <a:buSzTx/>
              <a:buFont typeface="Wingdings" panose="05000000000000000000" charset="0"/>
              <a:buChar char="l"/>
            </a:pPr>
            <a:r>
              <a:rPr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处理器提供了几条指令用来检查段选择符和段描述符，看是否允许访问与它们相关联的段。这些指令自动进行访问特权和类型检查，使操作系统阻止异常的产生</a:t>
            </a:r>
            <a:endParaRPr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800100" lvl="2" indent="-342900" algn="l">
              <a:lnSpc>
                <a:spcPct val="120000"/>
              </a:lnSpc>
              <a:buClrTx/>
              <a:buSzTx/>
              <a:buFont typeface="Wingdings" panose="05000000000000000000" charset="0"/>
              <a:buChar char="l"/>
            </a:pPr>
            <a:r>
              <a:rPr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ARPL(调整RPL)指令调整段选择符的RPL(请求访问特权)</a:t>
            </a:r>
            <a:endParaRPr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800100" lvl="2" indent="-342900" algn="l">
              <a:lnSpc>
                <a:spcPct val="120000"/>
              </a:lnSpc>
              <a:buClrTx/>
              <a:buSzTx/>
              <a:buFont typeface="Wingdings" panose="05000000000000000000" charset="0"/>
              <a:buChar char="l"/>
            </a:pPr>
            <a:r>
              <a:rPr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LAR(装载访问特权)指令检查某个段是否可以访问以及从段描述符中装载访问特权到通用寄存器中</a:t>
            </a:r>
            <a:endParaRPr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800100" lvl="2" indent="-342900" algn="l">
              <a:lnSpc>
                <a:spcPct val="120000"/>
              </a:lnSpc>
              <a:buClrTx/>
              <a:buSzTx/>
              <a:buFont typeface="Wingdings" panose="05000000000000000000" charset="0"/>
              <a:buChar char="l"/>
            </a:pPr>
            <a:r>
              <a:rPr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LSL(装载段界限)指令检查某个段是否可以访问，并从段描述符中装载段界限到通用寄存器</a:t>
            </a:r>
            <a:endParaRPr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800100" lvl="2" indent="-342900" algn="l">
              <a:lnSpc>
                <a:spcPct val="120000"/>
              </a:lnSpc>
              <a:buClrTx/>
              <a:buSzTx/>
              <a:buFont typeface="Wingdings" panose="05000000000000000000" charset="0"/>
              <a:buChar char="l"/>
            </a:pPr>
            <a:r>
              <a:rPr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VERR(读校验)和VERW(写校验)指令是分别校验选定的段</a:t>
            </a:r>
            <a:endParaRPr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800100" lvl="2" indent="-342900" algn="l">
              <a:lnSpc>
                <a:spcPct val="120000"/>
              </a:lnSpc>
              <a:buClrTx/>
              <a:buSzTx/>
              <a:buFont typeface="Wingdings" panose="05000000000000000000" charset="0"/>
              <a:buChar char="l"/>
            </a:pPr>
            <a:r>
              <a:rPr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CPL是当前执行的程序或任务的特权级</a:t>
            </a:r>
            <a:endParaRPr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800100" lvl="2" indent="-342900" algn="l">
              <a:lnSpc>
                <a:spcPct val="120000"/>
              </a:lnSpc>
              <a:buClrTx/>
              <a:buSzTx/>
              <a:buFont typeface="Wingdings" panose="05000000000000000000" charset="0"/>
              <a:buChar char="l"/>
            </a:pPr>
            <a:r>
              <a:rPr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DPL表示段或者门的特权级</a:t>
            </a:r>
            <a:endParaRPr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800100" lvl="2" indent="-342900" algn="l">
              <a:lnSpc>
                <a:spcPct val="120000"/>
              </a:lnSpc>
              <a:buClrTx/>
              <a:buSzTx/>
              <a:buFont typeface="Wingdings" panose="05000000000000000000" charset="0"/>
              <a:buChar char="l"/>
            </a:pPr>
            <a:r>
              <a:rPr 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R</a:t>
            </a:r>
            <a:r>
              <a:rPr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PL是用户程序调用系统代码去访问数据时，要求系统代码采用的访问权限或访问的保密级别</a:t>
            </a:r>
            <a:endParaRPr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lvl="1" indent="-342900" algn="l">
              <a:lnSpc>
                <a:spcPct val="120000"/>
              </a:lnSpc>
              <a:buClrTx/>
              <a:buSzTx/>
              <a:buFont typeface="Wingdings" panose="05000000000000000000" charset="0"/>
              <a:buChar char="l"/>
            </a:pPr>
            <a:r>
              <a:rPr sz="2000" b="1"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装载和保存调试寄存器</a:t>
            </a:r>
            <a:r>
              <a:rPr sz="1600" dirty="0" smtClean="0">
                <a:solidFill>
                  <a:srgbClr val="4D4D4D"/>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sz="1600" dirty="0" smtClean="0">
              <a:solidFill>
                <a:srgbClr val="4D4D4D"/>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800100" lvl="2" indent="-342900" algn="l">
              <a:lnSpc>
                <a:spcPct val="120000"/>
              </a:lnSpc>
              <a:buClrTx/>
              <a:buSzTx/>
              <a:buFont typeface="Wingdings" panose="05000000000000000000" charset="0"/>
              <a:buChar char="l"/>
            </a:pPr>
            <a:r>
              <a:rPr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处理器的内部调试方法是由一组8位调试寄存器控制的(DR0到DR7)</a:t>
            </a:r>
            <a:endParaRPr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800100" lvl="2" indent="-342900" algn="l">
              <a:lnSpc>
                <a:spcPct val="120000"/>
              </a:lnSpc>
              <a:buClrTx/>
              <a:buSzTx/>
              <a:buFont typeface="Wingdings" panose="05000000000000000000" charset="0"/>
              <a:buChar char="l"/>
            </a:pPr>
            <a:r>
              <a:rPr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通过MOV指令可以从这些寄存器中装载或保存</a:t>
            </a:r>
            <a:endParaRPr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3" name="图片 2" descr="图片2"/>
          <p:cNvPicPr>
            <a:picLocks noChangeAspect="1"/>
          </p:cNvPicPr>
          <p:nvPr/>
        </p:nvPicPr>
        <p:blipFill>
          <a:blip r:embed="rId1"/>
          <a:stretch>
            <a:fillRect/>
          </a:stretch>
        </p:blipFill>
        <p:spPr>
          <a:xfrm>
            <a:off x="7277100" y="1544955"/>
            <a:ext cx="4812665" cy="248856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2.系统架构概况</a:t>
            </a:r>
            <a:endParaRPr lang="en-US" altLang="zh-CN"/>
          </a:p>
        </p:txBody>
      </p:sp>
      <p:sp>
        <p:nvSpPr>
          <p:cNvPr id="9" name="文本框 8"/>
          <p:cNvSpPr txBox="1"/>
          <p:nvPr/>
        </p:nvSpPr>
        <p:spPr>
          <a:xfrm>
            <a:off x="347980" y="792480"/>
            <a:ext cx="10896600" cy="5253990"/>
          </a:xfrm>
          <a:prstGeom prst="rect">
            <a:avLst/>
          </a:prstGeom>
          <a:noFill/>
        </p:spPr>
        <p:txBody>
          <a:bodyPr wrap="square" rtlCol="0" anchor="t">
            <a:spAutoFit/>
          </a:bodyPr>
          <a:p>
            <a:pPr marL="342900" lvl="1" indent="-342900" algn="l">
              <a:lnSpc>
                <a:spcPct val="120000"/>
              </a:lnSpc>
              <a:buClrTx/>
              <a:buSzTx/>
              <a:buFont typeface="Wingdings" panose="05000000000000000000" charset="0"/>
              <a:buChar char="l"/>
            </a:pPr>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sz="2000" b="1"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使Cache和TLB无效 </a:t>
            </a:r>
            <a:endParaRPr sz="2000" b="1"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800100" lvl="2" indent="-342900" algn="l">
              <a:lnSpc>
                <a:spcPct val="120000"/>
              </a:lnSpc>
              <a:buClrTx/>
              <a:buSzTx/>
              <a:buFont typeface="Wingdings" panose="05000000000000000000" charset="0"/>
              <a:buChar char="l"/>
            </a:pPr>
            <a:r>
              <a:rPr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cache是为了解决处理器与慢速DRAM(慢速DRAM即内存)设备之间巨大的速度差异而出现的</a:t>
            </a:r>
            <a:endParaRPr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800100" lvl="2" indent="-342900" algn="l">
              <a:lnSpc>
                <a:spcPct val="120000"/>
              </a:lnSpc>
              <a:buClrTx/>
              <a:buSzTx/>
              <a:buFont typeface="Wingdings" panose="05000000000000000000" charset="0"/>
              <a:buChar char="l"/>
            </a:pPr>
            <a:r>
              <a:rPr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TLB是一个内存管理单元用于改进虚拟地址到物理地址转换速度的缓存</a:t>
            </a:r>
            <a:endParaRPr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800100" lvl="2" indent="-342900" algn="l">
              <a:lnSpc>
                <a:spcPct val="120000"/>
              </a:lnSpc>
              <a:buClrTx/>
              <a:buSzTx/>
              <a:buFont typeface="Wingdings" panose="05000000000000000000" charset="0"/>
              <a:buChar char="l"/>
            </a:pPr>
            <a:r>
              <a:rPr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TLB是位于内存中的页表的cache</a:t>
            </a:r>
            <a:endParaRPr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800100" lvl="2" indent="-342900" algn="l">
              <a:lnSpc>
                <a:spcPct val="120000"/>
              </a:lnSpc>
              <a:buClrTx/>
              <a:buSzTx/>
              <a:buFont typeface="Wingdings" panose="05000000000000000000" charset="0"/>
              <a:buChar char="l"/>
            </a:pPr>
            <a:r>
              <a:rPr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处理器有几条指令用于使Cache和TLB无效。</a:t>
            </a:r>
            <a:endParaRPr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800100" lvl="2" indent="-342900" algn="l">
              <a:lnSpc>
                <a:spcPct val="120000"/>
              </a:lnSpc>
              <a:buClrTx/>
              <a:buSzTx/>
              <a:buFont typeface="Wingdings" panose="05000000000000000000" charset="0"/>
              <a:buChar char="l"/>
            </a:pPr>
            <a:r>
              <a:rPr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INVD(使Cache无效，无回写)指令使内部Cache中的所有数据和指令无效，并给外部的Cache发送信号以指明它们也应该无效。</a:t>
            </a:r>
            <a:endParaRPr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800100" lvl="2" indent="-342900" algn="l">
              <a:lnSpc>
                <a:spcPct val="120000"/>
              </a:lnSpc>
              <a:buClrTx/>
              <a:buSzTx/>
              <a:buFont typeface="Wingdings" panose="05000000000000000000" charset="0"/>
              <a:buChar char="l"/>
            </a:pPr>
            <a:r>
              <a:rPr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WBINVD(使Cache无效，有回写)指令执行与INVD同样的功能，除了在使Cache无效之前它将内部Cache中修改的行回写到内存。使内部有Cache无效后，它给外部Cache发信号，让它们回写修改的数据并使它们的内容无效。</a:t>
            </a:r>
            <a:endParaRPr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800100" lvl="2" indent="-342900" algn="l">
              <a:lnSpc>
                <a:spcPct val="120000"/>
              </a:lnSpc>
              <a:buClrTx/>
              <a:buSzTx/>
              <a:buFont typeface="Wingdings" panose="05000000000000000000" charset="0"/>
              <a:buChar char="l"/>
            </a:pPr>
            <a:r>
              <a:rPr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INVLPG(使TLB无效)指令针对特定的页使TLB无效。 L是用户程序调用系统代码去访问数据时，要求系统代码采用的访问权限或访问的保密级别</a:t>
            </a:r>
            <a:endParaRPr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lvl="1" indent="-342900" algn="l">
              <a:lnSpc>
                <a:spcPct val="120000"/>
              </a:lnSpc>
              <a:buClrTx/>
              <a:buSzTx/>
              <a:buFont typeface="Wingdings" panose="05000000000000000000" charset="0"/>
              <a:buChar char="l"/>
            </a:pPr>
            <a:r>
              <a:rPr sz="2000" b="1"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控制处理器 </a:t>
            </a:r>
            <a:endParaRPr sz="2000" b="1"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800100" lvl="2" indent="-342900" algn="l">
              <a:lnSpc>
                <a:spcPct val="120000"/>
              </a:lnSpc>
              <a:buClrTx/>
              <a:buSzTx/>
              <a:buFont typeface="Wingdings" panose="05000000000000000000" charset="0"/>
              <a:buChar char="l"/>
            </a:pPr>
            <a:r>
              <a:rPr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HLT(暂停处理器)指令暂停处理器直至接收到一个启用中断</a:t>
            </a:r>
            <a:r>
              <a:rPr 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SMI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或</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NMI</a:t>
            </a:r>
            <a:r>
              <a:rPr 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）、调试异常、BINIT#信号、NINT#信号或RESET#信号，执行HLT的下一条指令</a:t>
            </a:r>
            <a:endParaRPr 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800100" lvl="2" indent="-342900" algn="l">
              <a:lnSpc>
                <a:spcPct val="120000"/>
              </a:lnSpc>
              <a:buClrTx/>
              <a:buSzTx/>
              <a:buFont typeface="Wingdings" panose="05000000000000000000" charset="0"/>
              <a:buChar char="l"/>
            </a:pPr>
            <a:endParaRPr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800100" lvl="2" indent="-342900" algn="l">
              <a:lnSpc>
                <a:spcPct val="120000"/>
              </a:lnSpc>
              <a:buClrTx/>
              <a:buSzTx/>
              <a:buFont typeface="Wingdings" panose="05000000000000000000" charset="0"/>
              <a:buChar char="l"/>
            </a:pPr>
            <a:endParaRPr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2.系统架构概况</a:t>
            </a:r>
            <a:endParaRPr lang="en-US" altLang="zh-CN"/>
          </a:p>
        </p:txBody>
      </p:sp>
      <p:sp>
        <p:nvSpPr>
          <p:cNvPr id="9" name="文本框 8"/>
          <p:cNvSpPr txBox="1"/>
          <p:nvPr/>
        </p:nvSpPr>
        <p:spPr>
          <a:xfrm>
            <a:off x="239395" y="792480"/>
            <a:ext cx="11438255" cy="4776470"/>
          </a:xfrm>
          <a:prstGeom prst="rect">
            <a:avLst/>
          </a:prstGeom>
          <a:noFill/>
        </p:spPr>
        <p:txBody>
          <a:bodyPr wrap="square" rtlCol="0" anchor="t">
            <a:spAutoFit/>
          </a:bodyPr>
          <a:p>
            <a:pPr marL="342900" lvl="1" indent="-342900" algn="l">
              <a:lnSpc>
                <a:spcPct val="120000"/>
              </a:lnSpc>
              <a:buClrTx/>
              <a:buSzTx/>
              <a:buFont typeface="Wingdings" panose="05000000000000000000" charset="0"/>
              <a:buChar char="l"/>
            </a:pPr>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sz="2000" b="1"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读取性能监测和时间戳计数器 </a:t>
            </a:r>
            <a:endParaRPr sz="2000" b="1"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800100" lvl="2" indent="-342900" algn="l">
              <a:lnSpc>
                <a:spcPct val="120000"/>
              </a:lnSpc>
              <a:buClrTx/>
              <a:buSzTx/>
              <a:buFont typeface="Wingdings" panose="05000000000000000000" charset="0"/>
              <a:buChar char="l"/>
            </a:pPr>
            <a:r>
              <a:rPr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RDPMC(读取性能监测计数)允许应用程序读取处理器的性能监测</a:t>
            </a:r>
            <a:endParaRPr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800100" lvl="2" indent="-342900" algn="l">
              <a:lnSpc>
                <a:spcPct val="120000"/>
              </a:lnSpc>
              <a:buClrTx/>
              <a:buSzTx/>
              <a:buFont typeface="Wingdings" panose="05000000000000000000" charset="0"/>
              <a:buChar char="l"/>
            </a:pPr>
            <a:r>
              <a:rPr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RDTSC(读取时间戳计数器)指令以计算程序中特定指令段的执行所用的CPU周期</a:t>
            </a:r>
            <a:endParaRPr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257300" lvl="3" indent="-342900" algn="l">
              <a:lnSpc>
                <a:spcPct val="120000"/>
              </a:lnSpc>
              <a:buClrTx/>
              <a:buSzTx/>
              <a:buFont typeface="Wingdings" panose="05000000000000000000" charset="0"/>
              <a:buChar char="l"/>
            </a:pPr>
            <a:r>
              <a:rPr sz="14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将处理器的时间标签计数器的当前值加载到 EDX:EAX 寄存器。时间标签计数器包含在 64 位 MSR 中。MSR 的高 32 位加载到 EDX 寄存器，低 32 位加载到 EAX 寄存器。处理器每时钟周期递增时间标签计数器 MSR 一次，在处理器复位时将它重设为 0。</a:t>
            </a:r>
            <a:endParaRPr sz="14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800100" lvl="2" indent="-342900" algn="l">
              <a:lnSpc>
                <a:spcPct val="120000"/>
              </a:lnSpc>
              <a:buClrTx/>
              <a:buSzTx/>
              <a:buFont typeface="Wingdings" panose="05000000000000000000" charset="0"/>
              <a:buChar char="l"/>
            </a:pPr>
            <a:endParaRPr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800100" lvl="2" indent="-342900" algn="l">
              <a:lnSpc>
                <a:spcPct val="120000"/>
              </a:lnSpc>
              <a:buClrTx/>
              <a:buSzTx/>
              <a:buFont typeface="Wingdings" panose="05000000000000000000" charset="0"/>
              <a:buChar char="l"/>
            </a:pPr>
            <a:endParaRPr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800100" lvl="2" indent="-342900" algn="l">
              <a:lnSpc>
                <a:spcPct val="120000"/>
              </a:lnSpc>
              <a:buClrTx/>
              <a:buSzTx/>
              <a:buFont typeface="Wingdings" panose="05000000000000000000" charset="0"/>
              <a:buChar char="l"/>
            </a:pPr>
            <a:endParaRPr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57200" lvl="2" indent="0" algn="l">
              <a:lnSpc>
                <a:spcPct val="120000"/>
              </a:lnSpc>
              <a:buClrTx/>
              <a:buSzTx/>
              <a:buFont typeface="Wingdings" panose="05000000000000000000" charset="0"/>
              <a:buNone/>
            </a:pPr>
            <a:endParaRPr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57200" lvl="2" indent="0" algn="l">
              <a:lnSpc>
                <a:spcPct val="120000"/>
              </a:lnSpc>
              <a:buClrTx/>
              <a:buSzTx/>
              <a:buFont typeface="Wingdings" panose="05000000000000000000" charset="0"/>
              <a:buNone/>
            </a:pPr>
            <a:endParaRPr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lvl="1" indent="-342900" algn="l">
              <a:lnSpc>
                <a:spcPct val="120000"/>
              </a:lnSpc>
              <a:buClrTx/>
              <a:buSzTx/>
              <a:buFont typeface="Wingdings" panose="05000000000000000000" charset="0"/>
              <a:buChar char="l"/>
            </a:pPr>
            <a:r>
              <a:rPr sz="2000" b="1"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读写模式相关寄存器 </a:t>
            </a:r>
            <a:endParaRPr sz="2000" b="1"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800100" lvl="2" indent="-342900" algn="l">
              <a:lnSpc>
                <a:spcPct val="120000"/>
              </a:lnSpc>
              <a:buClrTx/>
              <a:buSzTx/>
              <a:buFont typeface="Wingdings" panose="05000000000000000000" charset="0"/>
              <a:buChar char="l"/>
            </a:pPr>
            <a:r>
              <a:rPr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RDMSR(读模式寄存器)</a:t>
            </a:r>
            <a:endParaRPr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257300" lvl="3" indent="-342900" algn="l">
              <a:lnSpc>
                <a:spcPct val="120000"/>
              </a:lnSpc>
              <a:buClrTx/>
              <a:buSzTx/>
              <a:buFont typeface="Wingdings" panose="05000000000000000000" charset="0"/>
              <a:buChar char="l"/>
            </a:pPr>
            <a:r>
              <a:rPr sz="14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RDMSR将64位由ECX寄存器指定的MSR(model specific register,模式指定寄存器)的内容读出至寄存器EDX:EAX中</a:t>
            </a:r>
            <a:endParaRPr sz="14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800100" lvl="2" indent="-342900" algn="l">
              <a:lnSpc>
                <a:spcPct val="120000"/>
              </a:lnSpc>
              <a:buClrTx/>
              <a:buSzTx/>
              <a:buFont typeface="Wingdings" panose="05000000000000000000" charset="0"/>
              <a:buChar char="l"/>
            </a:pPr>
            <a:r>
              <a:rPr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WRMSR(写模式相关寄存器)</a:t>
            </a:r>
            <a:endParaRPr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257300" lvl="3" indent="-342900" algn="l">
              <a:lnSpc>
                <a:spcPct val="120000"/>
              </a:lnSpc>
              <a:buClrTx/>
              <a:buSzTx/>
              <a:buFont typeface="Wingdings" panose="05000000000000000000" charset="0"/>
              <a:buChar char="l"/>
            </a:pPr>
            <a:r>
              <a:rPr sz="14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写模式定义寄存器。对于WRMSR 指令，把要写入的信息存入(EDX：EAX)中，执行写指令后，即可将相应的信息存入ECX 指定的MSR 中</a:t>
            </a:r>
            <a:endParaRPr sz="14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3" name="图片 2"/>
          <p:cNvPicPr>
            <a:picLocks noChangeAspect="1"/>
          </p:cNvPicPr>
          <p:nvPr/>
        </p:nvPicPr>
        <p:blipFill>
          <a:blip r:embed="rId1"/>
          <a:stretch>
            <a:fillRect/>
          </a:stretch>
        </p:blipFill>
        <p:spPr>
          <a:xfrm>
            <a:off x="1353185" y="2446655"/>
            <a:ext cx="9486265" cy="107442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2.系统架构概况</a:t>
            </a:r>
            <a:endParaRPr lang="en-US" altLang="zh-CN"/>
          </a:p>
        </p:txBody>
      </p:sp>
      <p:sp>
        <p:nvSpPr>
          <p:cNvPr id="9" name="文本框 8"/>
          <p:cNvSpPr txBox="1"/>
          <p:nvPr/>
        </p:nvSpPr>
        <p:spPr>
          <a:xfrm>
            <a:off x="382905" y="792480"/>
            <a:ext cx="11426190" cy="3154045"/>
          </a:xfrm>
          <a:prstGeom prst="rect">
            <a:avLst/>
          </a:prstGeom>
          <a:noFill/>
        </p:spPr>
        <p:txBody>
          <a:bodyPr wrap="square" rtlCol="0" anchor="t">
            <a:spAutoFit/>
          </a:bodyPr>
          <a:p>
            <a:pPr marL="342900" indent="-342900">
              <a:lnSpc>
                <a:spcPct val="120000"/>
              </a:lnSpc>
              <a:buFont typeface="Wingdings" panose="05000000000000000000" charset="0"/>
              <a:buChar char="l"/>
            </a:pPr>
            <a:r>
              <a:rPr lang="en-US" altLang="zh-CN" sz="2000" b="1" dirty="0" smtClean="0">
                <a:solidFill>
                  <a:schemeClr val="tx1">
                    <a:lumMod val="75000"/>
                    <a:lumOff val="25000"/>
                  </a:schemeClr>
                </a:solidFill>
              </a:rPr>
              <a:t> </a:t>
            </a:r>
            <a:r>
              <a:rPr lang="zh-CN" altLang="en-US" sz="2000" b="1" dirty="0" smtClean="0">
                <a:solidFill>
                  <a:schemeClr val="tx1">
                    <a:lumMod val="75000"/>
                    <a:lumOff val="25000"/>
                  </a:schemeClr>
                </a:solidFill>
              </a:rPr>
              <a:t>系统级架构概况</a:t>
            </a:r>
            <a:endParaRPr lang="en-US" altLang="zh-CN" sz="2000" b="1"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IA-32系统级架构是由寄存器、数据结构和指令组成</a:t>
            </a: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描述内存段属性的数据结构就叫段描述符</a:t>
            </a: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rPr>
              <a:t>全局和局部描述符表 </a:t>
            </a:r>
            <a:endParaRPr lang="zh-CN" altLang="en-US" sz="1600" dirty="0" smtClean="0">
              <a:solidFill>
                <a:schemeClr val="tx1">
                  <a:lumMod val="75000"/>
                  <a:lumOff val="25000"/>
                </a:schemeClr>
              </a:solidFill>
            </a:endParaRPr>
          </a:p>
          <a:p>
            <a:pPr marL="1257300" lvl="2" indent="-342900" algn="l">
              <a:lnSpc>
                <a:spcPct val="120000"/>
              </a:lnSpc>
              <a:buClrTx/>
              <a:buSzTx/>
              <a:buFont typeface="Wingdings" panose="05000000000000000000" charset="0"/>
              <a:buChar char="l"/>
            </a:pPr>
            <a:r>
              <a:rPr lang="zh-CN" altLang="en-US" sz="1400" dirty="0" smtClean="0">
                <a:solidFill>
                  <a:schemeClr val="tx1">
                    <a:lumMod val="75000"/>
                    <a:lumOff val="25000"/>
                  </a:schemeClr>
                </a:solidFill>
              </a:rPr>
              <a:t>内存访问通过全局描述符表(GDT)或局部描述符表(LDT)</a:t>
            </a:r>
            <a:endParaRPr lang="zh-CN" altLang="en-US" sz="1400" dirty="0" smtClean="0">
              <a:solidFill>
                <a:schemeClr val="tx1">
                  <a:lumMod val="75000"/>
                  <a:lumOff val="25000"/>
                </a:schemeClr>
              </a:solidFill>
            </a:endParaRPr>
          </a:p>
          <a:p>
            <a:pPr marL="1257300" lvl="2" indent="-342900" algn="l">
              <a:lnSpc>
                <a:spcPct val="120000"/>
              </a:lnSpc>
              <a:buClrTx/>
              <a:buSzTx/>
              <a:buFont typeface="Wingdings" panose="05000000000000000000" charset="0"/>
              <a:buChar char="l"/>
            </a:pPr>
            <a:r>
              <a:rPr lang="en-US" altLang="zh-CN" sz="1400" dirty="0" smtClean="0">
                <a:solidFill>
                  <a:schemeClr val="tx1">
                    <a:lumMod val="75000"/>
                    <a:lumOff val="25000"/>
                  </a:schemeClr>
                </a:solidFill>
              </a:rPr>
              <a:t>GDT</a:t>
            </a:r>
            <a:r>
              <a:rPr lang="zh-CN" altLang="en-US" sz="1400" dirty="0" smtClean="0">
                <a:solidFill>
                  <a:schemeClr val="tx1">
                    <a:lumMod val="75000"/>
                    <a:lumOff val="25000"/>
                  </a:schemeClr>
                </a:solidFill>
              </a:rPr>
              <a:t>、</a:t>
            </a:r>
            <a:r>
              <a:rPr lang="en-US" altLang="zh-CN" sz="1400" dirty="0" smtClean="0">
                <a:solidFill>
                  <a:schemeClr val="tx1">
                    <a:lumMod val="75000"/>
                    <a:lumOff val="25000"/>
                  </a:schemeClr>
                </a:solidFill>
              </a:rPr>
              <a:t> LDT</a:t>
            </a:r>
            <a:r>
              <a:rPr lang="zh-CN" altLang="en-US" sz="1400" dirty="0" smtClean="0">
                <a:solidFill>
                  <a:schemeClr val="tx1">
                    <a:lumMod val="75000"/>
                    <a:lumOff val="25000"/>
                  </a:schemeClr>
                </a:solidFill>
              </a:rPr>
              <a:t>描述符表是段描述符</a:t>
            </a:r>
            <a:r>
              <a:rPr lang="en-US" altLang="zh-CN" sz="1400" dirty="0" smtClean="0">
                <a:solidFill>
                  <a:schemeClr val="tx1">
                    <a:lumMod val="75000"/>
                    <a:lumOff val="25000"/>
                  </a:schemeClr>
                </a:solidFill>
              </a:rPr>
              <a:t>,</a:t>
            </a:r>
            <a:r>
              <a:rPr lang="zh-CN" altLang="en-US" sz="1400" dirty="0" smtClean="0">
                <a:solidFill>
                  <a:schemeClr val="tx1">
                    <a:lumMod val="75000"/>
                    <a:lumOff val="25000"/>
                  </a:schemeClr>
                </a:solidFill>
              </a:rPr>
              <a:t>都有一个与之相关的段选择符</a:t>
            </a:r>
            <a:endParaRPr lang="zh-CN" altLang="en-US" sz="1400" dirty="0" smtClean="0">
              <a:solidFill>
                <a:schemeClr val="tx1">
                  <a:lumMod val="75000"/>
                  <a:lumOff val="25000"/>
                </a:schemeClr>
              </a:solidFill>
            </a:endParaRPr>
          </a:p>
          <a:p>
            <a:pPr marL="1257300" lvl="2" indent="-342900" algn="l">
              <a:lnSpc>
                <a:spcPct val="120000"/>
              </a:lnSpc>
              <a:buClrTx/>
              <a:buSzTx/>
              <a:buFont typeface="Wingdings" panose="05000000000000000000" charset="0"/>
              <a:buChar char="l"/>
            </a:pPr>
            <a:r>
              <a:rPr lang="zh-CN" altLang="en-US" sz="1400" dirty="0" smtClean="0">
                <a:solidFill>
                  <a:schemeClr val="tx1">
                    <a:lumMod val="75000"/>
                    <a:lumOff val="25000"/>
                  </a:schemeClr>
                </a:solidFill>
              </a:rPr>
              <a:t>段描述符里包含了段的基地址、访问特权、类型和用法信息</a:t>
            </a:r>
            <a:endParaRPr lang="zh-CN" altLang="en-US" sz="1400" dirty="0" smtClean="0">
              <a:solidFill>
                <a:schemeClr val="tx1">
                  <a:lumMod val="75000"/>
                  <a:lumOff val="25000"/>
                </a:schemeClr>
              </a:solidFill>
            </a:endParaRPr>
          </a:p>
          <a:p>
            <a:pPr marL="1257300" lvl="2" indent="-342900" algn="l">
              <a:lnSpc>
                <a:spcPct val="120000"/>
              </a:lnSpc>
              <a:buClrTx/>
              <a:buSzTx/>
              <a:buFont typeface="Wingdings" panose="05000000000000000000" charset="0"/>
              <a:buChar char="l"/>
            </a:pPr>
            <a:r>
              <a:rPr lang="zh-CN" altLang="en-US" sz="1400" dirty="0" smtClean="0">
                <a:solidFill>
                  <a:schemeClr val="tx1">
                    <a:lumMod val="75000"/>
                    <a:lumOff val="25000"/>
                  </a:schemeClr>
                </a:solidFill>
              </a:rPr>
              <a:t>段选择符包含了GDT或LDT里的一个索引、一个全局/局部标志</a:t>
            </a:r>
            <a:endParaRPr lang="zh-CN" altLang="en-US" sz="1400" dirty="0" smtClean="0">
              <a:solidFill>
                <a:schemeClr val="tx1">
                  <a:lumMod val="75000"/>
                  <a:lumOff val="25000"/>
                </a:schemeClr>
              </a:solidFill>
            </a:endParaRPr>
          </a:p>
          <a:p>
            <a:pPr marL="1257300" lvl="2" indent="-342900" algn="l">
              <a:lnSpc>
                <a:spcPct val="120000"/>
              </a:lnSpc>
              <a:buClrTx/>
              <a:buSzTx/>
              <a:buFont typeface="Wingdings" panose="05000000000000000000" charset="0"/>
              <a:buChar char="l"/>
            </a:pPr>
            <a:r>
              <a:rPr lang="zh-CN" altLang="en-US" sz="1400" dirty="0" smtClean="0">
                <a:solidFill>
                  <a:schemeClr val="tx1">
                    <a:lumMod val="75000"/>
                    <a:lumOff val="25000"/>
                  </a:schemeClr>
                </a:solidFill>
              </a:rPr>
              <a:t>GDT的线性地址是在GDT寄存器中(GDTR)</a:t>
            </a:r>
            <a:endParaRPr lang="zh-CN" altLang="en-US" sz="1400" dirty="0" smtClean="0">
              <a:solidFill>
                <a:schemeClr val="tx1">
                  <a:lumMod val="75000"/>
                  <a:lumOff val="25000"/>
                </a:schemeClr>
              </a:solidFill>
            </a:endParaRPr>
          </a:p>
          <a:p>
            <a:pPr marL="1257300" lvl="2" indent="-342900" algn="l">
              <a:lnSpc>
                <a:spcPct val="120000"/>
              </a:lnSpc>
              <a:buClrTx/>
              <a:buSzTx/>
              <a:buFont typeface="Wingdings" panose="05000000000000000000" charset="0"/>
              <a:buChar char="l"/>
            </a:pPr>
            <a:r>
              <a:rPr lang="zh-CN" altLang="en-US" sz="1400" dirty="0" smtClean="0">
                <a:solidFill>
                  <a:schemeClr val="tx1">
                    <a:lumMod val="75000"/>
                    <a:lumOff val="25000"/>
                  </a:schemeClr>
                </a:solidFill>
              </a:rPr>
              <a:t>LDT线性地址是在LDT寄存器中(LDTR)</a:t>
            </a:r>
            <a:endParaRPr lang="zh-CN" altLang="en-US" sz="1400" dirty="0" smtClean="0">
              <a:solidFill>
                <a:schemeClr val="tx1">
                  <a:lumMod val="75000"/>
                  <a:lumOff val="25000"/>
                </a:schemeClr>
              </a:solidFill>
            </a:endParaRPr>
          </a:p>
          <a:p>
            <a:pPr marL="1257300" lvl="2" indent="-342900" algn="l">
              <a:lnSpc>
                <a:spcPct val="120000"/>
              </a:lnSpc>
              <a:buClrTx/>
              <a:buSzTx/>
              <a:buFont typeface="Wingdings" panose="05000000000000000000" charset="0"/>
              <a:buChar char="l"/>
            </a:pPr>
            <a:r>
              <a:rPr lang="zh-CN" altLang="en-US" sz="1400" dirty="0" smtClean="0">
                <a:solidFill>
                  <a:schemeClr val="tx1">
                    <a:lumMod val="75000"/>
                    <a:lumOff val="25000"/>
                  </a:schemeClr>
                </a:solidFill>
              </a:rPr>
              <a:t>访问内存采用段基址:段内偏移地址的形式</a:t>
            </a:r>
            <a:endParaRPr lang="zh-CN" altLang="en-US" sz="1400" dirty="0" smtClean="0">
              <a:solidFill>
                <a:schemeClr val="tx1">
                  <a:lumMod val="75000"/>
                  <a:lumOff val="25000"/>
                </a:schemeClr>
              </a:solidFill>
            </a:endParaRPr>
          </a:p>
        </p:txBody>
      </p:sp>
      <p:grpSp>
        <p:nvGrpSpPr>
          <p:cNvPr id="6" name="组合 5"/>
          <p:cNvGrpSpPr/>
          <p:nvPr/>
        </p:nvGrpSpPr>
        <p:grpSpPr>
          <a:xfrm>
            <a:off x="6663690" y="687070"/>
            <a:ext cx="5236845" cy="5812790"/>
            <a:chOff x="10346" y="1090"/>
            <a:chExt cx="8055" cy="9154"/>
          </a:xfrm>
        </p:grpSpPr>
        <p:pic>
          <p:nvPicPr>
            <p:cNvPr id="4" name="图片 3"/>
            <p:cNvPicPr>
              <a:picLocks noChangeAspect="1"/>
            </p:cNvPicPr>
            <p:nvPr/>
          </p:nvPicPr>
          <p:blipFill>
            <a:blip r:embed="rId1"/>
            <a:stretch>
              <a:fillRect/>
            </a:stretch>
          </p:blipFill>
          <p:spPr>
            <a:xfrm>
              <a:off x="10346" y="1090"/>
              <a:ext cx="7906" cy="8604"/>
            </a:xfrm>
            <a:prstGeom prst="rect">
              <a:avLst/>
            </a:prstGeom>
          </p:spPr>
        </p:pic>
        <p:sp>
          <p:nvSpPr>
            <p:cNvPr id="5" name="文本框 4"/>
            <p:cNvSpPr txBox="1"/>
            <p:nvPr/>
          </p:nvSpPr>
          <p:spPr>
            <a:xfrm>
              <a:off x="11219" y="9694"/>
              <a:ext cx="7182" cy="550"/>
            </a:xfrm>
            <a:prstGeom prst="rect">
              <a:avLst/>
            </a:prstGeom>
            <a:noFill/>
          </p:spPr>
          <p:txBody>
            <a:bodyPr wrap="square" rtlCol="0">
              <a:spAutoFit/>
            </a:bodyPr>
            <a:p>
              <a:pPr lvl="1" indent="0" algn="l">
                <a:lnSpc>
                  <a:spcPct val="120000"/>
                </a:lnSpc>
                <a:buClrTx/>
                <a:buSzTx/>
                <a:buFont typeface="Wingdings" panose="05000000000000000000" charset="0"/>
                <a:buNone/>
              </a:pPr>
              <a:r>
                <a:rPr lang="en-US" altLang="zh-CN" sz="1400" dirty="0" smtClean="0">
                  <a:solidFill>
                    <a:schemeClr val="tx1">
                      <a:lumMod val="75000"/>
                      <a:lumOff val="25000"/>
                    </a:schemeClr>
                  </a:solidFill>
                  <a:sym typeface="+mn-ea"/>
                </a:rPr>
                <a:t>IA-32系统级架构寄存器数据结构</a:t>
              </a:r>
              <a:endParaRPr lang="zh-CN" altLang="en-US" sz="1400" dirty="0" smtClean="0">
                <a:solidFill>
                  <a:schemeClr val="tx1">
                    <a:lumMod val="75000"/>
                    <a:lumOff val="25000"/>
                  </a:schemeClr>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2.系统架构概况</a:t>
            </a:r>
            <a:endParaRPr lang="en-US" altLang="zh-CN"/>
          </a:p>
        </p:txBody>
      </p:sp>
      <p:sp>
        <p:nvSpPr>
          <p:cNvPr id="9" name="文本框 8"/>
          <p:cNvSpPr txBox="1"/>
          <p:nvPr/>
        </p:nvSpPr>
        <p:spPr>
          <a:xfrm>
            <a:off x="382905" y="792480"/>
            <a:ext cx="11426190" cy="2230120"/>
          </a:xfrm>
          <a:prstGeom prst="rect">
            <a:avLst/>
          </a:prstGeom>
          <a:noFill/>
        </p:spPr>
        <p:txBody>
          <a:bodyPr wrap="square" rtlCol="0" anchor="t">
            <a:spAutoFit/>
          </a:bodyPr>
          <a:p>
            <a:pPr marL="342900" indent="-342900">
              <a:lnSpc>
                <a:spcPct val="120000"/>
              </a:lnSpc>
              <a:buFont typeface="Wingdings" panose="05000000000000000000" charset="0"/>
              <a:buChar char="l"/>
            </a:pPr>
            <a:r>
              <a:rPr lang="en-US" altLang="zh-CN" sz="2000" b="1" dirty="0" smtClean="0">
                <a:solidFill>
                  <a:schemeClr val="tx1">
                    <a:lumMod val="75000"/>
                    <a:lumOff val="25000"/>
                  </a:schemeClr>
                </a:solidFill>
              </a:rPr>
              <a:t> 系统表——GDT、LDT和IDT</a:t>
            </a:r>
            <a:endParaRPr lang="en-US" altLang="zh-CN" sz="2000" b="1" dirty="0" smtClean="0">
              <a:solidFill>
                <a:schemeClr val="tx1">
                  <a:lumMod val="75000"/>
                  <a:lumOff val="25000"/>
                </a:schemeClr>
              </a:solidFill>
            </a:endParaRPr>
          </a:p>
          <a:p>
            <a:pPr marL="800100" lvl="1" indent="-342900">
              <a:lnSpc>
                <a:spcPct val="120000"/>
              </a:lnSpc>
              <a:buFont typeface="Wingdings" panose="05000000000000000000" charset="0"/>
              <a:buChar char="l"/>
            </a:pPr>
            <a:r>
              <a:rPr lang="en-US" altLang="zh-CN" sz="1600" dirty="0" smtClean="0">
                <a:solidFill>
                  <a:schemeClr val="tx1">
                    <a:lumMod val="75000"/>
                    <a:lumOff val="25000"/>
                  </a:schemeClr>
                </a:solidFill>
              </a:rPr>
              <a:t> 全局描述符表在系统中只能有一个,且可以被每一个任务所共享</a:t>
            </a: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局部描述符表在系统中可以有多个,通常情况下是与任务的数量保持对等</a:t>
            </a: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中断描述符表在系统最多只能有一个,中断描述符表内可以存放256个描述符,分别对应256个中断</a:t>
            </a: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LDT嵌套在GDT之中,LDTR记录局部描述符表的起始位置	</a:t>
            </a:r>
            <a:r>
              <a:rPr lang="en-US" altLang="zh-CN" sz="1600" dirty="0" smtClean="0">
                <a:solidFill>
                  <a:schemeClr val="tx1">
                    <a:lumMod val="75000"/>
                    <a:lumOff val="25000"/>
                  </a:schemeClr>
                </a:solidFill>
                <a:sym typeface="+mn-ea"/>
              </a:rPr>
              <a:t> </a:t>
            </a:r>
            <a:endParaRPr lang="en-US" altLang="zh-CN"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IDT是通过一个控制段描述符(</a:t>
            </a:r>
            <a:r>
              <a:rPr lang="zh-CN" altLang="en-US" sz="1600" dirty="0" smtClean="0">
                <a:solidFill>
                  <a:schemeClr val="tx1">
                    <a:lumMod val="75000"/>
                    <a:lumOff val="25000"/>
                  </a:schemeClr>
                </a:solidFill>
                <a:sym typeface="+mn-ea"/>
              </a:rPr>
              <a:t>中断门</a:t>
            </a:r>
            <a:r>
              <a:rPr lang="en-US" altLang="zh-CN" sz="1600" dirty="0" smtClean="0">
                <a:solidFill>
                  <a:schemeClr val="tx1">
                    <a:lumMod val="75000"/>
                    <a:lumOff val="25000"/>
                  </a:schemeClr>
                </a:solidFill>
                <a:sym typeface="+mn-ea"/>
              </a:rPr>
              <a:t>)来描述</a:t>
            </a:r>
            <a:r>
              <a:rPr lang="zh-CN" altLang="en-US" sz="1600" dirty="0" smtClean="0">
                <a:solidFill>
                  <a:schemeClr val="tx1">
                    <a:lumMod val="75000"/>
                    <a:lumOff val="25000"/>
                  </a:schemeClr>
                </a:solidFill>
                <a:sym typeface="+mn-ea"/>
              </a:rPr>
              <a:t>，</a:t>
            </a:r>
            <a:r>
              <a:rPr lang="en-US" altLang="zh-CN" sz="1600" dirty="0" smtClean="0">
                <a:solidFill>
                  <a:schemeClr val="tx1">
                    <a:lumMod val="75000"/>
                    <a:lumOff val="25000"/>
                  </a:schemeClr>
                </a:solidFill>
                <a:sym typeface="+mn-ea"/>
              </a:rPr>
              <a:t>作用类似于实模式下的中断向量表。</a:t>
            </a:r>
            <a:endParaRPr lang="en-US" altLang="zh-CN"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CPU寄存器IDTR中存放有IDT的限长和物理基址，从而可以找到系统使用的IDT。</a:t>
            </a:r>
            <a:endParaRPr lang="en-US" altLang="zh-CN" sz="1600" dirty="0" smtClean="0">
              <a:solidFill>
                <a:schemeClr val="tx1">
                  <a:lumMod val="75000"/>
                  <a:lumOff val="25000"/>
                </a:schemeClr>
              </a:solidFill>
              <a:sym typeface="+mn-ea"/>
            </a:endParaRPr>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54075" y="3616960"/>
            <a:ext cx="5695315" cy="2498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3390" y="3022600"/>
            <a:ext cx="4855210" cy="3173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2.系统架构概况</a:t>
            </a:r>
            <a:endParaRPr lang="en-US" altLang="zh-CN"/>
          </a:p>
        </p:txBody>
      </p:sp>
      <p:sp>
        <p:nvSpPr>
          <p:cNvPr id="9" name="文本框 8"/>
          <p:cNvSpPr txBox="1"/>
          <p:nvPr/>
        </p:nvSpPr>
        <p:spPr>
          <a:xfrm>
            <a:off x="382905" y="792480"/>
            <a:ext cx="11426190" cy="2525395"/>
          </a:xfrm>
          <a:prstGeom prst="rect">
            <a:avLst/>
          </a:prstGeom>
          <a:noFill/>
        </p:spPr>
        <p:txBody>
          <a:bodyPr wrap="square" rtlCol="0" anchor="t">
            <a:spAutoFit/>
          </a:bodyPr>
          <a:p>
            <a:pPr marL="342900" indent="-342900">
              <a:lnSpc>
                <a:spcPct val="120000"/>
              </a:lnSpc>
              <a:buFont typeface="Wingdings" panose="05000000000000000000" charset="0"/>
              <a:buChar char="l"/>
            </a:pPr>
            <a:r>
              <a:rPr lang="en-US" altLang="zh-CN" sz="2000" b="1" dirty="0" smtClean="0">
                <a:solidFill>
                  <a:schemeClr val="tx1">
                    <a:lumMod val="75000"/>
                    <a:lumOff val="25000"/>
                  </a:schemeClr>
                </a:solidFill>
              </a:rPr>
              <a:t> </a:t>
            </a:r>
            <a:r>
              <a:rPr lang="en-US" altLang="zh-CN" sz="2000" b="1" dirty="0" smtClean="0">
                <a:solidFill>
                  <a:schemeClr val="tx1">
                    <a:lumMod val="75000"/>
                    <a:lumOff val="25000"/>
                  </a:schemeClr>
                </a:solidFill>
                <a:sym typeface="+mn-ea"/>
              </a:rPr>
              <a:t>段描述符</a:t>
            </a:r>
            <a:endParaRPr lang="en-US" altLang="zh-CN" sz="2000" b="1"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段描述符是8字节大小</a:t>
            </a: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提供一个内存段的起始位置、大小以及访问权限、属性</a:t>
            </a:r>
            <a:endParaRPr lang="en-US" altLang="zh-CN"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段描述符首先分为两大类，要么是系统段（S=0）非系统段（S=1）</a:t>
            </a: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Type字段和S字段配合确定段描述符的确切类型</a:t>
            </a: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系统架构也定义了一套称为门的描述符(调用门、中断门、陷阱门</a:t>
            </a: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        和任务门)，这些门提供了一种访问运行在不同于应用程序特权</a:t>
            </a: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        级的系统过程和处理程序的方法</a:t>
            </a:r>
            <a:endParaRPr lang="en-US" altLang="zh-CN" sz="1600" dirty="0" smtClean="0">
              <a:solidFill>
                <a:schemeClr val="tx1">
                  <a:lumMod val="75000"/>
                  <a:lumOff val="25000"/>
                </a:schemeClr>
              </a:solidFill>
            </a:endParaRPr>
          </a:p>
        </p:txBody>
      </p:sp>
      <p:pic>
        <p:nvPicPr>
          <p:cNvPr id="101" name="图片 100"/>
          <p:cNvPicPr/>
          <p:nvPr/>
        </p:nvPicPr>
        <p:blipFill>
          <a:blip r:embed="rId1"/>
          <a:stretch>
            <a:fillRect/>
          </a:stretch>
        </p:blipFill>
        <p:spPr>
          <a:xfrm>
            <a:off x="1042670" y="3586480"/>
            <a:ext cx="5088255" cy="2486025"/>
          </a:xfrm>
          <a:prstGeom prst="rect">
            <a:avLst/>
          </a:prstGeom>
          <a:noFill/>
          <a:ln w="9525">
            <a:noFill/>
          </a:ln>
        </p:spPr>
      </p:pic>
      <p:pic>
        <p:nvPicPr>
          <p:cNvPr id="7" name="图片 6"/>
          <p:cNvPicPr>
            <a:picLocks noChangeAspect="1"/>
          </p:cNvPicPr>
          <p:nvPr/>
        </p:nvPicPr>
        <p:blipFill>
          <a:blip r:embed="rId2"/>
          <a:stretch>
            <a:fillRect/>
          </a:stretch>
        </p:blipFill>
        <p:spPr>
          <a:xfrm>
            <a:off x="6793230" y="792480"/>
            <a:ext cx="5260975" cy="55238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2.系统架构概况</a:t>
            </a:r>
            <a:endParaRPr lang="en-US" altLang="zh-CN"/>
          </a:p>
        </p:txBody>
      </p:sp>
      <p:sp>
        <p:nvSpPr>
          <p:cNvPr id="9" name="文本框 8"/>
          <p:cNvSpPr txBox="1"/>
          <p:nvPr/>
        </p:nvSpPr>
        <p:spPr>
          <a:xfrm>
            <a:off x="382905" y="792480"/>
            <a:ext cx="11426190" cy="3632200"/>
          </a:xfrm>
          <a:prstGeom prst="rect">
            <a:avLst/>
          </a:prstGeom>
          <a:noFill/>
        </p:spPr>
        <p:txBody>
          <a:bodyPr wrap="square" rtlCol="0" anchor="t">
            <a:spAutoFit/>
          </a:bodyPr>
          <a:p>
            <a:pPr marL="342900" indent="-342900">
              <a:lnSpc>
                <a:spcPct val="120000"/>
              </a:lnSpc>
              <a:buFont typeface="Wingdings" panose="05000000000000000000" charset="0"/>
              <a:buChar char="l"/>
            </a:pPr>
            <a:r>
              <a:rPr lang="en-US" altLang="zh-CN" sz="2000" b="1" dirty="0" smtClean="0">
                <a:solidFill>
                  <a:schemeClr val="tx1">
                    <a:lumMod val="75000"/>
                    <a:lumOff val="25000"/>
                  </a:schemeClr>
                </a:solidFill>
              </a:rPr>
              <a:t> 段描述符</a:t>
            </a:r>
            <a:endParaRPr lang="en-US" altLang="zh-CN" sz="2000" b="1"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  AVL即Available，表示段是否可用（对CPU无效）</a:t>
            </a: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  DPL（Descriptor Privilege Level）字段为描述符特权级</a:t>
            </a: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  D/B字段用来表示有效地址（段内偏移地址）及操作数的大小</a:t>
            </a: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  L字段用来设置是64位/32位代码段</a:t>
            </a: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 G粒度位</a:t>
            </a:r>
            <a:endParaRPr lang="en-US" altLang="zh-CN" sz="1600" dirty="0" smtClean="0">
              <a:solidFill>
                <a:schemeClr val="tx1">
                  <a:lumMod val="75000"/>
                  <a:lumOff val="25000"/>
                </a:schemeClr>
              </a:solidFill>
            </a:endParaRPr>
          </a:p>
          <a:p>
            <a:pPr marL="1257300" lvl="2" indent="-342900" algn="l">
              <a:lnSpc>
                <a:spcPct val="120000"/>
              </a:lnSpc>
              <a:buClrTx/>
              <a:buSzTx/>
              <a:buFont typeface="Wingdings" panose="05000000000000000000" charset="0"/>
              <a:buChar char="l"/>
            </a:pPr>
            <a:r>
              <a:rPr lang="en-US" altLang="zh-CN" sz="1400" dirty="0" smtClean="0">
                <a:solidFill>
                  <a:schemeClr val="tx1">
                    <a:lumMod val="75000"/>
                    <a:lumOff val="25000"/>
                  </a:schemeClr>
                </a:solidFill>
              </a:rPr>
              <a:t>段界限字节为单位范围（1b~1mb）</a:t>
            </a:r>
            <a:endParaRPr lang="en-US" altLang="zh-CN" sz="1400" dirty="0" smtClean="0">
              <a:solidFill>
                <a:schemeClr val="tx1">
                  <a:lumMod val="75000"/>
                  <a:lumOff val="25000"/>
                </a:schemeClr>
              </a:solidFill>
            </a:endParaRPr>
          </a:p>
          <a:p>
            <a:pPr marL="1257300" lvl="2" indent="-342900" algn="l">
              <a:lnSpc>
                <a:spcPct val="120000"/>
              </a:lnSpc>
              <a:buClrTx/>
              <a:buSzTx/>
              <a:buFont typeface="Wingdings" panose="05000000000000000000" charset="0"/>
              <a:buChar char="l"/>
            </a:pPr>
            <a:r>
              <a:rPr lang="en-US" altLang="zh-CN" sz="1400" dirty="0" smtClean="0">
                <a:solidFill>
                  <a:schemeClr val="tx1">
                    <a:lumMod val="75000"/>
                    <a:lumOff val="25000"/>
                  </a:schemeClr>
                </a:solidFill>
              </a:rPr>
              <a:t>段界限以4KB为界限范围（4kb-4gb）</a:t>
            </a:r>
            <a:endParaRPr lang="en-US" altLang="zh-CN" sz="14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P位表示描述符对应的段是否存在</a:t>
            </a: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S描述符位:0系统段，1数据段（栈段也是特殊的数据段）</a:t>
            </a:r>
            <a:endParaRPr lang="en-US" altLang="zh-CN" sz="1600" dirty="0" smtClean="0">
              <a:solidFill>
                <a:schemeClr val="tx1">
                  <a:lumMod val="75000"/>
                  <a:lumOff val="25000"/>
                </a:schemeClr>
              </a:solidFill>
            </a:endParaRPr>
          </a:p>
          <a:p>
            <a:pPr marL="1257300" lvl="2" indent="-342900" algn="l">
              <a:lnSpc>
                <a:spcPct val="120000"/>
              </a:lnSpc>
              <a:buClrTx/>
              <a:buSzTx/>
              <a:buFont typeface="Wingdings" panose="05000000000000000000" charset="0"/>
              <a:buChar char="l"/>
            </a:pPr>
            <a:endParaRPr lang="en-US" altLang="zh-CN" sz="1600" dirty="0" smtClean="0">
              <a:solidFill>
                <a:schemeClr val="tx1">
                  <a:lumMod val="75000"/>
                  <a:lumOff val="25000"/>
                </a:schemeClr>
              </a:solidFill>
            </a:endParaRPr>
          </a:p>
          <a:p>
            <a:pPr lvl="1" indent="0" algn="l">
              <a:lnSpc>
                <a:spcPct val="120000"/>
              </a:lnSpc>
              <a:buClrTx/>
              <a:buSzTx/>
              <a:buFont typeface="Wingdings" panose="05000000000000000000" charset="0"/>
              <a:buNone/>
            </a:pPr>
            <a:r>
              <a:rPr lang="en-US" altLang="zh-CN" sz="1600" dirty="0" smtClean="0">
                <a:solidFill>
                  <a:schemeClr val="tx1">
                    <a:lumMod val="75000"/>
                    <a:lumOff val="25000"/>
                  </a:schemeClr>
                </a:solidFill>
              </a:rPr>
              <a:t>	</a:t>
            </a:r>
            <a:r>
              <a:rPr lang="en-US" altLang="zh-CN" sz="1600" dirty="0" smtClean="0">
                <a:solidFill>
                  <a:schemeClr val="tx1">
                    <a:lumMod val="75000"/>
                    <a:lumOff val="25000"/>
                  </a:schemeClr>
                </a:solidFill>
                <a:sym typeface="+mn-ea"/>
              </a:rPr>
              <a:t> </a:t>
            </a:r>
            <a:endParaRPr lang="en-US" altLang="zh-CN" sz="1600" dirty="0" smtClean="0">
              <a:solidFill>
                <a:schemeClr val="tx1">
                  <a:lumMod val="75000"/>
                  <a:lumOff val="25000"/>
                </a:schemeClr>
              </a:solidFill>
              <a:sym typeface="+mn-ea"/>
            </a:endParaRPr>
          </a:p>
        </p:txBody>
      </p:sp>
      <p:grpSp>
        <p:nvGrpSpPr>
          <p:cNvPr id="12" name="组合 11"/>
          <p:cNvGrpSpPr/>
          <p:nvPr/>
        </p:nvGrpSpPr>
        <p:grpSpPr>
          <a:xfrm>
            <a:off x="6800850" y="822325"/>
            <a:ext cx="5231765" cy="5565140"/>
            <a:chOff x="10902" y="1216"/>
            <a:chExt cx="8239" cy="8732"/>
          </a:xfrm>
        </p:grpSpPr>
        <p:grpSp>
          <p:nvGrpSpPr>
            <p:cNvPr id="7" name="组合 6"/>
            <p:cNvGrpSpPr/>
            <p:nvPr/>
          </p:nvGrpSpPr>
          <p:grpSpPr>
            <a:xfrm>
              <a:off x="10982" y="1216"/>
              <a:ext cx="8159" cy="8731"/>
              <a:chOff x="10326" y="902"/>
              <a:chExt cx="8159" cy="9077"/>
            </a:xfrm>
          </p:grpSpPr>
          <p:pic>
            <p:nvPicPr>
              <p:cNvPr id="8" name="图片 7"/>
              <p:cNvPicPr>
                <a:picLocks noChangeAspect="1"/>
              </p:cNvPicPr>
              <p:nvPr/>
            </p:nvPicPr>
            <p:blipFill>
              <a:blip r:embed="rId1"/>
              <a:stretch>
                <a:fillRect/>
              </a:stretch>
            </p:blipFill>
            <p:spPr>
              <a:xfrm>
                <a:off x="10326" y="2330"/>
                <a:ext cx="8159" cy="7649"/>
              </a:xfrm>
              <a:prstGeom prst="rect">
                <a:avLst/>
              </a:prstGeom>
              <a:ln>
                <a:noFill/>
              </a:ln>
            </p:spPr>
          </p:pic>
          <p:pic>
            <p:nvPicPr>
              <p:cNvPr id="3" name="图片 2"/>
              <p:cNvPicPr>
                <a:picLocks noChangeAspect="1"/>
              </p:cNvPicPr>
              <p:nvPr/>
            </p:nvPicPr>
            <p:blipFill>
              <a:blip r:embed="rId2"/>
              <a:stretch>
                <a:fillRect/>
              </a:stretch>
            </p:blipFill>
            <p:spPr>
              <a:xfrm>
                <a:off x="10500" y="902"/>
                <a:ext cx="7858" cy="1428"/>
              </a:xfrm>
              <a:prstGeom prst="rect">
                <a:avLst/>
              </a:prstGeom>
              <a:ln>
                <a:noFill/>
              </a:ln>
            </p:spPr>
          </p:pic>
        </p:grpSp>
        <p:sp>
          <p:nvSpPr>
            <p:cNvPr id="11" name="矩形 10"/>
            <p:cNvSpPr/>
            <p:nvPr/>
          </p:nvSpPr>
          <p:spPr>
            <a:xfrm>
              <a:off x="10902" y="1216"/>
              <a:ext cx="254" cy="8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210" y="3951605"/>
            <a:ext cx="5628005" cy="2503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2.系统架构概况</a:t>
            </a:r>
            <a:endParaRPr lang="en-US" altLang="zh-CN"/>
          </a:p>
        </p:txBody>
      </p:sp>
      <p:sp>
        <p:nvSpPr>
          <p:cNvPr id="9" name="文本框 8"/>
          <p:cNvSpPr txBox="1"/>
          <p:nvPr/>
        </p:nvSpPr>
        <p:spPr>
          <a:xfrm>
            <a:off x="382905" y="792480"/>
            <a:ext cx="11426190" cy="3595370"/>
          </a:xfrm>
          <a:prstGeom prst="rect">
            <a:avLst/>
          </a:prstGeom>
          <a:noFill/>
        </p:spPr>
        <p:txBody>
          <a:bodyPr wrap="square" rtlCol="0" anchor="t">
            <a:spAutoFit/>
          </a:bodyPr>
          <a:p>
            <a:pPr marL="342900" indent="-342900">
              <a:lnSpc>
                <a:spcPct val="120000"/>
              </a:lnSpc>
              <a:buFont typeface="Wingdings" panose="05000000000000000000" charset="0"/>
              <a:buChar char="l"/>
            </a:pPr>
            <a:r>
              <a:rPr lang="en-US" altLang="zh-CN" sz="2000" b="1" dirty="0" smtClean="0">
                <a:solidFill>
                  <a:schemeClr val="tx1">
                    <a:lumMod val="75000"/>
                    <a:lumOff val="25000"/>
                  </a:schemeClr>
                </a:solidFill>
              </a:rPr>
              <a:t> 任务状态段</a:t>
            </a:r>
            <a:endParaRPr lang="en-US" altLang="zh-CN" sz="2000" b="1"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 保存任务状态信息的系统段为任务状态段</a:t>
            </a:r>
            <a:endParaRPr lang="en-US" altLang="zh-CN" sz="1600" dirty="0" smtClean="0">
              <a:solidFill>
                <a:schemeClr val="tx1">
                  <a:lumMod val="75000"/>
                  <a:lumOff val="25000"/>
                </a:schemeClr>
              </a:solidFill>
            </a:endParaRPr>
          </a:p>
          <a:p>
            <a:pPr marL="1257300" lvl="2" indent="-342900" algn="l">
              <a:lnSpc>
                <a:spcPct val="120000"/>
              </a:lnSpc>
              <a:buClrTx/>
              <a:buSzTx/>
              <a:buFont typeface="Wingdings" panose="05000000000000000000" charset="0"/>
              <a:buChar char="l"/>
            </a:pPr>
            <a:r>
              <a:rPr lang="en-US" altLang="zh-CN" sz="1400" dirty="0" smtClean="0">
                <a:solidFill>
                  <a:schemeClr val="tx1">
                    <a:lumMod val="75000"/>
                    <a:lumOff val="25000"/>
                  </a:schemeClr>
                </a:solidFill>
              </a:rPr>
              <a:t>通用寄存器、段寄存器、EFLAGS寄存器</a:t>
            </a:r>
            <a:endParaRPr lang="en-US" altLang="zh-CN" sz="1400" dirty="0" smtClean="0">
              <a:solidFill>
                <a:schemeClr val="tx1">
                  <a:lumMod val="75000"/>
                  <a:lumOff val="25000"/>
                </a:schemeClr>
              </a:solidFill>
            </a:endParaRPr>
          </a:p>
          <a:p>
            <a:pPr marL="1257300" lvl="2" indent="-342900" algn="l">
              <a:lnSpc>
                <a:spcPct val="120000"/>
              </a:lnSpc>
              <a:buClrTx/>
              <a:buSzTx/>
              <a:buFont typeface="Wingdings" panose="05000000000000000000" charset="0"/>
              <a:buChar char="l"/>
            </a:pPr>
            <a:r>
              <a:rPr lang="en-US" altLang="zh-CN" sz="1400" dirty="0" smtClean="0">
                <a:solidFill>
                  <a:schemeClr val="tx1">
                    <a:lumMod val="75000"/>
                    <a:lumOff val="25000"/>
                  </a:schemeClr>
                </a:solidFill>
              </a:rPr>
              <a:t>EIP寄存器和段选择符以及三个堆栈段的指针的</a:t>
            </a:r>
            <a:r>
              <a:rPr lang="zh-CN" altLang="en-US" sz="1400" dirty="0" smtClean="0">
                <a:solidFill>
                  <a:schemeClr val="tx1">
                    <a:lumMod val="75000"/>
                    <a:lumOff val="25000"/>
                  </a:schemeClr>
                </a:solidFill>
              </a:rPr>
              <a:t>状态</a:t>
            </a:r>
            <a:endParaRPr lang="zh-CN" altLang="en-US" sz="1400" dirty="0" smtClean="0">
              <a:solidFill>
                <a:schemeClr val="tx1">
                  <a:lumMod val="75000"/>
                  <a:lumOff val="25000"/>
                </a:schemeClr>
              </a:solidFill>
            </a:endParaRPr>
          </a:p>
          <a:p>
            <a:pPr marL="1257300" lvl="2" indent="-342900" algn="l">
              <a:lnSpc>
                <a:spcPct val="120000"/>
              </a:lnSpc>
              <a:buClrTx/>
              <a:buSzTx/>
              <a:buFont typeface="Wingdings" panose="05000000000000000000" charset="0"/>
              <a:buChar char="l"/>
            </a:pPr>
            <a:r>
              <a:rPr lang="en-US" altLang="zh-CN" sz="1400" dirty="0" smtClean="0">
                <a:solidFill>
                  <a:schemeClr val="tx1">
                    <a:lumMod val="75000"/>
                    <a:lumOff val="25000"/>
                  </a:schemeClr>
                </a:solidFill>
              </a:rPr>
              <a:t>LDT的选择符和页表的基地址</a:t>
            </a:r>
            <a:endParaRPr lang="en-US" altLang="zh-CN" sz="14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装载新任务段选择符的任务寄存器 </a:t>
            </a: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通过GDT中段选择符访问新的TSS </a:t>
            </a: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将新TSS中新任务的状态装载到通用寄存器、段寄存器、</a:t>
            </a:r>
            <a:endParaRPr lang="en-US" altLang="zh-CN" sz="1600" dirty="0" smtClean="0">
              <a:solidFill>
                <a:schemeClr val="tx1">
                  <a:lumMod val="75000"/>
                  <a:lumOff val="25000"/>
                </a:schemeClr>
              </a:solidFill>
            </a:endParaRPr>
          </a:p>
          <a:p>
            <a:pPr lvl="1" indent="0" algn="l">
              <a:lnSpc>
                <a:spcPct val="120000"/>
              </a:lnSpc>
              <a:buClrTx/>
              <a:buSzTx/>
              <a:buFont typeface="Wingdings" panose="05000000000000000000" charset="0"/>
              <a:buNone/>
            </a:pPr>
            <a:r>
              <a:rPr lang="en-US" altLang="zh-CN" sz="1600" dirty="0" smtClean="0">
                <a:solidFill>
                  <a:schemeClr val="tx1">
                    <a:lumMod val="75000"/>
                    <a:lumOff val="25000"/>
                  </a:schemeClr>
                </a:solidFill>
              </a:rPr>
              <a:t>       LDTR、控制寄存器CR3(页表基地址)、EFLAGS寄存器和EIP寄存器</a:t>
            </a: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开始执行新任务</a:t>
            </a: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endParaRPr lang="en-US" altLang="zh-CN" sz="1600" dirty="0" smtClean="0">
              <a:solidFill>
                <a:schemeClr val="tx1">
                  <a:lumMod val="75000"/>
                  <a:lumOff val="25000"/>
                </a:schemeClr>
              </a:solidFill>
            </a:endParaRPr>
          </a:p>
          <a:p>
            <a:pPr lvl="1" indent="0" algn="l">
              <a:lnSpc>
                <a:spcPct val="120000"/>
              </a:lnSpc>
              <a:buClrTx/>
              <a:buSzTx/>
              <a:buFont typeface="Wingdings" panose="05000000000000000000" charset="0"/>
              <a:buNone/>
            </a:pPr>
            <a:r>
              <a:rPr lang="en-US" altLang="zh-CN" sz="1600" dirty="0" smtClean="0">
                <a:solidFill>
                  <a:schemeClr val="tx1">
                    <a:lumMod val="75000"/>
                    <a:lumOff val="25000"/>
                  </a:schemeClr>
                </a:solidFill>
              </a:rPr>
              <a:t>	</a:t>
            </a:r>
            <a:r>
              <a:rPr lang="en-US" altLang="zh-CN" sz="1600" dirty="0" smtClean="0">
                <a:solidFill>
                  <a:schemeClr val="tx1">
                    <a:lumMod val="75000"/>
                    <a:lumOff val="25000"/>
                  </a:schemeClr>
                </a:solidFill>
                <a:sym typeface="+mn-ea"/>
              </a:rPr>
              <a:t> </a:t>
            </a:r>
            <a:endParaRPr lang="en-US" altLang="zh-CN" sz="1600" dirty="0" smtClean="0">
              <a:solidFill>
                <a:schemeClr val="tx1">
                  <a:lumMod val="75000"/>
                  <a:lumOff val="25000"/>
                </a:schemeClr>
              </a:solidFill>
              <a:sym typeface="+mn-ea"/>
            </a:endParaRPr>
          </a:p>
        </p:txBody>
      </p:sp>
      <p:grpSp>
        <p:nvGrpSpPr>
          <p:cNvPr id="6" name="组合 5"/>
          <p:cNvGrpSpPr/>
          <p:nvPr/>
        </p:nvGrpSpPr>
        <p:grpSpPr>
          <a:xfrm>
            <a:off x="7131050" y="792480"/>
            <a:ext cx="4584700" cy="5831205"/>
            <a:chOff x="11230" y="1248"/>
            <a:chExt cx="7220" cy="9183"/>
          </a:xfrm>
        </p:grpSpPr>
        <p:pic>
          <p:nvPicPr>
            <p:cNvPr id="4" name="图片 3"/>
            <p:cNvPicPr>
              <a:picLocks noChangeAspect="1"/>
            </p:cNvPicPr>
            <p:nvPr/>
          </p:nvPicPr>
          <p:blipFill>
            <a:blip r:embed="rId1"/>
            <a:stretch>
              <a:fillRect/>
            </a:stretch>
          </p:blipFill>
          <p:spPr>
            <a:xfrm>
              <a:off x="11230" y="1248"/>
              <a:ext cx="7220" cy="8653"/>
            </a:xfrm>
            <a:prstGeom prst="rect">
              <a:avLst/>
            </a:prstGeom>
          </p:spPr>
        </p:pic>
        <p:sp>
          <p:nvSpPr>
            <p:cNvPr id="5" name="文本框 4"/>
            <p:cNvSpPr txBox="1"/>
            <p:nvPr/>
          </p:nvSpPr>
          <p:spPr>
            <a:xfrm>
              <a:off x="13536" y="9901"/>
              <a:ext cx="2237" cy="531"/>
            </a:xfrm>
            <a:prstGeom prst="rect">
              <a:avLst/>
            </a:prstGeom>
            <a:noFill/>
          </p:spPr>
          <p:txBody>
            <a:bodyPr wrap="none" rtlCol="0">
              <a:spAutoFit/>
            </a:bodyPr>
            <a:p>
              <a:pPr algn="l"/>
              <a:r>
                <a:rPr lang="en-US" altLang="zh-CN" sz="1600" dirty="0" smtClean="0">
                  <a:solidFill>
                    <a:schemeClr val="tx1">
                      <a:lumMod val="75000"/>
                      <a:lumOff val="25000"/>
                    </a:schemeClr>
                  </a:solidFill>
                  <a:sym typeface="+mn-ea"/>
                </a:rPr>
                <a:t>CPU的TSS信息</a:t>
              </a:r>
              <a:endParaRPr lang="en-US" altLang="zh-CN" sz="1600" dirty="0" smtClean="0">
                <a:solidFill>
                  <a:schemeClr val="tx1">
                    <a:lumMod val="75000"/>
                    <a:lumOff val="25000"/>
                  </a:schemeClr>
                </a:solidFil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2.系统架构概况</a:t>
            </a:r>
            <a:endParaRPr lang="en-US" altLang="zh-CN"/>
          </a:p>
        </p:txBody>
      </p:sp>
      <p:sp>
        <p:nvSpPr>
          <p:cNvPr id="9" name="文本框 8"/>
          <p:cNvSpPr txBox="1"/>
          <p:nvPr/>
        </p:nvSpPr>
        <p:spPr>
          <a:xfrm>
            <a:off x="382905" y="792480"/>
            <a:ext cx="11426190" cy="2525395"/>
          </a:xfrm>
          <a:prstGeom prst="rect">
            <a:avLst/>
          </a:prstGeom>
          <a:noFill/>
        </p:spPr>
        <p:txBody>
          <a:bodyPr wrap="square" rtlCol="0" anchor="t">
            <a:spAutoFit/>
          </a:bodyPr>
          <a:p>
            <a:pPr marL="342900" indent="-342900">
              <a:lnSpc>
                <a:spcPct val="120000"/>
              </a:lnSpc>
              <a:buFont typeface="Wingdings" panose="05000000000000000000" charset="0"/>
              <a:buChar char="l"/>
            </a:pPr>
            <a:r>
              <a:rPr lang="en-US" altLang="zh-CN" sz="2000" b="1" dirty="0" smtClean="0">
                <a:solidFill>
                  <a:schemeClr val="tx1">
                    <a:lumMod val="75000"/>
                    <a:lumOff val="25000"/>
                  </a:schemeClr>
                </a:solidFill>
              </a:rPr>
              <a:t>  任务门描述符（Task-Gate Descriptor）</a:t>
            </a:r>
            <a:endParaRPr lang="en-US" altLang="zh-CN" sz="2000" b="1" dirty="0" smtClean="0">
              <a:solidFill>
                <a:schemeClr val="tx1">
                  <a:lumMod val="75000"/>
                  <a:lumOff val="25000"/>
                </a:schemeClr>
              </a:solidFill>
            </a:endParaRPr>
          </a:p>
          <a:p>
            <a:pPr marL="800100" lvl="1" indent="-342900">
              <a:lnSpc>
                <a:spcPct val="120000"/>
              </a:lnSpc>
              <a:buFont typeface="Wingdings" panose="05000000000000000000" charset="0"/>
              <a:buChar char="l"/>
            </a:pPr>
            <a:r>
              <a:rPr lang="en-US" altLang="zh-CN" sz="1600" dirty="0" smtClean="0">
                <a:solidFill>
                  <a:schemeClr val="tx1">
                    <a:lumMod val="75000"/>
                    <a:lumOff val="25000"/>
                  </a:schemeClr>
                </a:solidFill>
              </a:rPr>
              <a:t> 间接保护引用任务</a:t>
            </a:r>
            <a:endParaRPr lang="en-US" altLang="zh-CN" sz="1600" dirty="0" smtClean="0">
              <a:solidFill>
                <a:schemeClr val="tx1">
                  <a:lumMod val="75000"/>
                  <a:lumOff val="25000"/>
                </a:schemeClr>
              </a:solidFill>
            </a:endParaRPr>
          </a:p>
          <a:p>
            <a:pPr marL="800100" lvl="1" indent="-342900">
              <a:lnSpc>
                <a:spcPct val="120000"/>
              </a:lnSpc>
              <a:buFont typeface="Wingdings" panose="05000000000000000000" charset="0"/>
              <a:buChar char="l"/>
            </a:pPr>
            <a:r>
              <a:rPr lang="en-US" altLang="zh-CN" sz="1600" dirty="0" smtClean="0">
                <a:solidFill>
                  <a:schemeClr val="tx1">
                    <a:lumMod val="75000"/>
                    <a:lumOff val="25000"/>
                  </a:schemeClr>
                </a:solidFill>
              </a:rPr>
              <a:t>任务门描述符可以放在GDT,LDT和IDT中</a:t>
            </a:r>
            <a:endParaRPr lang="en-US" altLang="zh-CN" sz="1600" dirty="0" smtClean="0">
              <a:solidFill>
                <a:schemeClr val="tx1">
                  <a:lumMod val="75000"/>
                  <a:lumOff val="25000"/>
                </a:schemeClr>
              </a:solidFill>
            </a:endParaRPr>
          </a:p>
          <a:p>
            <a:pPr marL="800100" lvl="1" indent="-342900">
              <a:lnSpc>
                <a:spcPct val="120000"/>
              </a:lnSpc>
              <a:buFont typeface="Wingdings" panose="05000000000000000000" charset="0"/>
              <a:buChar char="l"/>
            </a:pPr>
            <a:r>
              <a:rPr lang="en-US" altLang="zh-CN" sz="1600" dirty="0" smtClean="0">
                <a:solidFill>
                  <a:schemeClr val="tx1">
                    <a:lumMod val="75000"/>
                    <a:lumOff val="25000"/>
                  </a:schemeClr>
                </a:solidFill>
              </a:rPr>
              <a:t>任务门描述符中的TSS段选择符字段指向GDT中的TSS描述符</a:t>
            </a:r>
            <a:endParaRPr lang="en-US" altLang="zh-CN" sz="1600" dirty="0" smtClean="0">
              <a:solidFill>
                <a:schemeClr val="tx1">
                  <a:lumMod val="75000"/>
                  <a:lumOff val="25000"/>
                </a:schemeClr>
              </a:solidFill>
            </a:endParaRPr>
          </a:p>
          <a:p>
            <a:pPr marL="800100" lvl="1" indent="-342900">
              <a:lnSpc>
                <a:spcPct val="120000"/>
              </a:lnSpc>
              <a:buFont typeface="Wingdings" panose="05000000000000000000" charset="0"/>
              <a:buChar char="l"/>
            </a:pPr>
            <a:r>
              <a:rPr lang="en-US" altLang="zh-CN" sz="1600" dirty="0" smtClean="0">
                <a:solidFill>
                  <a:schemeClr val="tx1">
                    <a:lumMod val="75000"/>
                    <a:lumOff val="25000"/>
                  </a:schemeClr>
                </a:solidFill>
              </a:rPr>
              <a:t>DPL字段控制访问TSS描述符</a:t>
            </a: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CPL和门选择符的RPL字段必须小于等于任务门描述符中的DPL</a:t>
            </a: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LDT中任务门，GDT中的任务门和IDT中任务门可指向相同的任务</a:t>
            </a:r>
            <a:endParaRPr lang="en-US" altLang="zh-CN" sz="1600" dirty="0" smtClean="0">
              <a:solidFill>
                <a:schemeClr val="tx1">
                  <a:lumMod val="75000"/>
                  <a:lumOff val="25000"/>
                </a:schemeClr>
              </a:solidFill>
            </a:endParaRPr>
          </a:p>
          <a:p>
            <a:pPr lvl="1" indent="0" algn="l">
              <a:lnSpc>
                <a:spcPct val="120000"/>
              </a:lnSpc>
              <a:buClrTx/>
              <a:buSzTx/>
              <a:buFont typeface="Wingdings" panose="05000000000000000000" charset="0"/>
              <a:buNone/>
            </a:pPr>
            <a:r>
              <a:rPr lang="en-US" altLang="zh-CN" sz="1600" dirty="0" smtClean="0">
                <a:solidFill>
                  <a:schemeClr val="tx1">
                    <a:lumMod val="75000"/>
                    <a:lumOff val="25000"/>
                  </a:schemeClr>
                </a:solidFill>
              </a:rPr>
              <a:t>	</a:t>
            </a:r>
            <a:r>
              <a:rPr lang="en-US" altLang="zh-CN" sz="1600" dirty="0" smtClean="0">
                <a:solidFill>
                  <a:schemeClr val="tx1">
                    <a:lumMod val="75000"/>
                    <a:lumOff val="25000"/>
                  </a:schemeClr>
                </a:solidFill>
                <a:sym typeface="+mn-ea"/>
              </a:rPr>
              <a:t> </a:t>
            </a:r>
            <a:endParaRPr lang="en-US" altLang="zh-CN" sz="1600" dirty="0" smtClean="0">
              <a:solidFill>
                <a:schemeClr val="tx1">
                  <a:lumMod val="75000"/>
                  <a:lumOff val="25000"/>
                </a:schemeClr>
              </a:solidFill>
              <a:sym typeface="+mn-ea"/>
            </a:endParaRPr>
          </a:p>
        </p:txBody>
      </p:sp>
      <p:grpSp>
        <p:nvGrpSpPr>
          <p:cNvPr id="10" name="组合 9"/>
          <p:cNvGrpSpPr/>
          <p:nvPr/>
        </p:nvGrpSpPr>
        <p:grpSpPr>
          <a:xfrm>
            <a:off x="382905" y="3335020"/>
            <a:ext cx="6568440" cy="3096260"/>
            <a:chOff x="603" y="5860"/>
            <a:chExt cx="10344" cy="4876"/>
          </a:xfrm>
        </p:grpSpPr>
        <p:pic>
          <p:nvPicPr>
            <p:cNvPr id="7" name="图片 6"/>
            <p:cNvPicPr>
              <a:picLocks noChangeAspect="1"/>
            </p:cNvPicPr>
            <p:nvPr/>
          </p:nvPicPr>
          <p:blipFill>
            <a:blip r:embed="rId1"/>
            <a:stretch>
              <a:fillRect/>
            </a:stretch>
          </p:blipFill>
          <p:spPr>
            <a:xfrm>
              <a:off x="603" y="5860"/>
              <a:ext cx="10345" cy="4268"/>
            </a:xfrm>
            <a:prstGeom prst="rect">
              <a:avLst/>
            </a:prstGeom>
          </p:spPr>
        </p:pic>
        <p:sp>
          <p:nvSpPr>
            <p:cNvPr id="8" name="文本框 7"/>
            <p:cNvSpPr txBox="1"/>
            <p:nvPr/>
          </p:nvSpPr>
          <p:spPr>
            <a:xfrm>
              <a:off x="4064" y="10128"/>
              <a:ext cx="2224" cy="608"/>
            </a:xfrm>
            <a:prstGeom prst="rect">
              <a:avLst/>
            </a:prstGeom>
            <a:noFill/>
          </p:spPr>
          <p:txBody>
            <a:bodyPr wrap="square" rtlCol="0" anchor="t">
              <a:spAutoFit/>
            </a:bodyPr>
            <a:p>
              <a:pPr>
                <a:lnSpc>
                  <a:spcPct val="120000"/>
                </a:lnSpc>
              </a:pPr>
              <a:r>
                <a:rPr lang="zh-CN" altLang="en-US" sz="1600" dirty="0" smtClean="0">
                  <a:solidFill>
                    <a:schemeClr val="tx1">
                      <a:lumMod val="75000"/>
                      <a:lumOff val="25000"/>
                    </a:schemeClr>
                  </a:solidFill>
                </a:rPr>
                <a:t>任务门描述符</a:t>
              </a:r>
              <a:endParaRPr lang="zh-CN" altLang="en-US" sz="1600" dirty="0" smtClean="0">
                <a:solidFill>
                  <a:schemeClr val="tx1">
                    <a:lumMod val="75000"/>
                    <a:lumOff val="25000"/>
                  </a:schemeClr>
                </a:solidFill>
              </a:endParaRPr>
            </a:p>
          </p:txBody>
        </p:sp>
      </p:grpSp>
      <p:grpSp>
        <p:nvGrpSpPr>
          <p:cNvPr id="12" name="组合 11"/>
          <p:cNvGrpSpPr/>
          <p:nvPr/>
        </p:nvGrpSpPr>
        <p:grpSpPr>
          <a:xfrm>
            <a:off x="7077710" y="762000"/>
            <a:ext cx="4914900" cy="5610860"/>
            <a:chOff x="11146" y="1200"/>
            <a:chExt cx="7740" cy="8836"/>
          </a:xfrm>
        </p:grpSpPr>
        <p:pic>
          <p:nvPicPr>
            <p:cNvPr id="3" name="图片 2"/>
            <p:cNvPicPr>
              <a:picLocks noChangeAspect="1"/>
            </p:cNvPicPr>
            <p:nvPr/>
          </p:nvPicPr>
          <p:blipFill>
            <a:blip r:embed="rId2"/>
            <a:stretch>
              <a:fillRect/>
            </a:stretch>
          </p:blipFill>
          <p:spPr>
            <a:xfrm>
              <a:off x="11146" y="1200"/>
              <a:ext cx="7740" cy="8260"/>
            </a:xfrm>
            <a:prstGeom prst="rect">
              <a:avLst/>
            </a:prstGeom>
          </p:spPr>
        </p:pic>
        <p:sp>
          <p:nvSpPr>
            <p:cNvPr id="11" name="文本框 10"/>
            <p:cNvSpPr txBox="1"/>
            <p:nvPr/>
          </p:nvSpPr>
          <p:spPr>
            <a:xfrm>
              <a:off x="13000" y="9428"/>
              <a:ext cx="4704" cy="608"/>
            </a:xfrm>
            <a:prstGeom prst="rect">
              <a:avLst/>
            </a:prstGeom>
            <a:noFill/>
          </p:spPr>
          <p:txBody>
            <a:bodyPr wrap="square" rtlCol="0" anchor="t">
              <a:spAutoFit/>
            </a:bodyPr>
            <a:p>
              <a:pPr>
                <a:lnSpc>
                  <a:spcPct val="120000"/>
                </a:lnSpc>
              </a:pPr>
              <a:r>
                <a:rPr lang="zh-CN" altLang="en-US" sz="1600" dirty="0" smtClean="0">
                  <a:solidFill>
                    <a:schemeClr val="tx1">
                      <a:lumMod val="75000"/>
                      <a:lumOff val="25000"/>
                    </a:schemeClr>
                  </a:solidFill>
                </a:rPr>
                <a:t>不同任务门指向相同</a:t>
              </a:r>
              <a:r>
                <a:rPr lang="zh-CN" altLang="en-US" sz="1600" dirty="0" smtClean="0">
                  <a:solidFill>
                    <a:schemeClr val="tx1">
                      <a:lumMod val="75000"/>
                      <a:lumOff val="25000"/>
                    </a:schemeClr>
                  </a:solidFill>
                </a:rPr>
                <a:t>任务</a:t>
              </a:r>
              <a:endParaRPr lang="zh-CN" altLang="en-US" sz="1600" dirty="0" smtClean="0">
                <a:solidFill>
                  <a:schemeClr val="tx1">
                    <a:lumMod val="75000"/>
                    <a:lumOff val="25000"/>
                  </a:schemeClr>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2.系统架构概况</a:t>
            </a:r>
            <a:endParaRPr lang="en-US" altLang="zh-CN"/>
          </a:p>
        </p:txBody>
      </p:sp>
      <p:sp>
        <p:nvSpPr>
          <p:cNvPr id="9" name="文本框 8"/>
          <p:cNvSpPr txBox="1"/>
          <p:nvPr/>
        </p:nvSpPr>
        <p:spPr>
          <a:xfrm>
            <a:off x="382905" y="792480"/>
            <a:ext cx="11426190" cy="2820035"/>
          </a:xfrm>
          <a:prstGeom prst="rect">
            <a:avLst/>
          </a:prstGeom>
          <a:noFill/>
        </p:spPr>
        <p:txBody>
          <a:bodyPr wrap="square" rtlCol="0" anchor="t">
            <a:spAutoFit/>
          </a:bodyPr>
          <a:p>
            <a:pPr marL="342900" indent="-342900">
              <a:lnSpc>
                <a:spcPct val="120000"/>
              </a:lnSpc>
              <a:buFont typeface="Wingdings" panose="05000000000000000000" charset="0"/>
              <a:buChar char="l"/>
            </a:pPr>
            <a:r>
              <a:rPr lang="en-US" altLang="zh-CN" sz="2000" b="1" dirty="0" smtClean="0">
                <a:solidFill>
                  <a:schemeClr val="tx1">
                    <a:lumMod val="75000"/>
                    <a:lumOff val="25000"/>
                  </a:schemeClr>
                </a:solidFill>
              </a:rPr>
              <a:t>  中断和异常处理</a:t>
            </a:r>
            <a:endParaRPr lang="en-US" altLang="zh-CN" sz="2000" b="1" dirty="0" smtClean="0">
              <a:solidFill>
                <a:schemeClr val="tx1">
                  <a:lumMod val="75000"/>
                  <a:lumOff val="25000"/>
                </a:schemeClr>
              </a:solidFill>
            </a:endParaRPr>
          </a:p>
          <a:p>
            <a:pPr marL="800100" lvl="1" indent="-342900">
              <a:lnSpc>
                <a:spcPct val="120000"/>
              </a:lnSpc>
              <a:buFont typeface="Wingdings" panose="05000000000000000000" charset="0"/>
              <a:buChar char="l"/>
            </a:pPr>
            <a:r>
              <a:rPr lang="en-US" altLang="zh-CN" sz="1600" dirty="0" smtClean="0">
                <a:solidFill>
                  <a:schemeClr val="tx1">
                    <a:lumMod val="75000"/>
                    <a:lumOff val="25000"/>
                  </a:schemeClr>
                </a:solidFill>
              </a:rPr>
              <a:t>外部中断、软件中断和异常是通过中断描述符表(IDT)处理的</a:t>
            </a:r>
            <a:endParaRPr lang="en-US" altLang="zh-CN" sz="1600" dirty="0" smtClean="0">
              <a:solidFill>
                <a:schemeClr val="tx1">
                  <a:lumMod val="75000"/>
                  <a:lumOff val="25000"/>
                </a:schemeClr>
              </a:solidFill>
            </a:endParaRPr>
          </a:p>
          <a:p>
            <a:pPr marL="800100" lvl="1" indent="-342900">
              <a:lnSpc>
                <a:spcPct val="120000"/>
              </a:lnSpc>
              <a:buFont typeface="Wingdings" panose="05000000000000000000" charset="0"/>
              <a:buChar char="l"/>
            </a:pPr>
            <a:r>
              <a:rPr lang="en-US" altLang="zh-CN" sz="1600" dirty="0" smtClean="0">
                <a:solidFill>
                  <a:schemeClr val="tx1">
                    <a:lumMod val="75000"/>
                    <a:lumOff val="25000"/>
                  </a:schemeClr>
                </a:solidFill>
              </a:rPr>
              <a:t>IDT包含了访问中断和异常处理程序的门描述表的集合</a:t>
            </a:r>
            <a:endParaRPr lang="en-US" altLang="zh-CN" sz="1600" dirty="0" smtClean="0">
              <a:solidFill>
                <a:schemeClr val="tx1">
                  <a:lumMod val="75000"/>
                  <a:lumOff val="25000"/>
                </a:schemeClr>
              </a:solidFill>
            </a:endParaRPr>
          </a:p>
          <a:p>
            <a:pPr marL="800100" lvl="1" indent="-342900">
              <a:lnSpc>
                <a:spcPct val="120000"/>
              </a:lnSpc>
              <a:buFont typeface="Wingdings" panose="05000000000000000000" charset="0"/>
              <a:buChar char="l"/>
            </a:pPr>
            <a:r>
              <a:rPr lang="en-US" altLang="zh-CN" sz="1600" dirty="0" smtClean="0">
                <a:solidFill>
                  <a:schemeClr val="tx1">
                    <a:lumMod val="75000"/>
                    <a:lumOff val="25000"/>
                  </a:schemeClr>
                </a:solidFill>
              </a:rPr>
              <a:t>IDT中的门描述符包括有中断-、陷阱-、或任务门类型</a:t>
            </a: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运行中断或异常处理程序时，处理器必须先从内部硬件、外部中断控制器、或通过执行INT，INTO，INT 3或BOUND指令的软件中断中接到一个中断向量</a:t>
            </a:r>
            <a:r>
              <a:rPr lang="zh-CN" altLang="en-US" sz="1600" dirty="0" smtClean="0">
                <a:solidFill>
                  <a:schemeClr val="tx1">
                    <a:lumMod val="75000"/>
                    <a:lumOff val="25000"/>
                  </a:schemeClr>
                </a:solidFill>
              </a:rPr>
              <a:t>（</a:t>
            </a:r>
            <a:r>
              <a:rPr lang="en-US" altLang="zh-CN" sz="1600" dirty="0" smtClean="0">
                <a:solidFill>
                  <a:schemeClr val="tx1">
                    <a:lumMod val="75000"/>
                    <a:lumOff val="25000"/>
                  </a:schemeClr>
                </a:solidFill>
              </a:rPr>
              <a:t>0~255</a:t>
            </a:r>
            <a:r>
              <a:rPr lang="zh-CN" altLang="en-US" sz="1600" dirty="0" smtClean="0">
                <a:solidFill>
                  <a:schemeClr val="tx1">
                    <a:lumMod val="75000"/>
                    <a:lumOff val="25000"/>
                  </a:schemeClr>
                </a:solidFill>
              </a:rPr>
              <a:t>）</a:t>
            </a: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中断向量包含了IDT中的门描述符的索引</a:t>
            </a:r>
            <a:endParaRPr lang="en-US" altLang="zh-CN"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如果选中的门描述符是一个中断门或者陷阱门，相应的处理程序是通过非常类似于通过调用门调用过程了</a:t>
            </a:r>
            <a:endParaRPr lang="en-US" altLang="zh-CN"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如果描述符是一个任务门，处理程序是通过任务切换进行的。 </a:t>
            </a:r>
            <a:endParaRPr lang="en-US" altLang="zh-CN" sz="1600" dirty="0" smtClean="0">
              <a:solidFill>
                <a:schemeClr val="tx1">
                  <a:lumMod val="75000"/>
                  <a:lumOff val="25000"/>
                </a:schemeClr>
              </a:solidFill>
              <a:sym typeface="+mn-ea"/>
            </a:endParaRPr>
          </a:p>
        </p:txBody>
      </p:sp>
    </p:spTree>
  </p:cSld>
  <p:clrMapOvr>
    <a:masterClrMapping/>
  </p:clrMapOvr>
</p:sld>
</file>

<file path=ppt/tags/tag1.xml><?xml version="1.0" encoding="utf-8"?>
<p:tagLst xmlns:p="http://schemas.openxmlformats.org/presentationml/2006/main">
  <p:tag name="KSO_WM_UNIT_PLACING_PICTURE_USER_VIEWPORT" val="{&quot;height&quot;:6427,&quot;width&quot;:10058}"/>
</p:tagLst>
</file>

<file path=ppt/tags/tag2.xml><?xml version="1.0" encoding="utf-8"?>
<p:tagLst xmlns:p="http://schemas.openxmlformats.org/presentationml/2006/main">
  <p:tag name="KSO_WM_UNIT_TABLE_BEAUTIFY" val="smartTable{80e74746-b67e-41b8-a25c-398fbc3fcd79}"/>
  <p:tag name="TABLE_ENDDRAG_ORIGIN_RECT" val="639*170"/>
  <p:tag name="TABLE_ENDDRAG_RECT" val="124*315*639*170"/>
</p:tagLst>
</file>

<file path=ppt/theme/theme1.xml><?xml version="1.0" encoding="utf-8"?>
<a:theme xmlns:a="http://schemas.openxmlformats.org/drawingml/2006/main" name="演示文稿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nSpc>
            <a:spcPct val="120000"/>
          </a:lnSpc>
          <a:defRPr sz="1600" dirty="0" smtClean="0">
            <a:solidFill>
              <a:schemeClr val="tx1">
                <a:lumMod val="75000"/>
                <a:lumOff val="25000"/>
              </a:schemeClr>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2021级金种子 首次集训总结汇报模板</Template>
  <TotalTime>0</TotalTime>
  <Words>6169</Words>
  <Application>WPS 演示</Application>
  <PresentationFormat>宽屏</PresentationFormat>
  <Paragraphs>357</Paragraphs>
  <Slides>24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Arial</vt:lpstr>
      <vt:lpstr>宋体</vt:lpstr>
      <vt:lpstr>Wingdings</vt:lpstr>
      <vt:lpstr>微软雅黑</vt:lpstr>
      <vt:lpstr>Wingdings</vt:lpstr>
      <vt:lpstr>Calibri</vt:lpstr>
      <vt:lpstr>等线</vt:lpstr>
      <vt:lpstr>Arial Unicode MS</vt:lpstr>
      <vt:lpstr>演示文稿2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sugon</dc:creator>
  <cp:lastModifiedBy>For丨丶Tomorrow</cp:lastModifiedBy>
  <cp:revision>228</cp:revision>
  <cp:lastPrinted>2021-11-03T08:13:00Z</cp:lastPrinted>
  <dcterms:created xsi:type="dcterms:W3CDTF">2021-10-24T04:10:00Z</dcterms:created>
  <dcterms:modified xsi:type="dcterms:W3CDTF">2022-01-27T01:27:33Z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00327DBBCC9E4C8D9122A0D71EEC392A</vt:lpwstr>
  </property>
  <property fmtid="{D5CDD505-2E9C-101B-9397-08002B2CF9AE}" pid="3" name="KSOProductBuildVer">
    <vt:lpwstr>2052-11.1.0.11294</vt:lpwstr>
  </property>
</Properties>
</file>