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268" r:id="rId3"/>
    <p:sldId id="316" r:id="rId4"/>
    <p:sldId id="292" r:id="rId5"/>
    <p:sldId id="317" r:id="rId6"/>
    <p:sldId id="297" r:id="rId7"/>
    <p:sldId id="318" r:id="rId8"/>
    <p:sldId id="294" r:id="rId9"/>
    <p:sldId id="309" r:id="rId10"/>
    <p:sldId id="306" r:id="rId11"/>
    <p:sldId id="295" r:id="rId12"/>
    <p:sldId id="310" r:id="rId13"/>
    <p:sldId id="311" r:id="rId14"/>
    <p:sldId id="319" r:id="rId15"/>
    <p:sldId id="315" r:id="rId16"/>
    <p:sldId id="320" r:id="rId17"/>
    <p:sldId id="322" r:id="rId18"/>
    <p:sldId id="324" r:id="rId19"/>
    <p:sldId id="323" r:id="rId20"/>
    <p:sldId id="279" r:id="rId21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12" y="108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亢曼曼</a:t>
            </a:r>
            <a:r>
              <a:rPr lang="en-US" altLang="zh-CN" dirty="0"/>
              <a:t>&amp;</a:t>
            </a:r>
            <a:r>
              <a:rPr lang="zh-CN" altLang="en-US" dirty="0"/>
              <a:t>李泊颉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2021/9/9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Option Rom 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的组成部分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39585-B699-4C2D-81B4-E5EABDF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0" y="1257239"/>
            <a:ext cx="3909876" cy="181522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E82D094-0AF2-4019-8CEB-76DBB589A49C}"/>
              </a:ext>
            </a:extLst>
          </p:cNvPr>
          <p:cNvSpPr txBox="1"/>
          <p:nvPr/>
        </p:nvSpPr>
        <p:spPr>
          <a:xfrm>
            <a:off x="281435" y="4319217"/>
            <a:ext cx="8265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EFI_PCI_EXPANSION_ROM_HEADER_EFISIGNATURE       	0x0EF1  </a:t>
            </a:r>
            <a:r>
              <a:rPr lang="en-US" altLang="zh-CN" sz="1400" dirty="0">
                <a:solidFill>
                  <a:srgbClr val="3F5FBF"/>
                </a:solidFill>
                <a:latin typeface="+mn-ea"/>
              </a:rPr>
              <a:t>///&lt; defined in UEFI Spec.</a:t>
            </a:r>
          </a:p>
          <a:p>
            <a:r>
              <a:rPr lang="sv-SE" altLang="zh-CN" dirty="0">
                <a:solidFill>
                  <a:srgbClr val="000000"/>
                </a:solidFill>
                <a:latin typeface="+mn-ea"/>
              </a:rPr>
              <a:t>PCI_EXPANSION_ROM_HEADER_SIGNATURE              	0xaa55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5B58B0-39AC-44F7-865A-028BA9032EDA}"/>
              </a:ext>
            </a:extLst>
          </p:cNvPr>
          <p:cNvSpPr txBox="1"/>
          <p:nvPr/>
        </p:nvSpPr>
        <p:spPr>
          <a:xfrm>
            <a:off x="4637192" y="564261"/>
            <a:ext cx="390987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typedef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struct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Signature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    </a:t>
            </a:r>
            <a:r>
              <a:rPr lang="en-US" altLang="zh-CN" sz="1200" dirty="0">
                <a:solidFill>
                  <a:srgbClr val="3F5FBF"/>
                </a:solidFill>
                <a:latin typeface="+mn-ea"/>
              </a:rPr>
              <a:t>///&lt; 0xaa55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Size512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InitEntryPoint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Reserved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0x12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PcirOffset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} </a:t>
            </a:r>
            <a:r>
              <a:rPr lang="en-US" altLang="zh-CN" sz="1200" dirty="0">
                <a:solidFill>
                  <a:srgbClr val="005032"/>
                </a:solidFill>
                <a:latin typeface="+mn-ea"/>
              </a:rPr>
              <a:t>EFI_LEGACY_EXPANSION_ROM_HEADER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typedef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struct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Signature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    </a:t>
            </a:r>
            <a:r>
              <a:rPr lang="en-US" altLang="zh-CN" sz="1200" dirty="0">
                <a:solidFill>
                  <a:srgbClr val="3F5FBF"/>
                </a:solidFill>
                <a:latin typeface="+mn-ea"/>
              </a:rPr>
              <a:t>///&lt; 0xaa55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InitializationSize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UINT32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EfiSignature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zh-CN" sz="1200" dirty="0">
                <a:solidFill>
                  <a:srgbClr val="3F5FBF"/>
                </a:solidFill>
                <a:latin typeface="+mn-ea"/>
              </a:rPr>
              <a:t>///&lt; 0x0EF1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EfiSubsystem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EfiMachineType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CompressionType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Reserved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8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EfiImageHeaderOffset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PcirOffset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sv-SE" altLang="zh-CN" sz="1200" dirty="0">
                <a:solidFill>
                  <a:srgbClr val="000000"/>
                </a:solidFill>
                <a:latin typeface="+mn-ea"/>
              </a:rPr>
              <a:t>} </a:t>
            </a:r>
            <a:r>
              <a:rPr lang="sv-SE" altLang="zh-CN" sz="1200" dirty="0">
                <a:solidFill>
                  <a:srgbClr val="005032"/>
                </a:solidFill>
                <a:latin typeface="+mn-ea"/>
              </a:rPr>
              <a:t>EFI_PCI_EXPANSION_ROM_HEADER</a:t>
            </a:r>
            <a:r>
              <a:rPr lang="sv-SE" altLang="zh-CN" sz="1200" dirty="0">
                <a:solidFill>
                  <a:srgbClr val="000000"/>
                </a:solidFill>
                <a:latin typeface="+mn-ea"/>
              </a:rPr>
              <a:t>;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4A10F9D-4454-43FC-ADAF-533A007F45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3088523" cy="3523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ROM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Header Format</a:t>
            </a:r>
            <a:r>
              <a:rPr lang="zh-CN" altLang="en-US" dirty="0"/>
              <a:t>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86ADEE-59A0-4624-84F5-8FAA27EF5C61}"/>
              </a:ext>
            </a:extLst>
          </p:cNvPr>
          <p:cNvSpPr txBox="1"/>
          <p:nvPr/>
        </p:nvSpPr>
        <p:spPr>
          <a:xfrm>
            <a:off x="281435" y="3226438"/>
            <a:ext cx="406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•ROM Signature   ROM开头两个字节必须为55H 0AAH </a:t>
            </a:r>
            <a:endParaRPr lang="en-US" altLang="zh-CN" sz="1200" dirty="0"/>
          </a:p>
          <a:p>
            <a:r>
              <a:rPr lang="zh-CN" altLang="en-US" sz="1200" dirty="0"/>
              <a:t>•Offset 02h            初始化长度: 512字节为单位 </a:t>
            </a:r>
            <a:endParaRPr lang="en-US" altLang="zh-CN" sz="1200" dirty="0"/>
          </a:p>
          <a:p>
            <a:r>
              <a:rPr lang="zh-CN" altLang="en-US" sz="1200" dirty="0"/>
              <a:t>•Offset 03h            POST 代码会直接远程调用此位置</a:t>
            </a:r>
            <a:endParaRPr lang="en-US" altLang="zh-CN" sz="1200" dirty="0"/>
          </a:p>
          <a:p>
            <a:r>
              <a:rPr lang="zh-CN" altLang="en-US" sz="1200" dirty="0"/>
              <a:t>•Offset 18-19h       指向PCI数据结构的指针</a:t>
            </a:r>
          </a:p>
        </p:txBody>
      </p:sp>
    </p:spTree>
    <p:extLst>
      <p:ext uri="{BB962C8B-B14F-4D97-AF65-F5344CB8AC3E}">
        <p14:creationId xmlns:p14="http://schemas.microsoft.com/office/powerpoint/2010/main" val="11115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的组成部分</a:t>
            </a:r>
            <a:r>
              <a:rPr lang="en-US" altLang="zh-CN" sz="3000" dirty="0">
                <a:latin typeface="+mj-ea"/>
              </a:rPr>
              <a:t>-PCI</a:t>
            </a:r>
            <a:r>
              <a:rPr lang="zh-CN" altLang="en-US" sz="3000" dirty="0">
                <a:latin typeface="+mj-ea"/>
              </a:rPr>
              <a:t>数据结构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E7943A1-AF6D-45F0-A050-2FA95F46CAFB}"/>
              </a:ext>
            </a:extLst>
          </p:cNvPr>
          <p:cNvSpPr txBox="1"/>
          <p:nvPr/>
        </p:nvSpPr>
        <p:spPr>
          <a:xfrm>
            <a:off x="4925197" y="751759"/>
            <a:ext cx="30819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typedef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struct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UINT32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Signature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    </a:t>
            </a:r>
            <a:r>
              <a:rPr lang="en-US" altLang="zh-CN" sz="1200" dirty="0">
                <a:solidFill>
                  <a:srgbClr val="3F5FBF"/>
                </a:solidFill>
                <a:latin typeface="+mn-ea"/>
              </a:rPr>
              <a:t>///&lt; "PCIR"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VendorId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DeviceId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Reserved0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Revision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ClassCode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ImageLength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CodeRevision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CodeType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Indicator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Reserved1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} </a:t>
            </a:r>
            <a:r>
              <a:rPr lang="en-US" altLang="zh-CN" sz="1200" dirty="0">
                <a:solidFill>
                  <a:srgbClr val="005032"/>
                </a:solidFill>
                <a:latin typeface="+mn-ea"/>
              </a:rPr>
              <a:t>PCI_DATA_STRUCTURE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8E0FC6-60DB-48B4-9D80-B7354D3B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8" y="1292480"/>
            <a:ext cx="4390107" cy="350918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6B349D0-74EE-4101-BC83-65F296E2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5" y="3447380"/>
            <a:ext cx="3672805" cy="133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本框 169">
            <a:extLst>
              <a:ext uri="{FF2B5EF4-FFF2-40B4-BE49-F238E27FC236}">
                <a16:creationId xmlns:a16="http://schemas.microsoft.com/office/drawing/2014/main" id="{8A2FEEE5-B16A-4FF6-AC01-913BCB44EE00}"/>
              </a:ext>
            </a:extLst>
          </p:cNvPr>
          <p:cNvSpPr txBox="1"/>
          <p:nvPr/>
        </p:nvSpPr>
        <p:spPr>
          <a:xfrm>
            <a:off x="331788" y="868231"/>
            <a:ext cx="499521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PCI Data Structure Format 2.3: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28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的组成部分</a:t>
            </a:r>
            <a:r>
              <a:rPr lang="en-US" altLang="zh-CN" sz="3000" dirty="0">
                <a:latin typeface="+mj-ea"/>
              </a:rPr>
              <a:t>-PCI</a:t>
            </a:r>
            <a:r>
              <a:rPr lang="zh-CN" altLang="en-US" sz="3000" dirty="0">
                <a:latin typeface="+mj-ea"/>
              </a:rPr>
              <a:t>数据结构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E7943A1-AF6D-45F0-A050-2FA95F46CAFB}"/>
              </a:ext>
            </a:extLst>
          </p:cNvPr>
          <p:cNvSpPr txBox="1"/>
          <p:nvPr/>
        </p:nvSpPr>
        <p:spPr>
          <a:xfrm>
            <a:off x="4899111" y="1301635"/>
            <a:ext cx="30819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typedef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FF"/>
                </a:solidFill>
                <a:latin typeface="+mn-ea"/>
              </a:rPr>
              <a:t>struct</a:t>
            </a:r>
            <a:r>
              <a:rPr lang="en-US" altLang="zh-CN" sz="1200" b="1" dirty="0">
                <a:solidFill>
                  <a:srgbClr val="000000"/>
                </a:solidFill>
                <a:latin typeface="+mn-ea"/>
              </a:rPr>
              <a:t>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UINT32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Signature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    </a:t>
            </a:r>
            <a:r>
              <a:rPr lang="en-US" altLang="zh-CN" sz="1200" dirty="0">
                <a:solidFill>
                  <a:srgbClr val="3F5FBF"/>
                </a:solidFill>
                <a:latin typeface="+mn-ea"/>
              </a:rPr>
              <a:t>///&lt; "PCIR"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VendorId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DeviceId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Reservd0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Length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Revision;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ClassCode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];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ImageLength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CodeRevision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 err="1">
                <a:solidFill>
                  <a:srgbClr val="0000C0"/>
                </a:solidFill>
                <a:latin typeface="+mn-ea"/>
              </a:rPr>
              <a:t>CodeType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UINT8 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Indicator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UINT16  </a:t>
            </a:r>
            <a:r>
              <a:rPr lang="en-US" altLang="zh-CN" sz="1200" dirty="0">
                <a:solidFill>
                  <a:srgbClr val="0000C0"/>
                </a:solidFill>
                <a:latin typeface="+mn-ea"/>
              </a:rPr>
              <a:t>Reserved1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} </a:t>
            </a:r>
            <a:r>
              <a:rPr lang="en-US" altLang="zh-CN" sz="1200" dirty="0">
                <a:solidFill>
                  <a:srgbClr val="005032"/>
                </a:solidFill>
                <a:latin typeface="+mn-ea"/>
              </a:rPr>
              <a:t>PCI_DATA_STRUCTURE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;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A2FEEE5-B16A-4FF6-AC01-913BCB44EE00}"/>
              </a:ext>
            </a:extLst>
          </p:cNvPr>
          <p:cNvSpPr txBox="1"/>
          <p:nvPr/>
        </p:nvSpPr>
        <p:spPr>
          <a:xfrm>
            <a:off x="331788" y="868231"/>
            <a:ext cx="499521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PCI Data Structure Format 3.0: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5" descr="1.jpg">
            <a:extLst>
              <a:ext uri="{FF2B5EF4-FFF2-40B4-BE49-F238E27FC236}">
                <a16:creationId xmlns:a16="http://schemas.microsoft.com/office/drawing/2014/main" id="{60306BA2-F9FC-414E-B60B-F172BD543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2" y="1182162"/>
            <a:ext cx="3958281" cy="3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58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的组成部分</a:t>
            </a:r>
            <a:r>
              <a:rPr lang="en-US" altLang="zh-CN" sz="3000" dirty="0">
                <a:latin typeface="+mj-ea"/>
              </a:rPr>
              <a:t>-PCI</a:t>
            </a:r>
            <a:r>
              <a:rPr lang="zh-CN" altLang="en-US" sz="3000" dirty="0">
                <a:latin typeface="+mj-ea"/>
              </a:rPr>
              <a:t>数据结构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E88173-7040-4EE2-9C64-F4703ECD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0" y="2093159"/>
            <a:ext cx="5708822" cy="231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4C4705-9C0A-4AB1-AB47-E05CBA774B61}"/>
              </a:ext>
            </a:extLst>
          </p:cNvPr>
          <p:cNvSpPr txBox="1"/>
          <p:nvPr/>
        </p:nvSpPr>
        <p:spPr>
          <a:xfrm>
            <a:off x="823268" y="1036323"/>
            <a:ext cx="6498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List Pointer: points to the list of Device IDs supported by the Expansion ROM image</a:t>
            </a:r>
          </a:p>
        </p:txBody>
      </p:sp>
    </p:spTree>
    <p:extLst>
      <p:ext uri="{BB962C8B-B14F-4D97-AF65-F5344CB8AC3E}">
        <p14:creationId xmlns:p14="http://schemas.microsoft.com/office/powerpoint/2010/main" val="22490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Option Rom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Option Rom</a:t>
            </a:r>
            <a:r>
              <a:rPr lang="zh-CN" altLang="en-US" dirty="0"/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 Rom</a:t>
            </a:r>
            <a:r>
              <a:rPr lang="zh-CN" altLang="en-US" dirty="0"/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处理</a:t>
            </a:r>
            <a:r>
              <a:rPr lang="en-US" altLang="zh-CN" dirty="0"/>
              <a:t>Option Rom</a:t>
            </a:r>
            <a:r>
              <a:rPr lang="zh-CN" altLang="en-US" dirty="0"/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Option Rom</a:t>
            </a:r>
            <a:r>
              <a:rPr lang="zh-CN" altLang="en-US" dirty="0">
                <a:solidFill>
                  <a:srgbClr val="FF0000"/>
                </a:solidFill>
              </a:rPr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5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E136046-9C9B-4213-9A3D-E3D25C74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251696"/>
            <a:ext cx="7355373" cy="4861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Option rom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类型</a:t>
            </a:r>
            <a:br>
              <a:rPr lang="zh-CN" altLang="en-US" dirty="0">
                <a:solidFill>
                  <a:schemeClr val="bg2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71D7350-C652-4E42-A416-1254738BE6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6794" y="658289"/>
            <a:ext cx="8344778" cy="41613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  Legacy option rom</a:t>
            </a:r>
          </a:p>
          <a:p>
            <a:pPr marL="0" indent="0">
              <a:buNone/>
            </a:pPr>
            <a:r>
              <a:rPr lang="en-US" altLang="zh-CN" dirty="0"/>
              <a:t>1.OnCrad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</a:t>
            </a:r>
            <a:r>
              <a:rPr lang="en-US" altLang="zh-CN" dirty="0" err="1"/>
              <a:t>Uefi</a:t>
            </a:r>
            <a:r>
              <a:rPr lang="en-US" altLang="zh-CN" dirty="0"/>
              <a:t>  option rom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Legacy option rom</a:t>
            </a:r>
          </a:p>
          <a:p>
            <a:pPr marL="0" indent="0">
              <a:buNone/>
            </a:pPr>
            <a:r>
              <a:rPr lang="en-US" altLang="zh-CN" dirty="0"/>
              <a:t>2.Embedded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  <a:r>
              <a:rPr lang="en-US" altLang="zh-CN" dirty="0" err="1"/>
              <a:t>Uefi</a:t>
            </a:r>
            <a:r>
              <a:rPr lang="en-US" altLang="zh-CN" dirty="0"/>
              <a:t>  option rom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一个</a:t>
            </a:r>
            <a:r>
              <a:rPr lang="en-US" altLang="zh-CN" dirty="0"/>
              <a:t>PCI</a:t>
            </a:r>
            <a:r>
              <a:rPr lang="zh-CN" altLang="en-US" dirty="0"/>
              <a:t>设备可以有一个或者多个</a:t>
            </a:r>
            <a:r>
              <a:rPr lang="en-US" altLang="zh-CN" dirty="0"/>
              <a:t>option rom</a:t>
            </a:r>
            <a:r>
              <a:rPr lang="zh-CN" altLang="en-US" dirty="0"/>
              <a:t>，它们可以是</a:t>
            </a:r>
            <a:r>
              <a:rPr lang="en-US" altLang="zh-CN" dirty="0"/>
              <a:t>legacy option </a:t>
            </a:r>
            <a:r>
              <a:rPr lang="en-US" altLang="zh-CN" dirty="0" err="1"/>
              <a:t>rom,uefi</a:t>
            </a:r>
            <a:r>
              <a:rPr lang="en-US" altLang="zh-CN" dirty="0"/>
              <a:t> option   </a:t>
            </a:r>
          </a:p>
          <a:p>
            <a:pPr marL="0" indent="0">
              <a:buNone/>
            </a:pPr>
            <a:r>
              <a:rPr lang="en-US" altLang="zh-CN" dirty="0"/>
              <a:t>    rom</a:t>
            </a:r>
            <a:r>
              <a:rPr lang="zh-CN" altLang="en-US" dirty="0"/>
              <a:t>，或者两者都有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ROM header offset 0x04</a:t>
            </a:r>
            <a:r>
              <a:rPr lang="zh-CN" altLang="en-US" dirty="0"/>
              <a:t>的</a:t>
            </a:r>
            <a:r>
              <a:rPr lang="en-US" altLang="zh-CN" dirty="0" err="1"/>
              <a:t>EfiSignature</a:t>
            </a:r>
            <a:r>
              <a:rPr lang="zh-CN" altLang="en-US" dirty="0"/>
              <a:t>值是不是</a:t>
            </a:r>
            <a:r>
              <a:rPr lang="en-US" altLang="zh-CN" dirty="0"/>
              <a:t>0xEF1</a:t>
            </a:r>
            <a:r>
              <a:rPr lang="zh-CN" altLang="en-US" dirty="0"/>
              <a:t>来判断是</a:t>
            </a:r>
            <a:r>
              <a:rPr lang="en-US" altLang="zh-CN" dirty="0"/>
              <a:t>legacy </a:t>
            </a:r>
            <a:r>
              <a:rPr lang="en-US" altLang="zh-CN" dirty="0" err="1"/>
              <a:t>oprom</a:t>
            </a:r>
            <a:r>
              <a:rPr lang="zh-CN" altLang="en-US" dirty="0"/>
              <a:t>还是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uefi</a:t>
            </a:r>
            <a:r>
              <a:rPr lang="en-US" altLang="zh-CN" dirty="0"/>
              <a:t> </a:t>
            </a:r>
            <a:r>
              <a:rPr lang="en-US" altLang="zh-CN" dirty="0" err="1"/>
              <a:t>oprom</a:t>
            </a:r>
            <a:r>
              <a:rPr lang="en-US" altLang="zh-CN" dirty="0"/>
              <a:t>. 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43CBFC3-97F4-4F54-9447-8E86C24DA953}"/>
              </a:ext>
            </a:extLst>
          </p:cNvPr>
          <p:cNvSpPr/>
          <p:nvPr/>
        </p:nvSpPr>
        <p:spPr>
          <a:xfrm>
            <a:off x="1531983" y="658289"/>
            <a:ext cx="888274" cy="909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FBE137F6-967A-4493-84FF-0F6182AA62A6}"/>
              </a:ext>
            </a:extLst>
          </p:cNvPr>
          <p:cNvSpPr/>
          <p:nvPr/>
        </p:nvSpPr>
        <p:spPr>
          <a:xfrm>
            <a:off x="1531983" y="1881171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8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Option Rom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Option Rom</a:t>
            </a:r>
            <a:r>
              <a:rPr lang="zh-CN" altLang="en-US" dirty="0"/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 Rom</a:t>
            </a:r>
            <a:r>
              <a:rPr lang="zh-CN" altLang="en-US" dirty="0"/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BIOS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en-US" altLang="zh-CN" dirty="0">
                <a:solidFill>
                  <a:srgbClr val="FF0000"/>
                </a:solidFill>
              </a:rPr>
              <a:t>Option Rom</a:t>
            </a:r>
            <a:r>
              <a:rPr lang="zh-CN" altLang="en-US" dirty="0">
                <a:solidFill>
                  <a:srgbClr val="FF0000"/>
                </a:solidFill>
              </a:rPr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Rom</a:t>
            </a:r>
            <a:r>
              <a:rPr lang="zh-CN" altLang="en-US" dirty="0"/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BIOS</a:t>
            </a:r>
            <a:r>
              <a:rPr lang="zh-CN" altLang="en-US" sz="3000" dirty="0">
                <a:latin typeface="+mj-ea"/>
              </a:rPr>
              <a:t>处理</a:t>
            </a:r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的流程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C85FAF-08A0-43DD-A3B0-79898952AB5E}"/>
              </a:ext>
            </a:extLst>
          </p:cNvPr>
          <p:cNvGrpSpPr/>
          <p:nvPr/>
        </p:nvGrpSpPr>
        <p:grpSpPr>
          <a:xfrm>
            <a:off x="331788" y="564261"/>
            <a:ext cx="7554912" cy="4223639"/>
            <a:chOff x="5511690" y="1482238"/>
            <a:chExt cx="6125637" cy="4910747"/>
          </a:xfrm>
        </p:grpSpPr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5C3A2E4D-FE4C-4655-835C-59DF2296C337}"/>
                </a:ext>
              </a:extLst>
            </p:cNvPr>
            <p:cNvSpPr/>
            <p:nvPr/>
          </p:nvSpPr>
          <p:spPr>
            <a:xfrm>
              <a:off x="5511690" y="1536168"/>
              <a:ext cx="2808514" cy="73152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Dev-&gt;Started</a:t>
              </a:r>
              <a:endParaRPr lang="zh-CN" altLang="en-US" dirty="0"/>
            </a:p>
          </p:txBody>
        </p:sp>
        <p:sp>
          <p:nvSpPr>
            <p:cNvPr id="9" name="下箭头 5">
              <a:extLst>
                <a:ext uri="{FF2B5EF4-FFF2-40B4-BE49-F238E27FC236}">
                  <a16:creationId xmlns:a16="http://schemas.microsoft.com/office/drawing/2014/main" id="{FC53C0BB-CD8E-4B1A-BA1C-9ADBBB6D6B03}"/>
                </a:ext>
              </a:extLst>
            </p:cNvPr>
            <p:cNvSpPr/>
            <p:nvPr/>
          </p:nvSpPr>
          <p:spPr>
            <a:xfrm>
              <a:off x="6915947" y="2286626"/>
              <a:ext cx="52251" cy="653143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6">
              <a:extLst>
                <a:ext uri="{FF2B5EF4-FFF2-40B4-BE49-F238E27FC236}">
                  <a16:creationId xmlns:a16="http://schemas.microsoft.com/office/drawing/2014/main" id="{C47626F3-2254-4E8D-9809-1A0426DDAB17}"/>
                </a:ext>
              </a:extLst>
            </p:cNvPr>
            <p:cNvSpPr/>
            <p:nvPr/>
          </p:nvSpPr>
          <p:spPr>
            <a:xfrm>
              <a:off x="8346749" y="1906933"/>
              <a:ext cx="1240459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C85D373-C21A-467B-B262-F78471351AE3}"/>
                </a:ext>
              </a:extLst>
            </p:cNvPr>
            <p:cNvSpPr txBox="1"/>
            <p:nvPr/>
          </p:nvSpPr>
          <p:spPr>
            <a:xfrm>
              <a:off x="6354243" y="2572129"/>
              <a:ext cx="587829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E30954-A01A-46E4-847E-331035D86F97}"/>
                </a:ext>
              </a:extLst>
            </p:cNvPr>
            <p:cNvSpPr txBox="1"/>
            <p:nvPr/>
          </p:nvSpPr>
          <p:spPr>
            <a:xfrm>
              <a:off x="8745582" y="1549193"/>
              <a:ext cx="431075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07374C-17EA-4A10-82F0-F2D108A3484B}"/>
                </a:ext>
              </a:extLst>
            </p:cNvPr>
            <p:cNvSpPr/>
            <p:nvPr/>
          </p:nvSpPr>
          <p:spPr>
            <a:xfrm>
              <a:off x="9587208" y="1482238"/>
              <a:ext cx="2050119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GetOptRom</a:t>
              </a:r>
              <a:endParaRPr lang="zh-CN" altLang="en-US" dirty="0"/>
            </a:p>
          </p:txBody>
        </p:sp>
        <p:sp>
          <p:nvSpPr>
            <p:cNvPr id="14" name="下箭头 10">
              <a:extLst>
                <a:ext uri="{FF2B5EF4-FFF2-40B4-BE49-F238E27FC236}">
                  <a16:creationId xmlns:a16="http://schemas.microsoft.com/office/drawing/2014/main" id="{36AA50A3-379E-4B7D-81FA-F2A9030CBC45}"/>
                </a:ext>
              </a:extLst>
            </p:cNvPr>
            <p:cNvSpPr/>
            <p:nvPr/>
          </p:nvSpPr>
          <p:spPr>
            <a:xfrm>
              <a:off x="10608705" y="2183876"/>
              <a:ext cx="45719" cy="5617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B85CBD-CF83-4289-9867-C4CB33861B73}"/>
                </a:ext>
              </a:extLst>
            </p:cNvPr>
            <p:cNvSpPr/>
            <p:nvPr/>
          </p:nvSpPr>
          <p:spPr>
            <a:xfrm>
              <a:off x="9587209" y="2745579"/>
              <a:ext cx="2050118" cy="692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ActivateOptRom</a:t>
              </a:r>
              <a:r>
                <a:rPr lang="en-US" altLang="zh-CN" dirty="0"/>
                <a:t>(Dev, TRUE);</a:t>
              </a:r>
              <a:endParaRPr lang="zh-CN" altLang="en-US" dirty="0"/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0C6629EE-C77C-41E4-BAF8-B0D67C54F2DC}"/>
                </a:ext>
              </a:extLst>
            </p:cNvPr>
            <p:cNvSpPr/>
            <p:nvPr/>
          </p:nvSpPr>
          <p:spPr>
            <a:xfrm>
              <a:off x="5570473" y="2984799"/>
              <a:ext cx="2743199" cy="77071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CheckOptRomStatus</a:t>
              </a:r>
              <a:endParaRPr lang="zh-CN" altLang="en-US" dirty="0"/>
            </a:p>
          </p:txBody>
        </p:sp>
        <p:sp>
          <p:nvSpPr>
            <p:cNvPr id="17" name="下箭头 14">
              <a:extLst>
                <a:ext uri="{FF2B5EF4-FFF2-40B4-BE49-F238E27FC236}">
                  <a16:creationId xmlns:a16="http://schemas.microsoft.com/office/drawing/2014/main" id="{A59F1A16-5C5E-43B3-97E0-F6F29A64AB31}"/>
                </a:ext>
              </a:extLst>
            </p:cNvPr>
            <p:cNvSpPr/>
            <p:nvPr/>
          </p:nvSpPr>
          <p:spPr>
            <a:xfrm flipH="1">
              <a:off x="6893088" y="3766142"/>
              <a:ext cx="97970" cy="561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831D03-0FBC-4A1B-B820-45AA2DD8E198}"/>
                </a:ext>
              </a:extLst>
            </p:cNvPr>
            <p:cNvSpPr/>
            <p:nvPr/>
          </p:nvSpPr>
          <p:spPr>
            <a:xfrm>
              <a:off x="5934567" y="4327369"/>
              <a:ext cx="2379105" cy="8228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Activate3rdPartyRom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DF3C3E9-88E5-44D0-BDE4-DA2312C89838}"/>
                </a:ext>
              </a:extLst>
            </p:cNvPr>
            <p:cNvSpPr txBox="1"/>
            <p:nvPr/>
          </p:nvSpPr>
          <p:spPr>
            <a:xfrm>
              <a:off x="6426739" y="3852856"/>
              <a:ext cx="515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肘形连接符 23">
              <a:extLst>
                <a:ext uri="{FF2B5EF4-FFF2-40B4-BE49-F238E27FC236}">
                  <a16:creationId xmlns:a16="http://schemas.microsoft.com/office/drawing/2014/main" id="{C285E880-3992-43CE-B20F-E3816B8BB2E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313672" y="3370154"/>
              <a:ext cx="666207" cy="8703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0572F0-0CF6-45D9-BF8F-9DD23C8B41D1}"/>
                </a:ext>
              </a:extLst>
            </p:cNvPr>
            <p:cNvSpPr/>
            <p:nvPr/>
          </p:nvSpPr>
          <p:spPr>
            <a:xfrm>
              <a:off x="8646775" y="4240526"/>
              <a:ext cx="1254037" cy="8184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return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8F3124-18E7-4CF6-B8ED-590959475098}"/>
                </a:ext>
              </a:extLst>
            </p:cNvPr>
            <p:cNvSpPr txBox="1"/>
            <p:nvPr/>
          </p:nvSpPr>
          <p:spPr>
            <a:xfrm>
              <a:off x="8458198" y="3091745"/>
              <a:ext cx="718459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下箭头 31">
              <a:extLst>
                <a:ext uri="{FF2B5EF4-FFF2-40B4-BE49-F238E27FC236}">
                  <a16:creationId xmlns:a16="http://schemas.microsoft.com/office/drawing/2014/main" id="{7DA80AB6-A6C2-4BAE-93B8-2D7B1024E1EA}"/>
                </a:ext>
              </a:extLst>
            </p:cNvPr>
            <p:cNvSpPr/>
            <p:nvPr/>
          </p:nvSpPr>
          <p:spPr>
            <a:xfrm>
              <a:off x="6893089" y="5150224"/>
              <a:ext cx="68578" cy="4537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62BC31-8749-4CA9-87CE-FB9EC1A26557}"/>
                </a:ext>
              </a:extLst>
            </p:cNvPr>
            <p:cNvSpPr/>
            <p:nvPr/>
          </p:nvSpPr>
          <p:spPr>
            <a:xfrm>
              <a:off x="5876621" y="5603966"/>
              <a:ext cx="2379105" cy="7890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ActivateOptRom</a:t>
              </a:r>
              <a:r>
                <a:rPr lang="en-US" altLang="zh-CN" dirty="0"/>
                <a:t>(Dev, FALSE);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751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BIOS</a:t>
            </a:r>
            <a:r>
              <a:rPr lang="zh-CN" altLang="en-US" sz="3000" dirty="0">
                <a:latin typeface="+mj-ea"/>
              </a:rPr>
              <a:t>处理</a:t>
            </a:r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的流程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C41CBB5-7380-44C1-8751-B9A0BD11DA42}"/>
              </a:ext>
            </a:extLst>
          </p:cNvPr>
          <p:cNvSpPr txBox="1">
            <a:spLocks noGrp="1"/>
          </p:cNvSpPr>
          <p:nvPr>
            <p:ph sz="quarter" idx="14"/>
          </p:nvPr>
        </p:nvSpPr>
        <p:spPr>
          <a:xfrm>
            <a:off x="146050" y="650875"/>
            <a:ext cx="8585200" cy="3751263"/>
          </a:xfrm>
          <a:prstGeom prst="rect">
            <a:avLst/>
          </a:prstGeom>
        </p:spPr>
        <p:txBody>
          <a:bodyPr lIns="68589" tIns="34295" rIns="68589" bIns="34295"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err="1"/>
              <a:t>GetOptRom</a:t>
            </a:r>
            <a:r>
              <a:rPr lang="en-US" altLang="zh-CN" dirty="0"/>
              <a:t>:   </a:t>
            </a:r>
            <a:r>
              <a:rPr lang="zh-CN" altLang="en-US" dirty="0"/>
              <a:t>就是将每个</a:t>
            </a:r>
            <a:r>
              <a:rPr lang="en-US" altLang="zh-CN" dirty="0"/>
              <a:t>PCI device</a:t>
            </a:r>
            <a:r>
              <a:rPr lang="zh-CN" altLang="en-US" dirty="0"/>
              <a:t>的所有的</a:t>
            </a:r>
            <a:r>
              <a:rPr lang="en-US" altLang="zh-CN" dirty="0" err="1"/>
              <a:t>oprom</a:t>
            </a:r>
            <a:r>
              <a:rPr lang="zh-CN" altLang="en-US" dirty="0"/>
              <a:t>都</a:t>
            </a:r>
            <a:r>
              <a:rPr lang="en-US" altLang="zh-CN" dirty="0"/>
              <a:t>copy</a:t>
            </a:r>
            <a:r>
              <a:rPr lang="zh-CN" altLang="en-US" dirty="0"/>
              <a:t>到内存中去</a:t>
            </a:r>
            <a:r>
              <a:rPr lang="en-US" altLang="zh-CN" dirty="0"/>
              <a:t>,</a:t>
            </a:r>
            <a:r>
              <a:rPr lang="zh-CN" altLang="en-US" dirty="0"/>
              <a:t>将内存指针和</a:t>
            </a:r>
            <a:r>
              <a:rPr lang="en-US" altLang="zh-CN" dirty="0" err="1"/>
              <a:t>imagesize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</a:t>
            </a:r>
            <a:r>
              <a:rPr lang="zh-CN" altLang="en-US" dirty="0"/>
              <a:t>存到</a:t>
            </a:r>
            <a:r>
              <a:rPr lang="en-US" altLang="zh-CN" dirty="0"/>
              <a:t>PCI_DEV_INFO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CheckPlatformRom</a:t>
            </a:r>
            <a:r>
              <a:rPr lang="en-US" altLang="zh-CN" dirty="0"/>
              <a:t>:</a:t>
            </a:r>
            <a:r>
              <a:rPr lang="zh-CN" altLang="en-US" dirty="0"/>
              <a:t>先检查有没有指定位置的优先级最高的</a:t>
            </a:r>
            <a:r>
              <a:rPr lang="en-US" altLang="zh-CN" dirty="0"/>
              <a:t>(embedded</a:t>
            </a:r>
            <a:r>
              <a:rPr lang="zh-CN" altLang="en-US" dirty="0"/>
              <a:t>或者</a:t>
            </a:r>
            <a:r>
              <a:rPr lang="en-US" altLang="zh-CN" dirty="0"/>
              <a:t>on card image).</a:t>
            </a:r>
          </a:p>
          <a:p>
            <a:pPr marL="0" indent="0">
              <a:buNone/>
            </a:pPr>
            <a:r>
              <a:rPr lang="en-US" altLang="zh-CN" dirty="0"/>
              <a:t>1.OnCard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Dev-&gt;</a:t>
            </a:r>
            <a:r>
              <a:rPr lang="en-US" altLang="zh-CN" dirty="0" err="1"/>
              <a:t>AmiRomPolicy</a:t>
            </a:r>
            <a:r>
              <a:rPr lang="en-US" altLang="zh-CN" dirty="0"/>
              <a:t>-&gt;</a:t>
            </a:r>
            <a:r>
              <a:rPr lang="en-US" altLang="zh-CN" dirty="0" err="1"/>
              <a:t>CurrentPolicy</a:t>
            </a:r>
            <a:r>
              <a:rPr lang="en-US" altLang="zh-CN" dirty="0"/>
              <a:t> </a:t>
            </a:r>
            <a:r>
              <a:rPr lang="zh-CN" altLang="en-US" dirty="0"/>
              <a:t>判断</a:t>
            </a:r>
            <a:r>
              <a:rPr lang="en-US" altLang="zh-CN" dirty="0"/>
              <a:t>; </a:t>
            </a:r>
            <a:r>
              <a:rPr lang="en-US" altLang="zh-CN" dirty="0" err="1"/>
              <a:t>IsOPROMDisable</a:t>
            </a:r>
            <a:r>
              <a:rPr lang="en-US" altLang="zh-CN" dirty="0"/>
              <a:t> </a:t>
            </a:r>
            <a:r>
              <a:rPr lang="zh-CN" altLang="en-US" dirty="0"/>
              <a:t>判断是否去得到 </a:t>
            </a:r>
            <a:r>
              <a:rPr lang="en-US" altLang="zh-CN" dirty="0" err="1"/>
              <a:t>oprom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然后使能</a:t>
            </a:r>
            <a:r>
              <a:rPr lang="en-US" altLang="zh-CN" dirty="0" err="1"/>
              <a:t>oprom</a:t>
            </a:r>
            <a:r>
              <a:rPr lang="en-US" altLang="zh-CN" dirty="0"/>
              <a:t> image</a:t>
            </a:r>
            <a:r>
              <a:rPr lang="zh-CN" altLang="en-US" dirty="0"/>
              <a:t>读取</a:t>
            </a:r>
            <a:r>
              <a:rPr lang="en-US" altLang="zh-CN" dirty="0"/>
              <a:t>(</a:t>
            </a:r>
            <a:r>
              <a:rPr lang="en-US" altLang="zh-CN" dirty="0" err="1"/>
              <a:t>EnableDeviceDecoding</a:t>
            </a:r>
            <a:r>
              <a:rPr lang="en-US" altLang="zh-CN" dirty="0"/>
              <a:t>);</a:t>
            </a:r>
            <a:r>
              <a:rPr lang="zh-CN" altLang="en-US" dirty="0"/>
              <a:t>通过</a:t>
            </a:r>
            <a:r>
              <a:rPr lang="en-US" altLang="zh-CN" dirty="0" err="1"/>
              <a:t>DoubleCheckOpRom</a:t>
            </a: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得到每个</a:t>
            </a:r>
            <a:r>
              <a:rPr lang="en-US" altLang="zh-CN" dirty="0"/>
              <a:t>image</a:t>
            </a:r>
            <a:r>
              <a:rPr lang="zh-CN" altLang="en-US" dirty="0"/>
              <a:t>的大小</a:t>
            </a:r>
            <a:r>
              <a:rPr lang="en-US" altLang="zh-CN" dirty="0"/>
              <a:t>,</a:t>
            </a:r>
            <a:r>
              <a:rPr lang="zh-CN" altLang="en-US" dirty="0"/>
              <a:t>然后向下遍历</a:t>
            </a:r>
            <a:r>
              <a:rPr lang="en-US" altLang="zh-CN" dirty="0"/>
              <a:t>,</a:t>
            </a:r>
            <a:r>
              <a:rPr lang="zh-CN" altLang="en-US" dirty="0"/>
              <a:t>得到所有</a:t>
            </a:r>
            <a:r>
              <a:rPr lang="en-US" altLang="zh-CN" dirty="0"/>
              <a:t>option rom </a:t>
            </a:r>
            <a:r>
              <a:rPr lang="zh-CN" altLang="en-US" dirty="0"/>
              <a:t>的</a:t>
            </a:r>
            <a:r>
              <a:rPr lang="en-US" altLang="zh-CN" dirty="0"/>
              <a:t>size(image</a:t>
            </a:r>
            <a:r>
              <a:rPr lang="zh-CN" altLang="en-US" dirty="0"/>
              <a:t>都是</a:t>
            </a:r>
            <a:r>
              <a:rPr lang="en-US" altLang="zh-CN" dirty="0"/>
              <a:t>512KB</a:t>
            </a:r>
            <a:r>
              <a:rPr lang="zh-CN" altLang="en-US" dirty="0"/>
              <a:t>对齐的</a:t>
            </a:r>
            <a:r>
              <a:rPr lang="en-US" altLang="zh-CN" dirty="0"/>
              <a:t>),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然后分配</a:t>
            </a:r>
            <a:r>
              <a:rPr lang="en-US" altLang="zh-CN" dirty="0" err="1"/>
              <a:t>romsize</a:t>
            </a:r>
            <a:r>
              <a:rPr lang="en-US" altLang="zh-CN" dirty="0"/>
              <a:t> </a:t>
            </a:r>
            <a:r>
              <a:rPr lang="zh-CN" altLang="en-US" dirty="0"/>
              <a:t>大小的</a:t>
            </a:r>
            <a:r>
              <a:rPr lang="en-US" altLang="zh-CN" dirty="0"/>
              <a:t>DRAM </a:t>
            </a:r>
            <a:r>
              <a:rPr lang="zh-CN" altLang="en-US" dirty="0"/>
              <a:t>空间</a:t>
            </a:r>
            <a:r>
              <a:rPr lang="en-US" altLang="zh-CN" dirty="0"/>
              <a:t>,</a:t>
            </a:r>
            <a:r>
              <a:rPr lang="zh-CN" altLang="en-US" dirty="0"/>
              <a:t>并将</a:t>
            </a:r>
            <a:r>
              <a:rPr lang="en-US" altLang="zh-CN" dirty="0" err="1"/>
              <a:t>optionrom</a:t>
            </a:r>
            <a:r>
              <a:rPr lang="en-US" altLang="zh-CN" dirty="0"/>
              <a:t> image</a:t>
            </a:r>
            <a:r>
              <a:rPr lang="zh-CN" altLang="en-US" dirty="0"/>
              <a:t>的内容</a:t>
            </a:r>
            <a:r>
              <a:rPr lang="en-US" altLang="zh-CN" dirty="0"/>
              <a:t>copy</a:t>
            </a:r>
            <a:r>
              <a:rPr lang="zh-CN" altLang="en-US" dirty="0"/>
              <a:t>进来</a:t>
            </a:r>
            <a:r>
              <a:rPr lang="en-US" altLang="zh-CN" dirty="0"/>
              <a:t>,</a:t>
            </a:r>
            <a:r>
              <a:rPr lang="zh-CN" altLang="en-US" dirty="0"/>
              <a:t>以后在</a:t>
            </a:r>
            <a:r>
              <a:rPr lang="en-US" altLang="zh-CN" dirty="0"/>
              <a:t>DRAM</a:t>
            </a:r>
            <a:r>
              <a:rPr lang="zh-CN" altLang="en-US" dirty="0"/>
              <a:t>中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初始化 </a:t>
            </a:r>
            <a:r>
              <a:rPr lang="en-US" altLang="zh-CN" dirty="0"/>
              <a:t>,</a:t>
            </a:r>
            <a:r>
              <a:rPr lang="zh-CN" altLang="en-US" dirty="0"/>
              <a:t>得到</a:t>
            </a:r>
            <a:r>
              <a:rPr lang="en-US" altLang="zh-CN" dirty="0" err="1"/>
              <a:t>oprom</a:t>
            </a:r>
            <a:r>
              <a:rPr lang="zh-CN" altLang="en-US" dirty="0"/>
              <a:t>之后</a:t>
            </a:r>
            <a:r>
              <a:rPr lang="en-US" altLang="zh-CN" dirty="0"/>
              <a:t>disable </a:t>
            </a:r>
            <a:r>
              <a:rPr lang="en-US" altLang="zh-CN" dirty="0" err="1"/>
              <a:t>oprom</a:t>
            </a:r>
            <a:r>
              <a:rPr lang="zh-CN" altLang="en-US" dirty="0"/>
              <a:t>读取</a:t>
            </a:r>
            <a:r>
              <a:rPr lang="en-US" altLang="zh-CN" dirty="0"/>
              <a:t>(</a:t>
            </a:r>
            <a:r>
              <a:rPr lang="en-US" altLang="zh-CN" dirty="0" err="1"/>
              <a:t>DisableDeviceDecoding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2.Embedded: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判断</a:t>
            </a:r>
            <a:r>
              <a:rPr lang="en-US" altLang="zh-CN" dirty="0"/>
              <a:t>Dev-&gt;</a:t>
            </a:r>
            <a:r>
              <a:rPr lang="en-US" altLang="zh-CN" dirty="0" err="1"/>
              <a:t>AmiRomPolicy</a:t>
            </a:r>
            <a:r>
              <a:rPr lang="en-US" altLang="zh-CN" dirty="0"/>
              <a:t>-&gt;</a:t>
            </a:r>
            <a:r>
              <a:rPr lang="en-US" altLang="zh-CN" dirty="0" err="1"/>
              <a:t>CurrentPolicy</a:t>
            </a:r>
            <a:r>
              <a:rPr lang="en-US" altLang="zh-CN" dirty="0"/>
              <a:t>.</a:t>
            </a:r>
            <a:r>
              <a:rPr lang="zh-CN" altLang="en-US" dirty="0"/>
              <a:t>判断</a:t>
            </a:r>
            <a:r>
              <a:rPr lang="en-US" altLang="zh-CN" dirty="0" err="1"/>
              <a:t>IsOPROMDisable</a:t>
            </a:r>
            <a:r>
              <a:rPr lang="en-US" altLang="zh-CN" dirty="0"/>
              <a:t>,</a:t>
            </a:r>
            <a:r>
              <a:rPr lang="zh-CN" altLang="en-US" dirty="0"/>
              <a:t>是否去得到 </a:t>
            </a:r>
            <a:r>
              <a:rPr lang="en-US" altLang="zh-CN" dirty="0" err="1"/>
              <a:t>oprom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然后去</a:t>
            </a:r>
            <a:r>
              <a:rPr lang="en-US" altLang="zh-CN" dirty="0" err="1"/>
              <a:t>GetEmbeddedRom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22569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BIOS</a:t>
            </a:r>
            <a:r>
              <a:rPr lang="zh-CN" altLang="en-US" sz="3000" dirty="0">
                <a:latin typeface="+mj-ea"/>
              </a:rPr>
              <a:t>处理</a:t>
            </a:r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的流程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5C4BF-FFF9-4FFE-AFBD-473E2B0485A1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6990274" cy="280128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DAA6A481-B473-4C25-AA76-D35D7C5C576E}"/>
              </a:ext>
            </a:extLst>
          </p:cNvPr>
          <p:cNvSpPr txBox="1">
            <a:spLocks noChangeArrowheads="1"/>
          </p:cNvSpPr>
          <p:nvPr/>
        </p:nvSpPr>
        <p:spPr>
          <a:xfrm>
            <a:off x="331788" y="1409700"/>
            <a:ext cx="8062912" cy="4724400"/>
          </a:xfrm>
          <a:prstGeom prst="rect">
            <a:avLst/>
          </a:prstGeom>
        </p:spPr>
        <p:txBody>
          <a:bodyPr/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5628A6E-B02E-4A7C-B7B1-6F985F6FB9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4000" y="904875"/>
            <a:ext cx="8585200" cy="3751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ActivateOptRom</a:t>
            </a:r>
            <a:r>
              <a:rPr lang="en-US" altLang="zh-CN" dirty="0"/>
              <a:t>: </a:t>
            </a:r>
            <a:r>
              <a:rPr lang="zh-CN" altLang="en-US" dirty="0"/>
              <a:t>这里都是执行</a:t>
            </a:r>
            <a:r>
              <a:rPr lang="en-US" altLang="zh-CN" dirty="0" err="1"/>
              <a:t>uefi</a:t>
            </a:r>
            <a:r>
              <a:rPr lang="en-US" altLang="zh-CN" dirty="0"/>
              <a:t> </a:t>
            </a:r>
            <a:r>
              <a:rPr lang="en-US" altLang="zh-CN" dirty="0" err="1"/>
              <a:t>oprom</a:t>
            </a:r>
            <a:r>
              <a:rPr lang="en-US" altLang="zh-CN" dirty="0"/>
              <a:t>(</a:t>
            </a:r>
            <a:r>
              <a:rPr lang="zh-CN" altLang="en-US" dirty="0"/>
              <a:t>标准</a:t>
            </a:r>
            <a:r>
              <a:rPr lang="en-US" altLang="zh-CN" dirty="0"/>
              <a:t>55AA,</a:t>
            </a:r>
            <a:r>
              <a:rPr lang="zh-CN" altLang="en-US" dirty="0"/>
              <a:t>非标准</a:t>
            </a:r>
            <a:r>
              <a:rPr lang="en-US" altLang="zh-CN" dirty="0"/>
              <a:t>55AA</a:t>
            </a:r>
            <a:r>
              <a:rPr lang="zh-CN" altLang="en-US" dirty="0"/>
              <a:t>的</a:t>
            </a:r>
            <a:r>
              <a:rPr lang="en-US" altLang="zh-CN" dirty="0" err="1"/>
              <a:t>uefi</a:t>
            </a:r>
            <a:r>
              <a:rPr lang="en-US" altLang="zh-CN" dirty="0"/>
              <a:t> driver)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判断</a:t>
            </a:r>
            <a:r>
              <a:rPr lang="en-US" altLang="zh-CN" dirty="0"/>
              <a:t>Dev-&gt;</a:t>
            </a:r>
            <a:r>
              <a:rPr lang="en-US" altLang="zh-CN" dirty="0" err="1"/>
              <a:t>PciIo.RomImage</a:t>
            </a:r>
            <a:r>
              <a:rPr lang="en-US" altLang="zh-CN" dirty="0"/>
              <a:t> </a:t>
            </a:r>
            <a:r>
              <a:rPr lang="zh-CN" altLang="en-US" dirty="0"/>
              <a:t>是空或者</a:t>
            </a:r>
            <a:r>
              <a:rPr lang="en-US" altLang="zh-CN" dirty="0"/>
              <a:t>!Dev-&gt;</a:t>
            </a:r>
            <a:r>
              <a:rPr lang="en-US" altLang="zh-CN" dirty="0" err="1"/>
              <a:t>EmbRomCnt</a:t>
            </a:r>
            <a:r>
              <a:rPr lang="en-US" altLang="zh-CN" dirty="0"/>
              <a:t> </a:t>
            </a:r>
            <a:r>
              <a:rPr lang="zh-CN" altLang="en-US" dirty="0"/>
              <a:t>判断有无</a:t>
            </a:r>
            <a:r>
              <a:rPr lang="en-US" altLang="zh-CN" dirty="0" err="1"/>
              <a:t>OnCard</a:t>
            </a:r>
            <a:r>
              <a:rPr lang="zh-CN" altLang="en-US" dirty="0"/>
              <a:t>或</a:t>
            </a:r>
            <a:r>
              <a:rPr lang="en-US" altLang="zh-CN" dirty="0"/>
              <a:t>embedded ROM   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当</a:t>
            </a:r>
            <a:r>
              <a:rPr lang="en-US" altLang="zh-CN" dirty="0" err="1"/>
              <a:t>romimage</a:t>
            </a:r>
            <a:r>
              <a:rPr lang="en-US" altLang="zh-CN" dirty="0"/>
              <a:t> </a:t>
            </a:r>
            <a:r>
              <a:rPr lang="zh-CN" altLang="en-US" dirty="0"/>
              <a:t>指针非空的时候</a:t>
            </a:r>
            <a:r>
              <a:rPr lang="en-US" altLang="zh-CN" dirty="0"/>
              <a:t>,</a:t>
            </a:r>
            <a:r>
              <a:rPr lang="zh-CN" altLang="en-US" dirty="0"/>
              <a:t>表示有标准</a:t>
            </a:r>
            <a:r>
              <a:rPr lang="en-US" altLang="zh-CN" dirty="0"/>
              <a:t>55AA </a:t>
            </a:r>
            <a:r>
              <a:rPr lang="zh-CN" altLang="en-US" dirty="0"/>
              <a:t>的</a:t>
            </a:r>
            <a:r>
              <a:rPr lang="en-US" altLang="zh-CN" dirty="0" err="1"/>
              <a:t>oprom</a:t>
            </a:r>
            <a:r>
              <a:rPr lang="en-US" altLang="zh-CN" dirty="0"/>
              <a:t>,</a:t>
            </a:r>
            <a:r>
              <a:rPr lang="zh-CN" altLang="en-US" dirty="0"/>
              <a:t>然后循环遍历</a:t>
            </a:r>
            <a:r>
              <a:rPr lang="en-US" altLang="zh-CN" dirty="0"/>
              <a:t>.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CheckPciRomDevId</a:t>
            </a:r>
            <a:r>
              <a:rPr lang="en-US" altLang="zh-CN" dirty="0"/>
              <a:t>(Dev, </a:t>
            </a:r>
            <a:r>
              <a:rPr lang="en-US" altLang="zh-CN" dirty="0" err="1"/>
              <a:t>pcir</a:t>
            </a:r>
            <a:r>
              <a:rPr lang="en-US" altLang="zh-CN" dirty="0"/>
              <a:t>): </a:t>
            </a:r>
            <a:r>
              <a:rPr lang="zh-CN" altLang="en-US" dirty="0"/>
              <a:t>检验</a:t>
            </a:r>
            <a:r>
              <a:rPr lang="en-US" altLang="zh-CN" dirty="0" err="1"/>
              <a:t>devid</a:t>
            </a:r>
            <a:r>
              <a:rPr lang="en-US" altLang="zh-CN" dirty="0"/>
              <a:t> </a:t>
            </a:r>
            <a:r>
              <a:rPr lang="zh-CN" altLang="en-US" dirty="0"/>
              <a:t>是不是在</a:t>
            </a:r>
            <a:r>
              <a:rPr lang="en-US" altLang="zh-CN" dirty="0"/>
              <a:t>device list</a:t>
            </a:r>
            <a:r>
              <a:rPr lang="zh-CN" altLang="en-US" dirty="0"/>
              <a:t>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ExecuteUefiRom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    </a:t>
            </a:r>
            <a:r>
              <a:rPr lang="zh-CN" altLang="en-US" dirty="0"/>
              <a:t>判断有没有</a:t>
            </a:r>
            <a:r>
              <a:rPr lang="en-US" altLang="zh-CN" dirty="0" err="1"/>
              <a:t>efi</a:t>
            </a:r>
            <a:r>
              <a:rPr lang="en-US" altLang="zh-CN" dirty="0"/>
              <a:t> </a:t>
            </a:r>
            <a:r>
              <a:rPr lang="en-US" altLang="zh-CN" dirty="0" err="1"/>
              <a:t>oprom</a:t>
            </a:r>
            <a:r>
              <a:rPr lang="en-US" altLang="zh-CN" dirty="0"/>
              <a:t> </a:t>
            </a:r>
            <a:r>
              <a:rPr lang="zh-CN" altLang="en-US" dirty="0"/>
              <a:t>并且</a:t>
            </a:r>
            <a:r>
              <a:rPr lang="en-US" altLang="zh-CN" dirty="0" err="1"/>
              <a:t>codetype</a:t>
            </a:r>
            <a:r>
              <a:rPr lang="zh-CN" altLang="en-US" dirty="0"/>
              <a:t>是</a:t>
            </a:r>
            <a:r>
              <a:rPr lang="en-US" altLang="zh-CN" dirty="0"/>
              <a:t>PCI_CODE_TYPE_EFI_IMAGE 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同时</a:t>
            </a:r>
            <a:r>
              <a:rPr lang="en-US" altLang="zh-CN" dirty="0" err="1"/>
              <a:t>Rommatch</a:t>
            </a:r>
            <a:r>
              <a:rPr lang="en-US" altLang="zh-CN" dirty="0"/>
              <a:t> </a:t>
            </a:r>
            <a:r>
              <a:rPr lang="zh-CN" altLang="en-US" dirty="0"/>
              <a:t>满足</a:t>
            </a:r>
            <a:r>
              <a:rPr lang="en-US" altLang="zh-CN" dirty="0"/>
              <a:t>,embedded </a:t>
            </a:r>
            <a:r>
              <a:rPr lang="zh-CN" altLang="en-US" dirty="0"/>
              <a:t>如果是</a:t>
            </a:r>
            <a:r>
              <a:rPr lang="en-US" altLang="zh-CN" dirty="0"/>
              <a:t>true</a:t>
            </a:r>
            <a:r>
              <a:rPr lang="zh-CN" altLang="en-US" dirty="0"/>
              <a:t>，如果参数满足则</a:t>
            </a:r>
            <a:r>
              <a:rPr lang="en-US" altLang="zh-CN" dirty="0" err="1"/>
              <a:t>InstallEfiOpRom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如果</a:t>
            </a:r>
            <a:r>
              <a:rPr lang="en-US" altLang="zh-CN" dirty="0"/>
              <a:t>embedded</a:t>
            </a:r>
            <a:r>
              <a:rPr lang="zh-CN" altLang="en-US" dirty="0"/>
              <a:t>为</a:t>
            </a:r>
            <a:r>
              <a:rPr lang="en-US" altLang="zh-CN" dirty="0"/>
              <a:t>false,</a:t>
            </a:r>
            <a:r>
              <a:rPr lang="zh-CN" altLang="en-US" dirty="0"/>
              <a:t>则直接</a:t>
            </a:r>
            <a:r>
              <a:rPr lang="en-US" altLang="zh-CN" dirty="0" err="1"/>
              <a:t>InstallEfiOpRom</a:t>
            </a:r>
            <a:r>
              <a:rPr lang="en-US" altLang="zh-CN" dirty="0"/>
              <a:t> .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然后如果有</a:t>
            </a:r>
            <a:r>
              <a:rPr lang="en-US" altLang="zh-CN" dirty="0"/>
              <a:t>embedded </a:t>
            </a:r>
            <a:r>
              <a:rPr lang="en-US" altLang="zh-CN" dirty="0" err="1"/>
              <a:t>oprom</a:t>
            </a:r>
            <a:r>
              <a:rPr lang="en-US" altLang="zh-CN" dirty="0"/>
              <a:t> ,</a:t>
            </a:r>
            <a:r>
              <a:rPr lang="zh-CN" altLang="en-US" dirty="0"/>
              <a:t>遍历</a:t>
            </a:r>
            <a:r>
              <a:rPr lang="en-US" altLang="zh-CN" dirty="0" err="1"/>
              <a:t>oprom</a:t>
            </a:r>
            <a:r>
              <a:rPr lang="zh-CN" altLang="en-US" dirty="0"/>
              <a:t>并且是</a:t>
            </a:r>
            <a:r>
              <a:rPr lang="en-US" altLang="zh-CN" dirty="0" err="1"/>
              <a:t>uefi</a:t>
            </a:r>
            <a:r>
              <a:rPr lang="en-US" altLang="zh-CN" dirty="0"/>
              <a:t> driver</a:t>
            </a:r>
            <a:r>
              <a:rPr lang="zh-CN" altLang="en-US" dirty="0"/>
              <a:t>则也去执行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InstallEfiOpRom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如果是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Legacy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Option Rom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，则会在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ShadowAllLegacyOproms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中执行</a:t>
            </a:r>
            <a:endParaRPr lang="en-US" altLang="zh-CN" sz="11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5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Option Rom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Option Rom</a:t>
            </a:r>
            <a:r>
              <a:rPr lang="zh-CN" altLang="en-US" dirty="0"/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 Rom</a:t>
            </a:r>
            <a:r>
              <a:rPr lang="zh-CN" altLang="en-US" dirty="0"/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处理</a:t>
            </a:r>
            <a:r>
              <a:rPr lang="en-US" altLang="zh-CN" dirty="0"/>
              <a:t>Option Rom</a:t>
            </a:r>
            <a:r>
              <a:rPr lang="zh-CN" altLang="en-US" dirty="0"/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Rom</a:t>
            </a:r>
            <a:r>
              <a:rPr lang="zh-CN" altLang="en-US" dirty="0"/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Option Rom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Option Rom</a:t>
            </a:r>
            <a:r>
              <a:rPr lang="zh-CN" altLang="en-US" dirty="0"/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 Rom</a:t>
            </a:r>
            <a:r>
              <a:rPr lang="zh-CN" altLang="en-US" dirty="0"/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处理</a:t>
            </a:r>
            <a:r>
              <a:rPr lang="en-US" altLang="zh-CN" dirty="0"/>
              <a:t>Option Rom</a:t>
            </a:r>
            <a:r>
              <a:rPr lang="zh-CN" altLang="en-US" dirty="0"/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Rom</a:t>
            </a:r>
            <a:r>
              <a:rPr lang="zh-CN" altLang="en-US" dirty="0"/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2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zh-TW" sz="2000" dirty="0">
                <a:latin typeface="+mn-ea"/>
              </a:rPr>
              <a:t>O</a:t>
            </a:r>
            <a:r>
              <a:rPr lang="en-US" altLang="zh-CN" sz="2000" dirty="0">
                <a:latin typeface="+mn-ea"/>
              </a:rPr>
              <a:t>ption Rom</a:t>
            </a:r>
            <a:r>
              <a:rPr lang="zh-CN" altLang="en-US" sz="2000" dirty="0">
                <a:latin typeface="+mn-ea"/>
              </a:rPr>
              <a:t>又称</a:t>
            </a:r>
            <a:r>
              <a:rPr lang="en-US" altLang="zh-CN" sz="2000" dirty="0">
                <a:latin typeface="+mn-ea"/>
              </a:rPr>
              <a:t>PCI Option Rom(PCI</a:t>
            </a:r>
            <a:r>
              <a:rPr lang="zh-CN" altLang="en-US" sz="2000" dirty="0">
                <a:latin typeface="+mn-ea"/>
              </a:rPr>
              <a:t>扩展</a:t>
            </a:r>
            <a:r>
              <a:rPr lang="en-US" altLang="zh-CN" sz="2000" dirty="0">
                <a:latin typeface="+mn-ea"/>
              </a:rPr>
              <a:t>Rom)</a:t>
            </a:r>
            <a:endParaRPr lang="en-US" altLang="zh-TW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PCI</a:t>
            </a:r>
            <a:r>
              <a:rPr lang="zh-CN" altLang="en-US" sz="1600" dirty="0">
                <a:latin typeface="+mn-ea"/>
              </a:rPr>
              <a:t>规范中提供了一种机制，使</a:t>
            </a:r>
            <a:r>
              <a:rPr lang="en-US" altLang="zh-CN" sz="1600" dirty="0">
                <a:latin typeface="+mn-ea"/>
              </a:rPr>
              <a:t>PCI</a:t>
            </a:r>
            <a:r>
              <a:rPr lang="zh-CN" altLang="en-US" sz="1600" dirty="0">
                <a:latin typeface="+mn-ea"/>
              </a:rPr>
              <a:t>设备可以带一个扩展</a:t>
            </a:r>
            <a:r>
              <a:rPr lang="en-US" altLang="zh-CN" sz="1600" dirty="0">
                <a:latin typeface="+mn-ea"/>
              </a:rPr>
              <a:t>ROM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通过执行</a:t>
            </a:r>
            <a:r>
              <a:rPr lang="en-US" altLang="zh-CN" sz="1600" dirty="0">
                <a:latin typeface="+mn-ea"/>
              </a:rPr>
              <a:t>ROM</a:t>
            </a:r>
            <a:r>
              <a:rPr lang="zh-CN" altLang="en-US" sz="1600" dirty="0">
                <a:latin typeface="+mn-ea"/>
              </a:rPr>
              <a:t>中存放的代码来完成与设备有关的初始化，同时也有可能完成系统的引</a:t>
            </a:r>
            <a:endParaRPr lang="en-US" altLang="zh-CN" sz="1600" dirty="0">
              <a:latin typeface="+mn-ea"/>
            </a:endParaRPr>
          </a:p>
          <a:p>
            <a:pPr marL="342946" lvl="1" indent="0">
              <a:buNone/>
            </a:pPr>
            <a:r>
              <a:rPr lang="zh-CN" altLang="en-US" sz="1600" dirty="0">
                <a:latin typeface="+mn-ea"/>
              </a:rPr>
              <a:t>功能</a:t>
            </a:r>
            <a:endParaRPr lang="en-US" altLang="zh-CN" sz="2000" dirty="0">
              <a:latin typeface="+mn-ea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zh-CN" altLang="en-US" sz="2000" dirty="0">
                <a:latin typeface="+mn-ea"/>
              </a:rPr>
              <a:t>特点和用途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兼容性好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扩展性好</a:t>
            </a:r>
            <a:endParaRPr lang="en-US" altLang="zh-CN" sz="1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常用在独立显卡、声卡、网卡和</a:t>
            </a:r>
            <a:r>
              <a:rPr lang="en-US" altLang="zh-CN" sz="1600" dirty="0">
                <a:latin typeface="+mn-ea"/>
              </a:rPr>
              <a:t>HBA</a:t>
            </a:r>
            <a:r>
              <a:rPr lang="zh-CN" altLang="en-US" sz="1600" dirty="0">
                <a:latin typeface="+mn-ea"/>
              </a:rPr>
              <a:t>卡</a:t>
            </a:r>
            <a:endParaRPr lang="zh-TW" altLang="en-US" sz="1600" dirty="0">
              <a:latin typeface="+mn-ea"/>
            </a:endParaRPr>
          </a:p>
          <a:p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95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Option Rom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判断</a:t>
            </a:r>
            <a:r>
              <a:rPr lang="en-US" altLang="zh-CN" dirty="0">
                <a:solidFill>
                  <a:srgbClr val="FF0000"/>
                </a:solidFill>
              </a:rPr>
              <a:t>Option Rom</a:t>
            </a:r>
            <a:r>
              <a:rPr lang="zh-CN" altLang="en-US" dirty="0">
                <a:solidFill>
                  <a:srgbClr val="FF0000"/>
                </a:solidFill>
              </a:rPr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 Rom</a:t>
            </a:r>
            <a:r>
              <a:rPr lang="zh-CN" altLang="en-US" dirty="0"/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处理</a:t>
            </a:r>
            <a:r>
              <a:rPr lang="en-US" altLang="zh-CN" dirty="0"/>
              <a:t>Option Rom</a:t>
            </a:r>
            <a:r>
              <a:rPr lang="zh-CN" altLang="en-US" dirty="0"/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Rom</a:t>
            </a:r>
            <a:r>
              <a:rPr lang="zh-CN" altLang="en-US" dirty="0"/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+mj-ea"/>
              </a:rPr>
              <a:t>判断</a:t>
            </a:r>
            <a:r>
              <a:rPr lang="en-US" altLang="zh-CN" sz="3000" dirty="0">
                <a:latin typeface="+mj-ea"/>
              </a:rPr>
              <a:t>Option Rom</a:t>
            </a:r>
            <a:r>
              <a:rPr lang="zh-CN" altLang="en-US" sz="3000" dirty="0">
                <a:latin typeface="+mj-ea"/>
              </a:rPr>
              <a:t>存在的依据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ts val="750"/>
              </a:spcBef>
              <a:buNone/>
            </a:pPr>
            <a:endParaRPr lang="zh-TW" altLang="en-US" sz="1600" dirty="0">
              <a:latin typeface="+mn-ea"/>
            </a:endParaRPr>
          </a:p>
          <a:p>
            <a:endParaRPr lang="en-US" altLang="zh-TW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1CCD0-E143-45D7-8CF6-AC6F03AE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1" y="904875"/>
            <a:ext cx="3490482" cy="3867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EDC429-CAD0-4E2C-ABE7-7CD96959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6" y="2526956"/>
            <a:ext cx="4386648" cy="191013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4AB9EBCD-F298-4957-A93A-89B14A2B24A8}"/>
              </a:ext>
            </a:extLst>
          </p:cNvPr>
          <p:cNvSpPr txBox="1"/>
          <p:nvPr/>
        </p:nvSpPr>
        <p:spPr>
          <a:xfrm>
            <a:off x="3873843" y="1125835"/>
            <a:ext cx="49952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When Bit0 is 0: The device's expansion ROM                   address space is disabled.</a:t>
            </a:r>
          </a:p>
          <a:p>
            <a:r>
              <a:rPr lang="zh-CN" altLang="en-US" dirty="0"/>
              <a:t>When Bit0 is 1: Address decoding is enabled</a:t>
            </a:r>
          </a:p>
        </p:txBody>
      </p:sp>
    </p:spTree>
    <p:extLst>
      <p:ext uri="{BB962C8B-B14F-4D97-AF65-F5344CB8AC3E}">
        <p14:creationId xmlns:p14="http://schemas.microsoft.com/office/powerpoint/2010/main" val="381995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Option Rom</a:t>
            </a:r>
            <a:r>
              <a:rPr lang="zh-CN" altLang="en-US" dirty="0"/>
              <a:t>简介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Option Rom</a:t>
            </a:r>
            <a:r>
              <a:rPr lang="zh-CN" altLang="en-US" dirty="0"/>
              <a:t>存在的依据</a:t>
            </a: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Option Rom</a:t>
            </a:r>
            <a:r>
              <a:rPr lang="zh-CN" altLang="en-US" dirty="0">
                <a:solidFill>
                  <a:srgbClr val="FF0000"/>
                </a:solidFill>
              </a:rPr>
              <a:t>的组成部分 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455032"/>
            <a:ext cx="5418160" cy="405125"/>
          </a:xfrm>
        </p:spPr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处理</a:t>
            </a:r>
            <a:r>
              <a:rPr lang="en-US" altLang="zh-CN" dirty="0"/>
              <a:t>Option Rom</a:t>
            </a:r>
            <a:r>
              <a:rPr lang="zh-CN" altLang="en-US" dirty="0"/>
              <a:t>的流程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EA78DC3-F0F7-4558-9825-BB3030427251}"/>
              </a:ext>
            </a:extLst>
          </p:cNvPr>
          <p:cNvSpPr/>
          <p:nvPr/>
        </p:nvSpPr>
        <p:spPr>
          <a:xfrm rot="5400000">
            <a:off x="1691325" y="35675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5">
            <a:extLst>
              <a:ext uri="{FF2B5EF4-FFF2-40B4-BE49-F238E27FC236}">
                <a16:creationId xmlns:a16="http://schemas.microsoft.com/office/drawing/2014/main" id="{9BF042E8-88FF-4373-8AE9-DA187C159110}"/>
              </a:ext>
            </a:extLst>
          </p:cNvPr>
          <p:cNvSpPr txBox="1">
            <a:spLocks/>
          </p:cNvSpPr>
          <p:nvPr/>
        </p:nvSpPr>
        <p:spPr>
          <a:xfrm>
            <a:off x="1988879" y="288922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Rom</a:t>
            </a:r>
            <a:r>
              <a:rPr lang="zh-CN" altLang="en-US" dirty="0"/>
              <a:t>类型 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73B6888-B28F-48C2-8D25-BF3AEB5D964E}"/>
              </a:ext>
            </a:extLst>
          </p:cNvPr>
          <p:cNvSpPr/>
          <p:nvPr/>
        </p:nvSpPr>
        <p:spPr>
          <a:xfrm>
            <a:off x="2207623" y="27562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2F30CB9-729D-4579-958A-AB3BAC60B344}"/>
              </a:ext>
            </a:extLst>
          </p:cNvPr>
          <p:cNvSpPr/>
          <p:nvPr/>
        </p:nvSpPr>
        <p:spPr>
          <a:xfrm>
            <a:off x="2360023" y="2908663"/>
            <a:ext cx="796834" cy="875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+mj-ea"/>
              </a:rPr>
              <a:t>Option ROM</a:t>
            </a:r>
            <a:r>
              <a:rPr lang="zh-CN" altLang="en-US" sz="2800" dirty="0">
                <a:latin typeface="+mj-ea"/>
              </a:rPr>
              <a:t>的组成部分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071FD2-0393-40B0-AFE4-EFDD5E0478D8}"/>
              </a:ext>
            </a:extLst>
          </p:cNvPr>
          <p:cNvSpPr txBox="1"/>
          <p:nvPr/>
        </p:nvSpPr>
        <p:spPr>
          <a:xfrm>
            <a:off x="501994" y="1028660"/>
            <a:ext cx="4774341" cy="240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Each image must start on a 512-byte boundary and must contain the PCI expansion ROM header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 starting point of each image depends on the size of previous images</a:t>
            </a:r>
          </a:p>
          <a:p>
            <a:pPr algn="just">
              <a:lnSpc>
                <a:spcPct val="8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 last image in a ROM has a special encoding in the header to identify it as the last image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6C3311E-951D-42C4-A503-B8FC5CC7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10" y="844867"/>
            <a:ext cx="3274583" cy="36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0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+mj-ea"/>
              </a:rPr>
              <a:t>Option ROM</a:t>
            </a:r>
            <a:r>
              <a:rPr lang="zh-CN" altLang="en-US" sz="2800" dirty="0">
                <a:latin typeface="+mj-ea"/>
              </a:rPr>
              <a:t>的组成部分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9E400-DD49-4189-B338-9D94A865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13" y="608711"/>
            <a:ext cx="6392167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</TotalTime>
  <Words>1106</Words>
  <Application>Microsoft Office PowerPoint</Application>
  <PresentationFormat>自定义</PresentationFormat>
  <Paragraphs>164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Option Rom简介</vt:lpstr>
      <vt:lpstr>PowerPoint 演示文稿</vt:lpstr>
      <vt:lpstr>判断Option Rom存在的依据</vt:lpstr>
      <vt:lpstr>PowerPoint 演示文稿</vt:lpstr>
      <vt:lpstr>Option ROM的组成部分 </vt:lpstr>
      <vt:lpstr>Option ROM的组成部分 </vt:lpstr>
      <vt:lpstr>Option ROM的组成部分 </vt:lpstr>
      <vt:lpstr>Option ROM的组成部分-PCI数据结构 </vt:lpstr>
      <vt:lpstr>Option ROM的组成部分-PCI数据结构 </vt:lpstr>
      <vt:lpstr>Option ROM的组成部分-PCI数据结构 </vt:lpstr>
      <vt:lpstr>PowerPoint 演示文稿</vt:lpstr>
      <vt:lpstr>Option rom 类型 </vt:lpstr>
      <vt:lpstr>PowerPoint 演示文稿</vt:lpstr>
      <vt:lpstr>BIOS处理Option Rom的流程</vt:lpstr>
      <vt:lpstr>BIOS处理Option Rom的流程</vt:lpstr>
      <vt:lpstr>BIOS处理Option Rom的流程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li bojie</cp:lastModifiedBy>
  <cp:revision>302</cp:revision>
  <dcterms:created xsi:type="dcterms:W3CDTF">2020-01-18T02:25:02Z</dcterms:created>
  <dcterms:modified xsi:type="dcterms:W3CDTF">2021-09-08T07:33:22Z</dcterms:modified>
</cp:coreProperties>
</file>