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89" r:id="rId3"/>
    <p:sldId id="268" r:id="rId4"/>
    <p:sldId id="293" r:id="rId5"/>
    <p:sldId id="306" r:id="rId6"/>
    <p:sldId id="307" r:id="rId7"/>
    <p:sldId id="308" r:id="rId8"/>
    <p:sldId id="309" r:id="rId9"/>
    <p:sldId id="311" r:id="rId10"/>
    <p:sldId id="310" r:id="rId11"/>
    <p:sldId id="312" r:id="rId12"/>
    <p:sldId id="314" r:id="rId13"/>
    <p:sldId id="327" r:id="rId14"/>
    <p:sldId id="315" r:id="rId15"/>
    <p:sldId id="316" r:id="rId16"/>
    <p:sldId id="317" r:id="rId17"/>
    <p:sldId id="318" r:id="rId18"/>
    <p:sldId id="331" r:id="rId19"/>
    <p:sldId id="320" r:id="rId20"/>
    <p:sldId id="321" r:id="rId21"/>
    <p:sldId id="322" r:id="rId22"/>
    <p:sldId id="319" r:id="rId23"/>
    <p:sldId id="332" r:id="rId24"/>
    <p:sldId id="301" r:id="rId25"/>
    <p:sldId id="279" r:id="rId26"/>
  </p:sldIdLst>
  <p:sldSz cx="9145270" cy="514477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5E6"/>
    <a:srgbClr val="E7DCE6"/>
    <a:srgbClr val="E45A61"/>
    <a:srgbClr val="B01D23"/>
    <a:srgbClr val="E24A51"/>
    <a:srgbClr val="D4222A"/>
    <a:srgbClr val="E50023"/>
    <a:srgbClr val="B01F2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64" y="108"/>
      </p:cViewPr>
      <p:guideLst>
        <p:guide orient="horz" pos="387"/>
        <p:guide orient="horz" pos="3053"/>
        <p:guide orient="horz" pos="428"/>
        <p:guide orient="horz" pos="124"/>
        <p:guide pos="4908"/>
        <p:guide pos="192"/>
        <p:guide pos="5568"/>
        <p:guide pos="4830"/>
        <p:guide pos="132"/>
        <p:guide orient="horz" pos="2999"/>
        <p:guide orient="horz" pos="740"/>
        <p:guide orient="horz" pos="238"/>
        <p:guide pos="4902"/>
        <p:guide orient="horz" pos="2850"/>
        <p:guide orient="horz" pos="3060"/>
        <p:guide orient="horz" pos="126"/>
        <p:guide orient="horz" pos="264"/>
        <p:guide pos="4656"/>
        <p:guide pos="1266"/>
        <p:guide pos="4968"/>
        <p:guide pos="55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20D5-F9DD-4389-A6C8-003AD8986E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DFB6-85F9-4DDA-8646-9184AE5C78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2925" y="1081718"/>
            <a:ext cx="7305675" cy="480382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单击此处编辑母标副标题样式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2925" y="2628900"/>
            <a:ext cx="6859191" cy="452009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撰写部门及人员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3083879"/>
            <a:ext cx="3533775" cy="2381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撰写日期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562101"/>
            <a:ext cx="7305675" cy="762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单击此处编辑母版主标题样式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609600" y="2430451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418509"/>
            <a:ext cx="1400174" cy="4297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9" cy="421878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33350" y="721"/>
            <a:ext cx="471282" cy="713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四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7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8" name="梯形 17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8" cy="42187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07" y="3362325"/>
            <a:ext cx="2258955" cy="693277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47725" y="103088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安全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47725" y="155869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易用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7725" y="208650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全能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47725" y="2614311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可靠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62125" y="261431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762125" y="103088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Secure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762125" y="155869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62125" y="208650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69" y="1628303"/>
            <a:ext cx="2258955" cy="69327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105819" y="2689020"/>
            <a:ext cx="4933950" cy="648397"/>
            <a:chOff x="1762125" y="3165270"/>
            <a:chExt cx="4933950" cy="6483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21240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安全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3178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易用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5116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全能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57054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可靠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435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Available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7621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Secure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9559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Usable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497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Multiple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12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rgbClr val="B01D23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rgbClr val="B01D23"/>
              </a:solidFill>
              <a:latin typeface="+mn-ea"/>
              <a:ea typeface="+mn-ea"/>
            </a:endParaRPr>
          </a:p>
        </p:txBody>
      </p:sp>
      <p:sp>
        <p:nvSpPr>
          <p:cNvPr id="13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rgbClr val="B01D23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rgbClr val="B01D23"/>
              </a:solidFill>
              <a:latin typeface="+mn-ea"/>
              <a:ea typeface="+mn-ea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5" name="梯形 14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  <a:solidFill>
            <a:srgbClr val="B01D23"/>
          </a:solidFill>
        </p:grpSpPr>
        <p:sp>
          <p:nvSpPr>
            <p:cNvPr id="12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8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9" name="梯形 18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BIOS-</a:t>
            </a:r>
            <a:r>
              <a:rPr lang="zh-CN" altLang="en-US" dirty="0"/>
              <a:t>肖志超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202108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SMBUS &amp; SPD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0" i="0" dirty="0">
                <a:solidFill>
                  <a:srgbClr val="3365CC"/>
                </a:solidFill>
                <a:effectLst/>
                <a:latin typeface="Tahoma" panose="020B0604030504040204" pitchFamily="34" charset="0"/>
              </a:rPr>
              <a:t>SMBUS</a:t>
            </a:r>
            <a:r>
              <a:rPr lang="zh-CN" altLang="en-US" sz="2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dirty="0">
                <a:solidFill>
                  <a:srgbClr val="3365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协议简介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sz="2400" dirty="0"/>
            </a:br>
            <a:r>
              <a:rPr lang="en-US" altLang="zh-CN" sz="2000" dirty="0"/>
              <a:t> </a:t>
            </a:r>
            <a:br>
              <a:rPr lang="en-US" altLang="zh-CN" sz="2000" dirty="0"/>
            </a:b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9088" y="643265"/>
            <a:ext cx="4994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Arial-BoldMT"/>
              </a:rPr>
              <a:t>The Data Link Layer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96938" y="963542"/>
            <a:ext cx="8050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ArialMT"/>
              </a:rPr>
              <a:t>Bus idle condition</a:t>
            </a:r>
            <a:r>
              <a:rPr lang="en-US" altLang="zh-CN" sz="2400" dirty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96938" y="1655998"/>
            <a:ext cx="69215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000000"/>
                </a:solidFill>
                <a:effectLst/>
                <a:latin typeface="ArialMT"/>
              </a:rPr>
              <a:t>Bus idle is the condition during which the SMBCLK and SMBDAT lines are both</a:t>
            </a:r>
            <a:br>
              <a:rPr lang="en-US" altLang="zh-CN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MT"/>
              </a:rPr>
              <a:t>high, without any state transitions, for a time period specified as the minimum of the</a:t>
            </a:r>
            <a:br>
              <a:rPr lang="en-US" altLang="zh-CN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MT"/>
              </a:rPr>
              <a:t>following:</a:t>
            </a:r>
            <a:br>
              <a:rPr lang="en-US" altLang="zh-CN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SymbolMT"/>
              </a:rPr>
              <a:t>• 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ArialMT"/>
              </a:rPr>
              <a:t>t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ArialMT"/>
              </a:rPr>
              <a:t>BUF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ArialMT"/>
              </a:rPr>
              <a:t>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MT"/>
              </a:rPr>
              <a:t>from the last detected STOP condition or</a:t>
            </a:r>
            <a:br>
              <a:rPr lang="en-US" altLang="zh-CN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SymbolMT"/>
              </a:rPr>
              <a:t>• 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ArialMT"/>
              </a:rPr>
              <a:t>t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ArialMT"/>
              </a:rPr>
              <a:t>HIGH,MAX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0" i="0" dirty="0">
                <a:solidFill>
                  <a:srgbClr val="3365CC"/>
                </a:solidFill>
                <a:effectLst/>
                <a:latin typeface="Tahoma" panose="020B0604030504040204" pitchFamily="34" charset="0"/>
              </a:rPr>
              <a:t>SMBUS</a:t>
            </a:r>
            <a:r>
              <a:rPr lang="zh-CN" altLang="en-US" sz="2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dirty="0">
                <a:solidFill>
                  <a:srgbClr val="3365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协议简介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sz="2400" dirty="0"/>
            </a:br>
            <a:r>
              <a:rPr lang="en-US" altLang="zh-CN" sz="2000" dirty="0"/>
              <a:t> </a:t>
            </a:r>
            <a:br>
              <a:rPr lang="en-US" altLang="zh-CN" sz="2000" dirty="0"/>
            </a:b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9088" y="643265"/>
            <a:ext cx="4994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Arial-BoldMT"/>
              </a:rPr>
              <a:t>The Data Link Layer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96938" y="963542"/>
            <a:ext cx="8050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ArialMT"/>
              </a:rPr>
              <a:t>Data Transfers On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ArialMT"/>
              </a:rPr>
              <a:t>SMBus</a:t>
            </a:r>
            <a:r>
              <a:rPr lang="en-US" altLang="zh-CN" sz="2400" dirty="0"/>
              <a:t>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70" y="1709529"/>
            <a:ext cx="8377238" cy="21425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solidFill>
                  <a:srgbClr val="3365CC"/>
                </a:solidFill>
                <a:latin typeface="Tahoma" panose="020B0604030504040204" pitchFamily="34" charset="0"/>
              </a:rPr>
              <a:t>SMBUS &amp; IIC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sz="2400" dirty="0"/>
            </a:br>
            <a:r>
              <a:rPr lang="en-US" altLang="zh-CN" sz="2000" dirty="0"/>
              <a:t> </a:t>
            </a:r>
            <a:br>
              <a:rPr lang="en-US" altLang="zh-CN" sz="2000" dirty="0"/>
            </a:b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9088" y="643265"/>
            <a:ext cx="4994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Arial-BoldMT"/>
              </a:rPr>
              <a:t>The Data Link Layer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45602" y="963542"/>
            <a:ext cx="8501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在一般运用下，</a:t>
            </a:r>
            <a:r>
              <a:rPr lang="en-US" altLang="zh-CN" sz="1800" dirty="0"/>
              <a:t>I2C Bus</a:t>
            </a:r>
            <a:r>
              <a:rPr lang="zh-CN" altLang="en-US" sz="1800" dirty="0"/>
              <a:t>与</a:t>
            </a:r>
            <a:r>
              <a:rPr lang="en-US" altLang="zh-CN" sz="1800" dirty="0" err="1"/>
              <a:t>SMBus</a:t>
            </a:r>
            <a:r>
              <a:rPr lang="zh-CN" altLang="en-US" sz="1800" dirty="0"/>
              <a:t>没有太大的差别，从实体接线上看也几乎无差异，甚至两者直接相连多半也能相安无误地正确互通并运作，但是还是存在些许不同的。</a:t>
            </a:r>
            <a:endParaRPr lang="zh-CN" altLang="en-US" sz="1100" dirty="0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340114" y="1761808"/>
          <a:ext cx="7143486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96"/>
                <a:gridCol w="2944640"/>
                <a:gridCol w="28892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选项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SMBUS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运作频率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I2C</a:t>
                      </a:r>
                      <a:r>
                        <a:rPr lang="zh-CN" altLang="en-US" dirty="0"/>
                        <a:t>此方面相当宽裕，最低频可至</a:t>
                      </a:r>
                      <a:r>
                        <a:rPr lang="en-US" altLang="zh-CN" dirty="0"/>
                        <a:t>0Hz</a:t>
                      </a:r>
                      <a:r>
                        <a:rPr lang="zh-CN" altLang="en-US" dirty="0"/>
                        <a:t>（直流状态，等於时间暂停），高可至</a:t>
                      </a:r>
                      <a:r>
                        <a:rPr lang="en-US" altLang="zh-CN" dirty="0"/>
                        <a:t>100kHz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Standard Mode</a:t>
                      </a:r>
                      <a:r>
                        <a:rPr lang="zh-CN" altLang="en-US" dirty="0"/>
                        <a:t>）、</a:t>
                      </a:r>
                      <a:r>
                        <a:rPr lang="en-US" altLang="zh-CN" dirty="0"/>
                        <a:t>400kHz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Fast Mode</a:t>
                      </a:r>
                      <a:r>
                        <a:rPr lang="zh-CN" altLang="en-US" dirty="0"/>
                        <a:t>）、乃至</a:t>
                      </a:r>
                      <a:r>
                        <a:rPr lang="en-US" altLang="zh-CN" dirty="0"/>
                        <a:t>3.4MHz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High Speed Mode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最慢不慢於</a:t>
                      </a:r>
                      <a:r>
                        <a:rPr lang="en-US" altLang="zh-CN" dirty="0"/>
                        <a:t>10kHz</a:t>
                      </a:r>
                      <a:r>
                        <a:rPr lang="zh-CN" altLang="en-US" dirty="0"/>
                        <a:t>，最快不快於</a:t>
                      </a:r>
                      <a:r>
                        <a:rPr lang="en-US" altLang="zh-CN" dirty="0"/>
                        <a:t>100kHz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协定机制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非必须（</a:t>
                      </a:r>
                      <a:r>
                        <a:rPr lang="en-US" altLang="zh-CN" dirty="0"/>
                        <a:t>Acknowledge</a:t>
                      </a:r>
                      <a:r>
                        <a:rPr lang="zh-CN" altLang="en-US" dirty="0"/>
                        <a:t>；</a:t>
                      </a:r>
                      <a:r>
                        <a:rPr lang="en-US" altLang="zh-CN" dirty="0"/>
                        <a:t>ACK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必须（</a:t>
                      </a:r>
                      <a:r>
                        <a:rPr lang="en-US" altLang="zh-CN" dirty="0"/>
                        <a:t>Acknowledge</a:t>
                      </a:r>
                      <a:r>
                        <a:rPr lang="zh-CN" altLang="en-US" dirty="0"/>
                        <a:t>；</a:t>
                      </a:r>
                      <a:r>
                        <a:rPr lang="en-US" altLang="zh-CN" dirty="0"/>
                        <a:t>ACK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如何访问</a:t>
            </a:r>
            <a:r>
              <a:rPr lang="en-US" altLang="zh-CN" sz="2800" b="0" i="0" dirty="0">
                <a:solidFill>
                  <a:srgbClr val="3365CC"/>
                </a:solidFill>
                <a:effectLst/>
                <a:latin typeface="Tahoma" panose="020B0604030504040204" pitchFamily="34" charset="0"/>
              </a:rPr>
              <a:t>SMBUS</a:t>
            </a:r>
            <a:r>
              <a:rPr lang="zh-CN" altLang="en-US" sz="2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设备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sz="2400" dirty="0"/>
            </a:br>
            <a:r>
              <a:rPr lang="en-US" altLang="zh-CN" sz="2000" dirty="0"/>
              <a:t> </a:t>
            </a:r>
            <a:br>
              <a:rPr lang="en-US" altLang="zh-CN" sz="2000" dirty="0"/>
            </a:b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5" y="1169580"/>
            <a:ext cx="8621498" cy="397550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2045" y="751367"/>
            <a:ext cx="345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000000"/>
                </a:solidFill>
                <a:latin typeface="Arial-BoldMT"/>
              </a:rPr>
              <a:t>什么是</a:t>
            </a:r>
            <a:r>
              <a:rPr lang="en-US" altLang="zh-CN" sz="1800" b="1" dirty="0" err="1">
                <a:solidFill>
                  <a:srgbClr val="000000"/>
                </a:solidFill>
                <a:latin typeface="Arial-BoldMT"/>
              </a:rPr>
              <a:t>SMBus</a:t>
            </a:r>
            <a:r>
              <a:rPr lang="zh-CN" altLang="en-US" sz="1800" b="1" dirty="0">
                <a:solidFill>
                  <a:srgbClr val="000000"/>
                </a:solidFill>
                <a:latin typeface="Arial-BoldMT"/>
              </a:rPr>
              <a:t>设备</a:t>
            </a:r>
            <a:endParaRPr lang="zh-CN" altLang="en-US" sz="1800" b="1" dirty="0">
              <a:solidFill>
                <a:srgbClr val="000000"/>
              </a:solidFill>
              <a:latin typeface="Arial-Bold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如何访问</a:t>
            </a:r>
            <a:r>
              <a:rPr lang="en-US" altLang="zh-CN" sz="2800" b="0" i="0" dirty="0">
                <a:solidFill>
                  <a:srgbClr val="3365CC"/>
                </a:solidFill>
                <a:effectLst/>
                <a:latin typeface="Tahoma" panose="020B0604030504040204" pitchFamily="34" charset="0"/>
              </a:rPr>
              <a:t>SMBUS</a:t>
            </a:r>
            <a:r>
              <a:rPr lang="zh-CN" altLang="en-US" sz="2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设备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sz="2400" dirty="0"/>
            </a:br>
            <a:r>
              <a:rPr lang="en-US" altLang="zh-CN" sz="2000" dirty="0"/>
              <a:t> </a:t>
            </a:r>
            <a:r>
              <a:rPr lang="en-US" altLang="zh-CN" sz="1200" dirty="0" err="1"/>
              <a:t>SMBus</a:t>
            </a:r>
            <a:r>
              <a:rPr lang="en-US" altLang="zh-CN" sz="1200" dirty="0"/>
              <a:t> Host Controller </a:t>
            </a:r>
            <a:r>
              <a:rPr lang="zh-CN" altLang="en-US" sz="1200" dirty="0"/>
              <a:t>为</a:t>
            </a:r>
            <a:r>
              <a:rPr lang="en-US" altLang="zh-CN" sz="1200" dirty="0"/>
              <a:t>CPU</a:t>
            </a:r>
            <a:r>
              <a:rPr lang="zh-CN" altLang="en-US" sz="1200" dirty="0"/>
              <a:t>上</a:t>
            </a:r>
            <a:r>
              <a:rPr lang="en-US" altLang="zh-CN" sz="1200" dirty="0" err="1"/>
              <a:t>SMBus</a:t>
            </a:r>
            <a:r>
              <a:rPr lang="zh-CN" altLang="en-US" sz="1200" dirty="0"/>
              <a:t>系统的主设备。它的设备地址一般为</a:t>
            </a:r>
            <a:r>
              <a:rPr lang="en-US" altLang="zh-CN" sz="1200" dirty="0"/>
              <a:t>Bus#00</a:t>
            </a:r>
            <a:r>
              <a:rPr lang="zh-CN" altLang="en-US" sz="1200" dirty="0"/>
              <a:t>，</a:t>
            </a:r>
            <a:r>
              <a:rPr lang="en-US" altLang="zh-CN" sz="1200" dirty="0"/>
              <a:t>Dev#14h</a:t>
            </a:r>
            <a:r>
              <a:rPr lang="zh-CN" altLang="en-US" sz="1200" dirty="0"/>
              <a:t>，</a:t>
            </a:r>
            <a:r>
              <a:rPr lang="en-US" altLang="zh-CN" sz="1200" dirty="0"/>
              <a:t>Fun#0</a:t>
            </a:r>
            <a:br>
              <a:rPr lang="en-US" altLang="zh-CN" sz="1200" dirty="0"/>
            </a:b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2045" y="751367"/>
            <a:ext cx="345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err="1">
                <a:solidFill>
                  <a:srgbClr val="000000"/>
                </a:solidFill>
                <a:latin typeface="Arial-BoldMT"/>
              </a:rPr>
              <a:t>SMBus</a:t>
            </a:r>
            <a:r>
              <a:rPr lang="zh-CN" altLang="en-US" sz="1800" b="1" dirty="0">
                <a:solidFill>
                  <a:srgbClr val="000000"/>
                </a:solidFill>
                <a:latin typeface="Arial-BoldMT"/>
              </a:rPr>
              <a:t>主设备</a:t>
            </a:r>
            <a:endParaRPr lang="zh-CN" altLang="en-US" sz="1800" b="1" dirty="0">
              <a:solidFill>
                <a:srgbClr val="000000"/>
              </a:solidFill>
              <a:latin typeface="Arial-BoldM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601" y="1677569"/>
            <a:ext cx="6882477" cy="11150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00" y="3914158"/>
            <a:ext cx="8178860" cy="11118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00" y="2844307"/>
            <a:ext cx="8178860" cy="101812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b="0" dirty="0" err="1">
                <a:solidFill>
                  <a:srgbClr val="3365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SMBus</a:t>
            </a:r>
            <a:r>
              <a:rPr lang="zh-CN" altLang="en-US" b="0" dirty="0">
                <a:solidFill>
                  <a:srgbClr val="3365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主设备的访问方式</a:t>
            </a:r>
            <a:endParaRPr lang="zh-CN" altLang="en-US" b="0" dirty="0">
              <a:solidFill>
                <a:srgbClr val="3365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err="1"/>
              <a:t>SMBus</a:t>
            </a:r>
            <a:r>
              <a:rPr lang="en-US" altLang="zh-CN" sz="2400" dirty="0"/>
              <a:t> </a:t>
            </a:r>
            <a:r>
              <a:rPr lang="zh-CN" altLang="en-US" sz="2400" dirty="0"/>
              <a:t>寄存器空间可以通过如下两种方式访问：</a:t>
            </a:r>
            <a:endParaRPr lang="en-US" altLang="zh-CN" sz="1800" b="0" i="0" dirty="0">
              <a:solidFill>
                <a:srgbClr val="000000"/>
              </a:solidFill>
              <a:effectLst/>
              <a:latin typeface="LiberationSerif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LiberationSerif"/>
              </a:rPr>
              <a:t>1.IO</a:t>
            </a:r>
            <a:r>
              <a:rPr lang="zh-CN" altLang="en-US" sz="1800" dirty="0">
                <a:solidFill>
                  <a:srgbClr val="000000"/>
                </a:solidFill>
                <a:latin typeface="LiberationSerif"/>
              </a:rPr>
              <a:t>方式</a:t>
            </a:r>
            <a:r>
              <a:rPr lang="en-US" altLang="zh-CN" sz="1800" dirty="0">
                <a:solidFill>
                  <a:srgbClr val="000000"/>
                </a:solidFill>
                <a:latin typeface="LiberationSerif"/>
              </a:rPr>
              <a:t> - </a:t>
            </a:r>
            <a:r>
              <a:rPr lang="it-IT" altLang="zh-CN" sz="18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SMB_BASE (Io-mappded base address)</a:t>
            </a:r>
            <a:r>
              <a:rPr lang="it-IT" altLang="zh-CN" sz="2000" dirty="0"/>
              <a:t> </a:t>
            </a:r>
            <a:br>
              <a:rPr lang="en-US" altLang="zh-CN" sz="1800" dirty="0">
                <a:solidFill>
                  <a:srgbClr val="000000"/>
                </a:solidFill>
                <a:latin typeface="LiberationSerif"/>
              </a:rPr>
            </a:br>
            <a:r>
              <a:rPr lang="en-US" altLang="zh-CN" sz="1800" i="0" dirty="0">
                <a:solidFill>
                  <a:srgbClr val="000000"/>
                </a:solidFill>
                <a:effectLst/>
                <a:latin typeface="LiberationSerif"/>
              </a:rPr>
              <a:t>2.</a:t>
            </a:r>
            <a:r>
              <a:rPr lang="en-US" altLang="zh-CN" sz="1800" dirty="0">
                <a:solidFill>
                  <a:srgbClr val="000000"/>
                </a:solidFill>
                <a:latin typeface="LiberationSerif"/>
              </a:rPr>
              <a:t>Memory </a:t>
            </a:r>
            <a:r>
              <a:rPr lang="zh-CN" altLang="en-US" sz="1800" dirty="0">
                <a:solidFill>
                  <a:srgbClr val="000000"/>
                </a:solidFill>
                <a:latin typeface="LiberationSerif"/>
              </a:rPr>
              <a:t>映射方式</a:t>
            </a:r>
            <a:r>
              <a:rPr lang="en-US" altLang="zh-CN" sz="1800" dirty="0">
                <a:solidFill>
                  <a:srgbClr val="000000"/>
                </a:solidFill>
                <a:latin typeface="LiberationSerif"/>
              </a:rPr>
              <a:t> - </a:t>
            </a:r>
            <a:r>
              <a:rPr lang="en-US" altLang="zh-CN" sz="1800" b="0" i="0" dirty="0">
                <a:solidFill>
                  <a:srgbClr val="0070C0"/>
                </a:solidFill>
                <a:effectLst/>
                <a:latin typeface="Tahoma" panose="020B0604030504040204" pitchFamily="34" charset="0"/>
              </a:rPr>
              <a:t>SMBMBAR (mem-mapped base address)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endParaRPr lang="en-US" altLang="zh-CN" sz="1800" dirty="0">
              <a:solidFill>
                <a:srgbClr val="000000"/>
              </a:solidFill>
              <a:latin typeface="LiberationSerif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LiberationSerif"/>
              </a:rPr>
              <a:t>	</a:t>
            </a:r>
            <a:br>
              <a:rPr lang="en-US" altLang="zh-CN" dirty="0"/>
            </a:br>
            <a:br>
              <a:rPr lang="zh-CN" altLang="en-US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092" y="1966978"/>
            <a:ext cx="6124801" cy="29881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500" b="0" dirty="0" err="1">
                <a:solidFill>
                  <a:srgbClr val="3365CC"/>
                </a:solidFill>
                <a:latin typeface="Tahoma" panose="020B0604030504040204" pitchFamily="34" charset="0"/>
              </a:rPr>
              <a:t>SMBus</a:t>
            </a:r>
            <a:r>
              <a:rPr lang="zh-CN" altLang="en-US" sz="2500" b="0" dirty="0">
                <a:solidFill>
                  <a:srgbClr val="3365CC"/>
                </a:solidFill>
                <a:latin typeface="Tahoma" panose="020B0604030504040204" pitchFamily="34" charset="0"/>
              </a:rPr>
              <a:t>从设备 </a:t>
            </a:r>
            <a:r>
              <a:rPr lang="en-US" altLang="zh-CN" sz="2500" b="0" dirty="0">
                <a:solidFill>
                  <a:srgbClr val="3365CC"/>
                </a:solidFill>
                <a:latin typeface="Tahoma" panose="020B0604030504040204" pitchFamily="34" charset="0"/>
              </a:rPr>
              <a:t>- SPD</a:t>
            </a:r>
            <a:r>
              <a:rPr lang="zh-CN" altLang="en-US" sz="2500" b="0" dirty="0">
                <a:solidFill>
                  <a:srgbClr val="3365CC"/>
                </a:solidFill>
                <a:latin typeface="Tahoma" panose="020B0604030504040204" pitchFamily="34" charset="0"/>
              </a:rPr>
              <a:t>介绍 </a:t>
            </a:r>
            <a:endParaRPr lang="zh-CN" altLang="en-US" sz="2500" b="0" dirty="0">
              <a:solidFill>
                <a:srgbClr val="3365CC"/>
              </a:solidFill>
              <a:latin typeface="Tahoma" panose="020B0604030504040204" pitchFamily="34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sz="2400" dirty="0"/>
            </a:br>
            <a:r>
              <a:rPr lang="en-US" altLang="zh-CN" sz="18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PC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系统上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, 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常见的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SMBUS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从设备有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clock</a:t>
            </a:r>
            <a:r>
              <a:rPr lang="en-US" altLang="zh-CN" sz="1800" b="1" i="1" dirty="0">
                <a:solidFill>
                  <a:schemeClr val="tx1"/>
                </a:solidFill>
                <a:latin typeface="TrebuchetMS"/>
              </a:rPr>
              <a:t> 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generator, SPD(Serial Presence Detect ), 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br>
              <a:rPr lang="zh-CN" altLang="en-US" sz="1800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800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及笔记本电脑上的电池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SPD(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Serial Presence Detect )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是什么？</a:t>
            </a:r>
            <a:endParaRPr lang="en-US" altLang="zh-CN" sz="1800" b="0" i="0" dirty="0"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TimesNewRomanPSMT"/>
              </a:rPr>
              <a:t>	</a:t>
            </a:r>
            <a:r>
              <a:rPr lang="en-US" altLang="zh-CN" sz="1600" dirty="0"/>
              <a:t>SPD</a:t>
            </a:r>
            <a:r>
              <a:rPr lang="zh-CN" altLang="en-US" sz="1600" dirty="0"/>
              <a:t>数据提供内存通道上所有模块的关键信息，供系统</a:t>
            </a:r>
            <a:r>
              <a:rPr lang="en-US" altLang="zh-CN" sz="1600" dirty="0"/>
              <a:t>BIOS</a:t>
            </a:r>
            <a:r>
              <a:rPr lang="zh-CN" altLang="en-US" sz="1600" dirty="0"/>
              <a:t>使用，以便正确初始化和优化系统内存通道。 </a:t>
            </a:r>
            <a:r>
              <a:rPr lang="en-US" altLang="zh-CN" sz="1600" dirty="0"/>
              <a:t>SPD </a:t>
            </a:r>
            <a:r>
              <a:rPr lang="en-US" altLang="zh-CN" sz="1600" dirty="0" err="1"/>
              <a:t>eeprom</a:t>
            </a:r>
            <a:r>
              <a:rPr lang="zh-CN" altLang="en-US" sz="1600" dirty="0"/>
              <a:t>的存储容量是有限的，因此使用了许多技术来优化这些字节的使用，包括覆盖和运行长度限制编码。 </a:t>
            </a:r>
            <a:br>
              <a:rPr lang="en-US" altLang="zh-CN" dirty="0"/>
            </a:b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2045" y="751367"/>
            <a:ext cx="345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err="1">
                <a:solidFill>
                  <a:srgbClr val="000000"/>
                </a:solidFill>
                <a:latin typeface="Arial-BoldMT"/>
              </a:rPr>
              <a:t>SMBus</a:t>
            </a:r>
            <a:r>
              <a:rPr lang="zh-CN" altLang="en-US" sz="1800" b="1" dirty="0">
                <a:solidFill>
                  <a:srgbClr val="000000"/>
                </a:solidFill>
                <a:latin typeface="Arial-BoldMT"/>
              </a:rPr>
              <a:t>从设备</a:t>
            </a:r>
            <a:endParaRPr lang="zh-CN" altLang="en-US" sz="1800" b="1" dirty="0">
              <a:solidFill>
                <a:srgbClr val="000000"/>
              </a:solidFill>
              <a:latin typeface="Arial-Bold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2800" b="0" i="0" dirty="0">
                <a:solidFill>
                  <a:srgbClr val="3365CC"/>
                </a:solidFill>
                <a:effectLst/>
                <a:latin typeface="Tahoma" panose="020B0604030504040204" pitchFamily="34" charset="0"/>
              </a:rPr>
              <a:t>SPD</a:t>
            </a:r>
            <a:r>
              <a:rPr lang="zh-CN" altLang="en-US" sz="2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r>
              <a:rPr lang="zh-CN" altLang="en-US" sz="3200" dirty="0"/>
              <a:t> 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sz="2400" dirty="0"/>
            </a:b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2045" y="751367"/>
            <a:ext cx="345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latin typeface="Arial-BoldMT"/>
              </a:rPr>
              <a:t>SPD </a:t>
            </a:r>
            <a:r>
              <a:rPr lang="zh-CN" altLang="en-US" sz="1800" b="1" dirty="0">
                <a:solidFill>
                  <a:srgbClr val="000000"/>
                </a:solidFill>
                <a:latin typeface="Arial-BoldMT"/>
              </a:rPr>
              <a:t>是什么</a:t>
            </a:r>
            <a:endParaRPr lang="zh-CN" altLang="en-US" sz="1800" b="1" dirty="0">
              <a:solidFill>
                <a:srgbClr val="000000"/>
              </a:solidFill>
              <a:latin typeface="Arial-BoldM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147" y="1427515"/>
            <a:ext cx="3716806" cy="32292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483" y="1379963"/>
            <a:ext cx="4437983" cy="327681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2800" b="0" i="0" dirty="0">
                <a:solidFill>
                  <a:srgbClr val="3365CC"/>
                </a:solidFill>
                <a:effectLst/>
                <a:latin typeface="Tahoma" panose="020B0604030504040204" pitchFamily="34" charset="0"/>
              </a:rPr>
              <a:t>SPD</a:t>
            </a:r>
            <a:r>
              <a:rPr lang="zh-CN" altLang="en-US" sz="2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r>
              <a:rPr lang="zh-CN" altLang="en-US" sz="3200" dirty="0"/>
              <a:t> 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sz="2400" dirty="0"/>
            </a:b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2045" y="751367"/>
            <a:ext cx="345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latin typeface="Arial-BoldMT"/>
              </a:rPr>
              <a:t>SPD </a:t>
            </a:r>
            <a:r>
              <a:rPr lang="zh-CN" altLang="en-US" sz="1800" b="1" dirty="0">
                <a:solidFill>
                  <a:srgbClr val="000000"/>
                </a:solidFill>
                <a:latin typeface="Arial-BoldMT"/>
              </a:rPr>
              <a:t>是什么</a:t>
            </a:r>
            <a:endParaRPr lang="zh-CN" altLang="en-US" sz="1800" b="1" dirty="0">
              <a:solidFill>
                <a:srgbClr val="000000"/>
              </a:solidFill>
              <a:latin typeface="Arial-BoldM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4580" y="1279124"/>
            <a:ext cx="3735555" cy="36691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3" y="1274207"/>
            <a:ext cx="4928537" cy="36691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2800" b="0" i="0" dirty="0">
                <a:solidFill>
                  <a:srgbClr val="3365CC"/>
                </a:solidFill>
                <a:effectLst/>
                <a:latin typeface="Tahoma" panose="020B0604030504040204" pitchFamily="34" charset="0"/>
              </a:rPr>
              <a:t>SPD</a:t>
            </a:r>
            <a:r>
              <a:rPr lang="zh-CN" altLang="en-US" sz="2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r>
              <a:rPr lang="zh-CN" altLang="en-US" sz="3200" dirty="0"/>
              <a:t> 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sz="2400" dirty="0"/>
            </a:b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2045" y="751367"/>
            <a:ext cx="345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latin typeface="Arial-BoldMT"/>
              </a:rPr>
              <a:t>SPD </a:t>
            </a:r>
            <a:r>
              <a:rPr lang="zh-CN" altLang="en-US" sz="1800" b="1" dirty="0">
                <a:solidFill>
                  <a:srgbClr val="000000"/>
                </a:solidFill>
                <a:latin typeface="Arial-BoldMT"/>
              </a:rPr>
              <a:t>是什么</a:t>
            </a:r>
            <a:endParaRPr lang="zh-CN" altLang="en-US" sz="1800" b="1" dirty="0">
              <a:solidFill>
                <a:srgbClr val="000000"/>
              </a:solidFill>
              <a:latin typeface="Arial-BoldM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267" y="1397591"/>
            <a:ext cx="2990949" cy="36979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442" y="3116687"/>
            <a:ext cx="3607729" cy="19788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443" y="1397591"/>
            <a:ext cx="3607728" cy="14164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1800" b="0" i="0" dirty="0" err="1">
                <a:solidFill>
                  <a:srgbClr val="3365CC"/>
                </a:solidFill>
                <a:effectLst/>
                <a:latin typeface="Tahoma" panose="020B0604030504040204" pitchFamily="34" charset="0"/>
              </a:rPr>
              <a:t>SMBus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/>
        <p:txBody>
          <a:bodyPr>
            <a:normAutofit/>
          </a:bodyPr>
          <a:lstStyle/>
          <a:p>
            <a:r>
              <a:rPr lang="en-US" altLang="zh-CN" sz="1800" b="0" i="0" dirty="0">
                <a:solidFill>
                  <a:srgbClr val="3365CC"/>
                </a:solidFill>
                <a:effectLst/>
                <a:latin typeface="Tahoma" panose="020B0604030504040204" pitchFamily="34" charset="0"/>
              </a:rPr>
              <a:t>SMBUS</a:t>
            </a:r>
            <a:r>
              <a:rPr lang="zh-CN" altLang="en-US" sz="1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1800" dirty="0">
                <a:solidFill>
                  <a:srgbClr val="3365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协议简介</a:t>
            </a:r>
            <a:endParaRPr lang="zh-CN" altLang="en-US" dirty="0"/>
          </a:p>
        </p:txBody>
      </p:sp>
      <p:sp>
        <p:nvSpPr>
          <p:cNvPr id="76" name="内容占位符 75"/>
          <p:cNvSpPr>
            <a:spLocks noGrp="1"/>
          </p:cNvSpPr>
          <p:nvPr>
            <p:ph sz="half" idx="13"/>
          </p:nvPr>
        </p:nvSpPr>
        <p:spPr>
          <a:xfrm>
            <a:off x="1988879" y="2831375"/>
            <a:ext cx="5418160" cy="405125"/>
          </a:xfrm>
        </p:spPr>
        <p:txBody>
          <a:bodyPr>
            <a:normAutofit/>
          </a:bodyPr>
          <a:lstStyle/>
          <a:p>
            <a:r>
              <a:rPr lang="zh-CN" altLang="en-US" sz="1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如何访问</a:t>
            </a:r>
            <a:r>
              <a:rPr lang="en-US" altLang="zh-CN" sz="1800" b="0" i="0" dirty="0">
                <a:solidFill>
                  <a:srgbClr val="3365CC"/>
                </a:solidFill>
                <a:effectLst/>
                <a:latin typeface="Tahoma" panose="020B0604030504040204" pitchFamily="34" charset="0"/>
              </a:rPr>
              <a:t>SMBUS</a:t>
            </a:r>
            <a:r>
              <a:rPr lang="zh-CN" altLang="en-US" sz="1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设备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8" name="等腰三角形 7"/>
          <p:cNvSpPr/>
          <p:nvPr/>
        </p:nvSpPr>
        <p:spPr>
          <a:xfrm rot="5400000">
            <a:off x="1691325" y="159592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1691325" y="207058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691325" y="2950370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75"/>
          <p:cNvSpPr txBox="1"/>
          <p:nvPr/>
        </p:nvSpPr>
        <p:spPr>
          <a:xfrm>
            <a:off x="1988879" y="326348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 i="0" dirty="0">
                <a:solidFill>
                  <a:srgbClr val="3365CC"/>
                </a:solidFill>
                <a:effectLst/>
                <a:latin typeface="Tahoma" panose="020B0604030504040204" pitchFamily="34" charset="0"/>
              </a:rPr>
              <a:t>SPD</a:t>
            </a:r>
            <a:r>
              <a:rPr lang="zh-CN" altLang="en-US" sz="1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r>
              <a:rPr lang="zh-CN" altLang="en-US" sz="2000" dirty="0"/>
              <a:t> </a:t>
            </a:r>
            <a:endParaRPr lang="zh-CN" altLang="en-US" dirty="0"/>
          </a:p>
        </p:txBody>
      </p:sp>
      <p:sp>
        <p:nvSpPr>
          <p:cNvPr id="12" name="等腰三角形 11"/>
          <p:cNvSpPr/>
          <p:nvPr/>
        </p:nvSpPr>
        <p:spPr>
          <a:xfrm rot="5400000">
            <a:off x="1691325" y="3382480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内容占位符 75"/>
          <p:cNvSpPr txBox="1"/>
          <p:nvPr/>
        </p:nvSpPr>
        <p:spPr>
          <a:xfrm>
            <a:off x="1988879" y="239791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rgbClr val="3365CC"/>
                </a:solidFill>
                <a:latin typeface="Tahoma" panose="020B0604030504040204" pitchFamily="34" charset="0"/>
              </a:rPr>
              <a:t>SMBUS &amp; IIC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 rot="5400000">
            <a:off x="1691325" y="2516910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2800" b="0" i="0" dirty="0">
                <a:solidFill>
                  <a:srgbClr val="3365CC"/>
                </a:solidFill>
                <a:effectLst/>
                <a:latin typeface="Tahoma" panose="020B0604030504040204" pitchFamily="34" charset="0"/>
              </a:rPr>
              <a:t>SPD</a:t>
            </a:r>
            <a:r>
              <a:rPr lang="zh-CN" altLang="en-US" sz="2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r>
              <a:rPr lang="zh-CN" altLang="en-US" sz="3200" dirty="0"/>
              <a:t> 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sz="2400" dirty="0"/>
            </a:b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2045" y="751367"/>
            <a:ext cx="345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latin typeface="Arial-BoldMT"/>
              </a:rPr>
              <a:t>SPD -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Serial Address Selection</a:t>
            </a:r>
            <a:r>
              <a:rPr lang="en-US" altLang="zh-CN" sz="2400" dirty="0"/>
              <a:t> </a:t>
            </a:r>
            <a:endParaRPr lang="zh-CN" altLang="en-US" sz="1800" b="1" dirty="0">
              <a:solidFill>
                <a:srgbClr val="000000"/>
              </a:solidFill>
              <a:latin typeface="Arial-BoldM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961" y="1213032"/>
            <a:ext cx="4201250" cy="35344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66" y="1963356"/>
            <a:ext cx="4559981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2800" b="0" i="0" dirty="0">
                <a:solidFill>
                  <a:srgbClr val="3365CC"/>
                </a:solidFill>
                <a:effectLst/>
                <a:latin typeface="Tahoma" panose="020B0604030504040204" pitchFamily="34" charset="0"/>
              </a:rPr>
              <a:t>SPD</a:t>
            </a:r>
            <a:r>
              <a:rPr lang="zh-CN" altLang="en-US" sz="2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r>
              <a:rPr lang="zh-CN" altLang="en-US" sz="3200" dirty="0"/>
              <a:t> 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4768" y="917298"/>
            <a:ext cx="345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latin typeface="Arial-BoldMT"/>
              </a:rPr>
              <a:t>SPD Address Map – DDR4</a:t>
            </a:r>
            <a:endParaRPr lang="zh-CN" altLang="en-US" sz="1800" b="1" dirty="0">
              <a:solidFill>
                <a:srgbClr val="000000"/>
              </a:solidFill>
              <a:latin typeface="Arial-BoldM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768" y="1471224"/>
            <a:ext cx="8186112" cy="18837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4768" y="3715025"/>
            <a:ext cx="743573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000000"/>
                </a:solidFill>
                <a:effectLst/>
                <a:latin typeface="TimesNewRomanPSMT"/>
              </a:rPr>
              <a:t>Standard Module Parameter - Overlay Bytes 128-191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TimesNewRomanPSMT"/>
                <a:sym typeface="Wingdings" panose="05000000000000000000" pitchFamily="2" charset="2"/>
              </a:rPr>
              <a:t></a:t>
            </a:r>
            <a:r>
              <a:rPr lang="fr-FR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UDIMM</a:t>
            </a:r>
            <a:r>
              <a:rPr lang="fr-FR" altLang="zh-CN" sz="1800" dirty="0">
                <a:solidFill>
                  <a:srgbClr val="000000"/>
                </a:solidFill>
                <a:latin typeface="TimesNewRomanPSMT"/>
              </a:rPr>
              <a:t>/</a:t>
            </a:r>
            <a:r>
              <a:rPr lang="fr-FR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RDIMM</a:t>
            </a:r>
            <a:r>
              <a:rPr lang="fr-FR" altLang="zh-CN" sz="1800" dirty="0">
                <a:solidFill>
                  <a:srgbClr val="000000"/>
                </a:solidFill>
                <a:latin typeface="TimesNewRomanPSMT"/>
              </a:rPr>
              <a:t>/</a:t>
            </a:r>
            <a:r>
              <a:rPr lang="fr-FR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LRDIMM</a:t>
            </a:r>
            <a:endParaRPr lang="fr-FR" altLang="zh-CN" sz="1800" b="0" i="0" dirty="0">
              <a:solidFill>
                <a:srgbClr val="000000"/>
              </a:solidFill>
              <a:effectLst/>
              <a:latin typeface="TimesNewRomanPSMT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Hybrid Module Parameters - Overlay Bytes 192 - 255 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  <a:sym typeface="Wingdings" panose="05000000000000000000" pitchFamily="2" charset="2"/>
              </a:rPr>
              <a:t>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NVDIMM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r>
              <a:rPr lang="fr-FR" altLang="zh-CN" dirty="0"/>
              <a:t> </a:t>
            </a:r>
            <a:br>
              <a:rPr lang="fr-FR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500" b="0" dirty="0">
                <a:solidFill>
                  <a:srgbClr val="3365CC"/>
                </a:solidFill>
                <a:latin typeface="Tahoma" panose="020B0604030504040204" pitchFamily="34" charset="0"/>
              </a:rPr>
              <a:t>扩展（</a:t>
            </a:r>
            <a:r>
              <a:rPr lang="en-US" altLang="zh-CN" sz="2500" b="0" dirty="0">
                <a:solidFill>
                  <a:srgbClr val="3365CC"/>
                </a:solidFill>
                <a:latin typeface="Tahoma" panose="020B0604030504040204" pitchFamily="34" charset="0"/>
              </a:rPr>
              <a:t>SPD</a:t>
            </a:r>
            <a:r>
              <a:rPr lang="zh-CN" altLang="en-US" sz="2500" b="0" dirty="0">
                <a:solidFill>
                  <a:srgbClr val="3365CC"/>
                </a:solidFill>
                <a:latin typeface="Tahoma" panose="020B0604030504040204" pitchFamily="34" charset="0"/>
              </a:rPr>
              <a:t>与</a:t>
            </a:r>
            <a:r>
              <a:rPr lang="en-US" altLang="zh-CN" sz="2500" b="0" dirty="0">
                <a:solidFill>
                  <a:srgbClr val="3365CC"/>
                </a:solidFill>
                <a:latin typeface="Tahoma" panose="020B0604030504040204" pitchFamily="34" charset="0"/>
              </a:rPr>
              <a:t>CPU</a:t>
            </a:r>
            <a:r>
              <a:rPr lang="zh-CN" altLang="en-US" sz="2500" b="0" dirty="0">
                <a:solidFill>
                  <a:srgbClr val="3365CC"/>
                </a:solidFill>
                <a:latin typeface="Tahoma" panose="020B0604030504040204" pitchFamily="34" charset="0"/>
              </a:rPr>
              <a:t>的连接方式）</a:t>
            </a:r>
            <a:endParaRPr lang="zh-CN" altLang="en-US" sz="2500" b="0" dirty="0">
              <a:solidFill>
                <a:srgbClr val="3365CC"/>
              </a:solidFill>
              <a:latin typeface="Tahoma" panose="020B060403050404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237" y="704088"/>
            <a:ext cx="8401050" cy="32924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68600" y="1746250"/>
            <a:ext cx="1060450" cy="1676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3750" y="1009650"/>
            <a:ext cx="1651000" cy="29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非直接连接方式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在</a:t>
            </a:r>
            <a:r>
              <a:rPr lang="en-US" altLang="zh-CN" dirty="0"/>
              <a:t>DOS </a:t>
            </a:r>
            <a:r>
              <a:rPr lang="zh-CN" altLang="en-US" dirty="0"/>
              <a:t>环境下，通过汇编尝试访问一段</a:t>
            </a:r>
            <a:r>
              <a:rPr lang="en-US" altLang="zh-CN" dirty="0"/>
              <a:t>SPD</a:t>
            </a:r>
            <a:r>
              <a:rPr lang="zh-CN" altLang="en-US" dirty="0"/>
              <a:t>地址并打印数据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800" b="0" i="0" dirty="0" err="1">
                <a:solidFill>
                  <a:srgbClr val="3365CC"/>
                </a:solidFill>
                <a:effectLst/>
                <a:latin typeface="Tahoma" panose="020B0604030504040204" pitchFamily="34" charset="0"/>
              </a:rPr>
              <a:t>SMBus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SMBUS 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是 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System Management Bus 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的缩写，是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1995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年由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Intel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提出的，应用于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PC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系</a:t>
            </a:r>
            <a:br>
              <a:rPr lang="zh-CN" altLang="en-US" sz="1800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800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统中的低速率通讯总线。 它主要是希望通过一条廉价并且功能强大的总线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(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由两条线组成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)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，来控制主板上的设备并收集相应的信息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43" y="2140744"/>
            <a:ext cx="81153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0" i="0" dirty="0">
                <a:solidFill>
                  <a:srgbClr val="3365CC"/>
                </a:solidFill>
                <a:effectLst/>
                <a:latin typeface="Tahoma" panose="020B0604030504040204" pitchFamily="34" charset="0"/>
              </a:rPr>
              <a:t>SMBUS</a:t>
            </a:r>
            <a:r>
              <a:rPr lang="zh-CN" altLang="en-US" sz="2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dirty="0">
                <a:solidFill>
                  <a:srgbClr val="3365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协议简介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SMBus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Common AC specifications: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SMBus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devices may support one of three different maximum bus speeds: 100 kHz,400 kHz, and 1 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MHz.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/>
              <a:t> </a:t>
            </a:r>
            <a:br>
              <a:rPr lang="en-US" altLang="zh-CN" sz="2000" dirty="0"/>
            </a:b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43" y="2051050"/>
            <a:ext cx="8433490" cy="18907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0" i="0" dirty="0">
                <a:solidFill>
                  <a:srgbClr val="3365CC"/>
                </a:solidFill>
                <a:effectLst/>
                <a:latin typeface="Tahoma" panose="020B0604030504040204" pitchFamily="34" charset="0"/>
              </a:rPr>
              <a:t>SMBUS</a:t>
            </a:r>
            <a:r>
              <a:rPr lang="zh-CN" altLang="en-US" sz="2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dirty="0">
                <a:solidFill>
                  <a:srgbClr val="3365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协议简介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sz="2400" dirty="0"/>
            </a:br>
            <a:r>
              <a:rPr lang="en-US" altLang="zh-CN" sz="2000" dirty="0"/>
              <a:t> </a:t>
            </a:r>
            <a:br>
              <a:rPr lang="en-US" altLang="zh-CN" sz="2000" dirty="0"/>
            </a:b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9088" y="643265"/>
            <a:ext cx="4994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i="0" dirty="0" err="1">
                <a:solidFill>
                  <a:srgbClr val="000000"/>
                </a:solidFill>
                <a:effectLst/>
                <a:latin typeface="Arial-BoldMT"/>
              </a:rPr>
              <a:t>SMBus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Arial-BoldMT"/>
              </a:rPr>
              <a:t> </a:t>
            </a:r>
            <a:r>
              <a:rPr lang="zh-CN" altLang="en-US" sz="1400" b="1" i="0" dirty="0">
                <a:solidFill>
                  <a:srgbClr val="000000"/>
                </a:solidFill>
                <a:effectLst/>
                <a:latin typeface="Arial-BoldMT"/>
              </a:rPr>
              <a:t>规范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77413" y="1166485"/>
          <a:ext cx="6280149" cy="3563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629"/>
                <a:gridCol w="1775053"/>
                <a:gridCol w="539781"/>
                <a:gridCol w="539781"/>
                <a:gridCol w="539781"/>
                <a:gridCol w="539781"/>
                <a:gridCol w="539781"/>
                <a:gridCol w="539781"/>
                <a:gridCol w="539781"/>
              </a:tblGrid>
              <a:tr h="30425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Symbol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Parameters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 kHz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Class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400 kHz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Class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 MHz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Class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Units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</a:tr>
              <a:tr h="317237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Min 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Max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Min 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Max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Min 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Max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b"/>
                </a:tc>
              </a:tr>
              <a:tr h="1739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fSMB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SMBus Operating Frequency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400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1000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kHz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</a:tr>
              <a:tr h="2609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tBUF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Bus free time between STOP and START Condition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4.7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1.3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0.5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µs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</a:tr>
              <a:tr h="2609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tHD:STA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Hold time after (REPEATED) START Condition 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0.6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0.26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µs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</a:tr>
              <a:tr h="1739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tSU:STA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REPEATED START Condition setup time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4.7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0.6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0.26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µs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</a:tr>
              <a:tr h="1739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tSU:STO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STOP Condition setup time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0.6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0.26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µs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tHD:DAT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Data hold time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ns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tSU:DAT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Data setup time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250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</a:tr>
              <a:tr h="1739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tTIMEOUT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Detect clock low timeout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ms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tLOW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Clock low period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4.7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1.3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0.5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µs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tHIGH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Clock high period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0.6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0.26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µs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</a:tr>
              <a:tr h="2609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tLOW:SEXT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Cumulative clock low extend time (slave device)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ms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</a:tr>
              <a:tr h="2609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tLOW:MEXT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Cumulative clock low extend time (master device)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ms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tF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Clock/Data Fall Time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300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300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ns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tR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Clock/Data Rise Time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1000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300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ns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</a:tr>
              <a:tr h="1739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tSPIKE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Noise spike suppression time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–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ns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</a:tr>
              <a:tr h="4451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tPOR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Time in which a device must be operational after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power-on reset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500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500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500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 err="1">
                          <a:effectLst/>
                        </a:rPr>
                        <a:t>ms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Narrow"/>
                        <a:ea typeface="等线" panose="02010600030101010101" pitchFamily="2" charset="-122"/>
                      </a:endParaRPr>
                    </a:p>
                  </a:txBody>
                  <a:tcPr marL="4692" marR="4692" marT="4692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0" i="0" dirty="0">
                <a:solidFill>
                  <a:srgbClr val="3365CC"/>
                </a:solidFill>
                <a:effectLst/>
                <a:latin typeface="Tahoma" panose="020B0604030504040204" pitchFamily="34" charset="0"/>
              </a:rPr>
              <a:t>SMBUS</a:t>
            </a:r>
            <a:r>
              <a:rPr lang="zh-CN" altLang="en-US" sz="2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dirty="0">
                <a:solidFill>
                  <a:srgbClr val="3365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协议简介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sz="2400" dirty="0"/>
            </a:br>
            <a:r>
              <a:rPr lang="en-US" altLang="zh-CN" sz="2000" dirty="0"/>
              <a:t> </a:t>
            </a:r>
            <a:br>
              <a:rPr lang="en-US" altLang="zh-CN" sz="2000" dirty="0"/>
            </a:b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9088" y="643265"/>
            <a:ext cx="4994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Arial-BoldMT"/>
              </a:rPr>
              <a:t>The Data Link Layer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1838" y="1228040"/>
            <a:ext cx="4994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000000"/>
                </a:solidFill>
                <a:effectLst/>
                <a:latin typeface="ArialMT"/>
              </a:rPr>
              <a:t>1.Data validity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1744" y="1613346"/>
            <a:ext cx="617220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0" i="0" dirty="0">
                <a:solidFill>
                  <a:srgbClr val="3365CC"/>
                </a:solidFill>
                <a:effectLst/>
                <a:latin typeface="Tahoma" panose="020B0604030504040204" pitchFamily="34" charset="0"/>
              </a:rPr>
              <a:t>SMBUS</a:t>
            </a:r>
            <a:r>
              <a:rPr lang="zh-CN" altLang="en-US" sz="2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dirty="0">
                <a:solidFill>
                  <a:srgbClr val="3365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协议简介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sz="2400" dirty="0"/>
            </a:br>
            <a:r>
              <a:rPr lang="en-US" altLang="zh-CN" sz="2000" dirty="0"/>
              <a:t> </a:t>
            </a:r>
            <a:br>
              <a:rPr lang="en-US" altLang="zh-CN" sz="2000" dirty="0"/>
            </a:b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9088" y="643265"/>
            <a:ext cx="4994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Arial-BoldMT"/>
              </a:rPr>
              <a:t>The Data Link Layer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1838" y="1058620"/>
            <a:ext cx="80502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ArialMT"/>
              </a:rPr>
              <a:t>The data on SMBDAT must be stable during the high period of the clock. Data can change state only when SMBCLK is low.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794" y="2135838"/>
            <a:ext cx="6172200" cy="2658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0" i="0" dirty="0">
                <a:solidFill>
                  <a:srgbClr val="3365CC"/>
                </a:solidFill>
                <a:effectLst/>
                <a:latin typeface="Tahoma" panose="020B0604030504040204" pitchFamily="34" charset="0"/>
              </a:rPr>
              <a:t>SMBUS</a:t>
            </a:r>
            <a:r>
              <a:rPr lang="zh-CN" altLang="en-US" sz="2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dirty="0">
                <a:solidFill>
                  <a:srgbClr val="3365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协议简介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sz="2400" dirty="0"/>
            </a:br>
            <a:r>
              <a:rPr lang="en-US" altLang="zh-CN" sz="2000" dirty="0"/>
              <a:t> </a:t>
            </a:r>
            <a:br>
              <a:rPr lang="en-US" altLang="zh-CN" sz="2000" dirty="0"/>
            </a:b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9088" y="643265"/>
            <a:ext cx="4994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Arial-BoldMT"/>
              </a:rPr>
              <a:t>The Data Link Layer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96938" y="963542"/>
            <a:ext cx="8050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ArialMT"/>
              </a:rPr>
              <a:t>START and STOP conditions</a:t>
            </a:r>
            <a:r>
              <a:rPr lang="en-US" altLang="zh-CN" sz="2400" dirty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96938" y="1625119"/>
            <a:ext cx="76565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000000"/>
                </a:solidFill>
                <a:effectLst/>
                <a:latin typeface="ArialMT"/>
              </a:rPr>
              <a:t>Two unique bus situations define a message START and STOP condition.</a:t>
            </a:r>
            <a:endParaRPr lang="en-US" altLang="zh-CN" sz="1400" b="0" i="0" dirty="0">
              <a:solidFill>
                <a:srgbClr val="000000"/>
              </a:solidFill>
              <a:effectLst/>
              <a:latin typeface="ArialMT"/>
            </a:endParaRPr>
          </a:p>
          <a:p>
            <a:br>
              <a:rPr lang="en-US" altLang="zh-CN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MT"/>
              </a:rPr>
              <a:t>1. A HIGH to LOW transition of the SMBDAT line while SMBCLK is HIGH indicates a message START condition.</a:t>
            </a:r>
            <a:endParaRPr lang="en-US" altLang="zh-CN" sz="1400" b="0" i="0" dirty="0">
              <a:solidFill>
                <a:srgbClr val="000000"/>
              </a:solidFill>
              <a:effectLst/>
              <a:latin typeface="ArialMT"/>
            </a:endParaRPr>
          </a:p>
          <a:p>
            <a:br>
              <a:rPr lang="en-US" altLang="zh-CN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MT"/>
              </a:rPr>
              <a:t>2. A </a:t>
            </a:r>
            <a:r>
              <a:rPr lang="en-US" altLang="zh-CN" dirty="0">
                <a:solidFill>
                  <a:srgbClr val="000000"/>
                </a:solidFill>
                <a:latin typeface="ArialMT"/>
              </a:rPr>
              <a:t>LOW to HIGH transition of the SMBDAT line while SMBCLK is HIGH defines a message STOP condition. START and STOP conditions are always generated by the bus master. After a START condition the bus is considered to be busy. The bus becomes idle again after certain time following a STOP condition or after both the SMBCLK and SMBDAT lines remain high for more than </a:t>
            </a:r>
            <a:r>
              <a:rPr lang="en-US" altLang="zh-CN" dirty="0" err="1">
                <a:solidFill>
                  <a:srgbClr val="000000"/>
                </a:solidFill>
                <a:latin typeface="ArialMT"/>
              </a:rPr>
              <a:t>tHIGH:MAX</a:t>
            </a:r>
            <a:r>
              <a:rPr lang="en-US" altLang="zh-CN" dirty="0">
                <a:solidFill>
                  <a:srgbClr val="000000"/>
                </a:solidFill>
                <a:latin typeface="ArialMT"/>
              </a:rPr>
              <a:t>. 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0" i="0" dirty="0">
                <a:solidFill>
                  <a:srgbClr val="3365CC"/>
                </a:solidFill>
                <a:effectLst/>
                <a:latin typeface="Tahoma" panose="020B0604030504040204" pitchFamily="34" charset="0"/>
              </a:rPr>
              <a:t>SMBUS</a:t>
            </a:r>
            <a:r>
              <a:rPr lang="zh-CN" altLang="en-US" sz="2800" b="0" i="0" dirty="0">
                <a:solidFill>
                  <a:srgbClr val="3365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dirty="0">
                <a:solidFill>
                  <a:srgbClr val="3365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协议简介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</p:spPr>
        <p:txBody>
          <a:bodyPr/>
          <a:lstStyle/>
          <a:p>
            <a:pPr marL="0" indent="0">
              <a:buNone/>
            </a:pPr>
            <a:br>
              <a:rPr lang="en-US" altLang="zh-CN" sz="2400" dirty="0"/>
            </a:br>
            <a:r>
              <a:rPr lang="en-US" altLang="zh-CN" sz="2000" dirty="0"/>
              <a:t> </a:t>
            </a:r>
            <a:br>
              <a:rPr lang="en-US" altLang="zh-CN" sz="2000" dirty="0"/>
            </a:b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9088" y="643265"/>
            <a:ext cx="4994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Arial-BoldMT"/>
              </a:rPr>
              <a:t>The Data Link Layer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96938" y="963542"/>
            <a:ext cx="8050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ArialMT"/>
              </a:rPr>
              <a:t>START and STOP conditions</a:t>
            </a:r>
            <a:r>
              <a:rPr lang="en-US" altLang="zh-CN" sz="2400" dirty="0"/>
              <a:t>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119" y="1617667"/>
            <a:ext cx="6428581" cy="30977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">
      <a:dk1>
        <a:srgbClr val="111111"/>
      </a:dk1>
      <a:lt1>
        <a:sysClr val="window" lastClr="FFFFFF"/>
      </a:lt1>
      <a:dk2>
        <a:srgbClr val="B01D23"/>
      </a:dk2>
      <a:lt2>
        <a:srgbClr val="F1ADB0"/>
      </a:lt2>
      <a:accent1>
        <a:srgbClr val="B01D23"/>
      </a:accent1>
      <a:accent2>
        <a:srgbClr val="00B0F0"/>
      </a:accent2>
      <a:accent3>
        <a:srgbClr val="FFC000"/>
      </a:accent3>
      <a:accent4>
        <a:srgbClr val="CC00FF"/>
      </a:accent4>
      <a:accent5>
        <a:srgbClr val="C00000"/>
      </a:accent5>
      <a:accent6>
        <a:srgbClr val="92D050"/>
      </a:accent6>
      <a:hlink>
        <a:srgbClr val="1068B2"/>
      </a:hlink>
      <a:folHlink>
        <a:srgbClr val="7F7F7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3714</Words>
  <Application>WPS 演示</Application>
  <PresentationFormat>自定义</PresentationFormat>
  <Paragraphs>568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Arial</vt:lpstr>
      <vt:lpstr>宋体</vt:lpstr>
      <vt:lpstr>Wingdings</vt:lpstr>
      <vt:lpstr>黑体</vt:lpstr>
      <vt:lpstr>Tahoma</vt:lpstr>
      <vt:lpstr>Arial-BoldMT</vt:lpstr>
      <vt:lpstr>Segoe Print</vt:lpstr>
      <vt:lpstr>等线</vt:lpstr>
      <vt:lpstr>ArialNarrow</vt:lpstr>
      <vt:lpstr>ArialMT</vt:lpstr>
      <vt:lpstr>SymbolMT</vt:lpstr>
      <vt:lpstr>微软雅黑</vt:lpstr>
      <vt:lpstr>Arial Unicode MS</vt:lpstr>
      <vt:lpstr>LiberationSerif</vt:lpstr>
      <vt:lpstr>TrebuchetMS</vt:lpstr>
      <vt:lpstr>TimesNewRomanPSMT</vt:lpstr>
      <vt:lpstr>TimesNewRomanPS-BoldMT</vt:lpstr>
      <vt:lpstr>Times New Roman</vt:lpstr>
      <vt:lpstr>Office 主题​​</vt:lpstr>
      <vt:lpstr>PowerPoint 演示文稿</vt:lpstr>
      <vt:lpstr>PowerPoint 演示文稿</vt:lpstr>
      <vt:lpstr>什么是SMBus</vt:lpstr>
      <vt:lpstr>SMBUS的协议简介</vt:lpstr>
      <vt:lpstr>SMBUS的协议简介</vt:lpstr>
      <vt:lpstr>SMBUS的协议简介</vt:lpstr>
      <vt:lpstr>SMBUS的协议简介</vt:lpstr>
      <vt:lpstr>SMBUS的协议简介</vt:lpstr>
      <vt:lpstr>SMBUS的协议简介</vt:lpstr>
      <vt:lpstr>SMBUS的协议简介</vt:lpstr>
      <vt:lpstr>SMBUS的协议简介</vt:lpstr>
      <vt:lpstr>SMBUS &amp; IIC </vt:lpstr>
      <vt:lpstr>如何访问SMBUS设备 </vt:lpstr>
      <vt:lpstr>如何访问SMBUS设备 </vt:lpstr>
      <vt:lpstr>SMBus主设备的访问方式</vt:lpstr>
      <vt:lpstr>SMBus从设备 - SPD介绍 </vt:lpstr>
      <vt:lpstr>SPD介绍 </vt:lpstr>
      <vt:lpstr>SPD介绍 </vt:lpstr>
      <vt:lpstr>SPD介绍 </vt:lpstr>
      <vt:lpstr>SPD介绍 </vt:lpstr>
      <vt:lpstr>SPD介绍 </vt:lpstr>
      <vt:lpstr>扩展（SPD与CPU的连接方式）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DLE</dc:creator>
  <cp:lastModifiedBy>For丨丶Tomorrow</cp:lastModifiedBy>
  <cp:revision>213</cp:revision>
  <dcterms:created xsi:type="dcterms:W3CDTF">2020-01-18T02:25:00Z</dcterms:created>
  <dcterms:modified xsi:type="dcterms:W3CDTF">2021-12-21T07:40:37Z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4CE7C36AF98E4230AC767B8A2D09953B</vt:lpwstr>
  </property>
  <property fmtid="{D5CDD505-2E9C-101B-9397-08002B2CF9AE}" pid="3" name="KSOProductBuildVer">
    <vt:lpwstr>2052-11.1.0.11115</vt:lpwstr>
  </property>
</Properties>
</file>