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9" r:id="rId3"/>
    <p:sldId id="288" r:id="rId4"/>
    <p:sldId id="290" r:id="rId5"/>
    <p:sldId id="292" r:id="rId6"/>
    <p:sldId id="301" r:id="rId7"/>
    <p:sldId id="302" r:id="rId8"/>
    <p:sldId id="303" r:id="rId9"/>
    <p:sldId id="319" r:id="rId10"/>
    <p:sldId id="316" r:id="rId11"/>
    <p:sldId id="304" r:id="rId12"/>
    <p:sldId id="318" r:id="rId13"/>
    <p:sldId id="305" r:id="rId14"/>
    <p:sldId id="306" r:id="rId15"/>
    <p:sldId id="307" r:id="rId16"/>
    <p:sldId id="317" r:id="rId17"/>
    <p:sldId id="308" r:id="rId18"/>
    <p:sldId id="314" r:id="rId19"/>
    <p:sldId id="321" r:id="rId20"/>
    <p:sldId id="322" r:id="rId21"/>
    <p:sldId id="323" r:id="rId22"/>
    <p:sldId id="310" r:id="rId23"/>
    <p:sldId id="320" r:id="rId24"/>
    <p:sldId id="279" r:id="rId25"/>
  </p:sldIdLst>
  <p:sldSz cx="9145270" cy="514477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86" y="126"/>
      </p:cViewPr>
      <p:guideLst>
        <p:guide orient="horz" pos="356"/>
        <p:guide orient="horz" pos="3053"/>
        <p:guide orient="horz" pos="436"/>
        <p:guide orient="horz" pos="124"/>
        <p:guide pos="4914"/>
        <p:guide pos="160"/>
        <p:guide pos="5568"/>
        <p:guide pos="4830"/>
        <p:guide orient="horz" pos="2999"/>
        <p:guide orient="horz" pos="747"/>
        <p:guide orient="horz" pos="202"/>
        <p:guide orient="horz" pos="2811"/>
        <p:guide orient="horz" pos="3060"/>
        <p:guide orient="horz" pos="126"/>
        <p:guide orient="horz" pos="264"/>
        <p:guide pos="4666"/>
        <p:guide pos="1253"/>
        <p:guide pos="49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  <a:endPara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6.png"/><Relationship Id="rId3" Type="http://schemas.openxmlformats.org/officeDocument/2006/relationships/tags" Target="../tags/tag6.xml"/><Relationship Id="rId2" Type="http://schemas.openxmlformats.org/officeDocument/2006/relationships/image" Target="../media/image25.pn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tags" Target="../tags/tag3.xml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BIOS-</a:t>
            </a:r>
            <a:r>
              <a:rPr lang="zh-CN" altLang="en-US"/>
              <a:t>臧公元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2020.06.22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SuperIo</a:t>
            </a:r>
            <a:r>
              <a:rPr lang="zh-CN" altLang="en-US" dirty="0"/>
              <a:t>介绍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新唐</a:t>
            </a:r>
            <a:r>
              <a:rPr lang="en-US" altLang="zh-CN"/>
              <a:t>NCT6796D Pin Layout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2509520" y="864235"/>
            <a:ext cx="3578225" cy="4204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新唐</a:t>
            </a:r>
            <a:r>
              <a:rPr lang="en-US" altLang="zh-CN">
                <a:sym typeface="+mn-ea"/>
              </a:rPr>
              <a:t>NCT6796D BLOCK DIAGRAM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2131695" y="810895"/>
            <a:ext cx="3983355" cy="3917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8455" b="19258"/>
          <a:stretch>
            <a:fillRect/>
          </a:stretch>
        </p:blipFill>
        <p:spPr>
          <a:xfrm>
            <a:off x="6115050" y="1725930"/>
            <a:ext cx="355600" cy="394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l="7106" r="18579" b="2234"/>
          <a:stretch>
            <a:fillRect/>
          </a:stretch>
        </p:blipFill>
        <p:spPr>
          <a:xfrm>
            <a:off x="6581775" y="1686560"/>
            <a:ext cx="637540" cy="472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l="23237" t="14111" b="8684"/>
          <a:stretch>
            <a:fillRect/>
          </a:stretch>
        </p:blipFill>
        <p:spPr>
          <a:xfrm>
            <a:off x="6115050" y="2213610"/>
            <a:ext cx="704850" cy="3613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rcRect l="21044" t="4935" r="20857" b="6697"/>
          <a:stretch>
            <a:fillRect/>
          </a:stretch>
        </p:blipFill>
        <p:spPr>
          <a:xfrm>
            <a:off x="1556385" y="2421255"/>
            <a:ext cx="575310" cy="581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050" y="2724785"/>
            <a:ext cx="374650" cy="782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Register </a:t>
            </a:r>
            <a:r>
              <a:rPr lang="en-US" altLang="zh-CN">
                <a:sym typeface="+mn-ea"/>
              </a:rPr>
              <a:t>Overview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1/2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/>
              <a:t>Global Control Register(offset 0h~30h )</a:t>
            </a:r>
            <a:endParaRPr lang="zh-CN" altLang="en-US"/>
          </a:p>
          <a:p>
            <a:r>
              <a:rPr lang="zh-CN" altLang="en-US"/>
              <a:t>LDN Select Register(0x07)</a:t>
            </a:r>
            <a:endParaRPr lang="zh-CN" altLang="en-US"/>
          </a:p>
          <a:p>
            <a:r>
              <a:rPr lang="zh-CN" altLang="en-US"/>
              <a:t>Every Logical Device Config Register</a:t>
            </a:r>
            <a:r>
              <a:rPr lang="zh-CN" altLang="en-US">
                <a:sym typeface="+mn-ea"/>
              </a:rPr>
              <a:t>(0x</a:t>
            </a:r>
            <a:r>
              <a:rPr lang="en-US" altLang="zh-CN">
                <a:sym typeface="+mn-ea"/>
              </a:rPr>
              <a:t>30~0xFF</a:t>
            </a:r>
            <a:r>
              <a:rPr lang="zh-CN" altLang="en-US">
                <a:sym typeface="+mn-ea"/>
              </a:rPr>
              <a:t>)</a:t>
            </a:r>
            <a:endParaRPr lang="zh-CN" altLang="en-US"/>
          </a:p>
        </p:txBody>
      </p:sp>
      <p:pic>
        <p:nvPicPr>
          <p:cNvPr id="6" name="图片 5" descr="微信截图_20200629133132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2188210"/>
            <a:ext cx="7311390" cy="21755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33520" y="2359025"/>
            <a:ext cx="1061720" cy="19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>
                <a:sym typeface="+mn-ea"/>
              </a:rPr>
              <a:t>LDN Select Register</a:t>
            </a:r>
            <a:endParaRPr lang="zh-CN" altLang="en-US" sz="7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21760" y="2052320"/>
            <a:ext cx="5854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0x07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Register Overview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2/2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0405" y="1307465"/>
            <a:ext cx="5539740" cy="3647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9310" y="1678305"/>
            <a:ext cx="802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0x07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099310" y="2054225"/>
            <a:ext cx="802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0x30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099310" y="2450465"/>
            <a:ext cx="802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0x3F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099310" y="2704465"/>
            <a:ext cx="802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0x40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099310" y="3070225"/>
            <a:ext cx="802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0xFE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Program Configuration Registers </a:t>
            </a:r>
            <a:r>
              <a:rPr lang="zh-CN" altLang="en-US"/>
              <a:t>（</a:t>
            </a:r>
            <a:r>
              <a:rPr lang="en-US" altLang="zh-CN"/>
              <a:t>1/2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sz="1800"/>
              <a:t>To program the NCT6796D configuration registers, the following configuration procedures must be followed in sequence</a:t>
            </a:r>
            <a:r>
              <a:rPr lang="en-US" altLang="zh-CN" sz="1800"/>
              <a:t>:</a:t>
            </a:r>
            <a:endParaRPr lang="en-US" altLang="zh-CN" sz="1800"/>
          </a:p>
          <a:p>
            <a:pPr lvl="1"/>
            <a:r>
              <a:rPr lang="en-US" altLang="zh-CN" sz="1800"/>
              <a:t>1. Enter the Extended Function Mode</a:t>
            </a:r>
            <a:endParaRPr lang="en-US" altLang="zh-CN" sz="1800"/>
          </a:p>
          <a:p>
            <a:pPr lvl="1"/>
            <a:r>
              <a:rPr lang="en-US" altLang="zh-CN" sz="1800"/>
              <a:t>2. Configure the configuration registers</a:t>
            </a:r>
            <a:endParaRPr lang="en-US" altLang="zh-CN" sz="1800"/>
          </a:p>
          <a:p>
            <a:pPr lvl="1"/>
            <a:r>
              <a:rPr lang="en-US" altLang="zh-CN" sz="1800"/>
              <a:t>3. Exit the Extended Function Mode</a:t>
            </a:r>
            <a:endParaRPr lang="en-US" altLang="zh-CN" sz="1800"/>
          </a:p>
          <a:p>
            <a:pPr lvl="1"/>
            <a:endParaRPr lang="en-US" altLang="zh-CN" sz="1800"/>
          </a:p>
          <a:p>
            <a:pPr lvl="0"/>
            <a:r>
              <a:rPr lang="en-US" altLang="zh-CN" sz="1800"/>
              <a:t>IO Port</a:t>
            </a:r>
            <a:endParaRPr lang="en-US" altLang="zh-CN" sz="1800"/>
          </a:p>
          <a:p>
            <a:pPr lvl="1"/>
            <a:r>
              <a:rPr lang="en-US" altLang="zh-CN" sz="1800"/>
              <a:t>2E(Index)/2F(Data)</a:t>
            </a:r>
            <a:endParaRPr lang="en-US" altLang="zh-CN" sz="1800"/>
          </a:p>
          <a:p>
            <a:pPr lvl="1"/>
            <a:r>
              <a:rPr lang="en-US" altLang="zh-CN" sz="1800"/>
              <a:t>4E(Index)/4F(Data)</a:t>
            </a:r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Program Configuration Registers </a:t>
            </a:r>
            <a:r>
              <a:rPr lang="zh-CN" altLang="en-US"/>
              <a:t>（</a:t>
            </a:r>
            <a:r>
              <a:rPr lang="en-US" altLang="zh-CN"/>
              <a:t>2/2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2830" y="909955"/>
            <a:ext cx="7131050" cy="4107815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;-----------------------------------------------------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 Enter the Extended Function Mode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;-----------------------------------------------------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DX, 2EH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AL, 87H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OUT DX, AL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OUT DX, AL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;-----------------------------------------------------------------------------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 Configure Logical Device 1, Configuration Register CRF0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;-----------------------------------------------------------------------------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DX, 2EH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AL, 07H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OUT DX, AL ; point to Logical Device Number Reg.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DX, 2FH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AL, 01H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OUT DX, AL ; select Logical Device 1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DX, 2EH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AL, F0H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OUT DX, AL ; select CRF0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DX, 2FH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AL, 3CH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OUT DX, AL ; update CRF0 with value 3CH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;-----------------------------------------------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 Exit the Extended Function Mode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;----------------------------------------------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DX, 2EH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MOV AL, AAH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900">
                <a:latin typeface="Consolas" panose="020B0609020204030204" charset="0"/>
                <a:cs typeface="Consolas" panose="020B0609020204030204" charset="0"/>
              </a:rPr>
              <a:t>OUT DX, AL</a:t>
            </a:r>
            <a:endParaRPr lang="zh-CN" altLang="en-US" sz="9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2560320"/>
            <a:ext cx="349123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2E/2F Or 4E/4F 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sz="1800"/>
              <a:t>通过ISA方式访问SIO</a:t>
            </a:r>
            <a:r>
              <a:rPr lang="en-US" altLang="zh-CN" sz="1800"/>
              <a:t>, </a:t>
            </a:r>
            <a:r>
              <a:rPr lang="zh-CN" altLang="en-US" sz="1800"/>
              <a:t>可以选择使用</a:t>
            </a:r>
            <a:r>
              <a:rPr lang="en-US" altLang="zh-CN" sz="1800"/>
              <a:t>2E/2F </a:t>
            </a:r>
            <a:r>
              <a:rPr lang="zh-CN" altLang="en-US" sz="1800"/>
              <a:t>或者 </a:t>
            </a:r>
            <a:r>
              <a:rPr lang="en-US" altLang="zh-CN" sz="1800"/>
              <a:t>4E/4F </a:t>
            </a:r>
            <a:r>
              <a:rPr lang="zh-CN" altLang="en-US" sz="1800"/>
              <a:t>其中一对</a:t>
            </a:r>
            <a:r>
              <a:rPr lang="en-US" altLang="zh-CN" sz="1800"/>
              <a:t>Port</a:t>
            </a:r>
            <a:r>
              <a:rPr lang="zh-CN" altLang="en-US" sz="1800"/>
              <a:t>，分两个步骤：</a:t>
            </a:r>
            <a:endParaRPr lang="zh-CN" altLang="en-US" sz="1800"/>
          </a:p>
          <a:p>
            <a:pPr lvl="1"/>
            <a:r>
              <a:rPr lang="en-US" altLang="zh-CN" sz="1800"/>
              <a:t>1. </a:t>
            </a:r>
            <a:r>
              <a:rPr lang="zh-CN" altLang="en-US" sz="1800"/>
              <a:t>硬件拉线控制</a:t>
            </a:r>
            <a:endParaRPr lang="zh-CN" altLang="en-US" sz="1800"/>
          </a:p>
          <a:p>
            <a:pPr lvl="1"/>
            <a:endParaRPr lang="zh-CN" altLang="en-US" sz="1800"/>
          </a:p>
          <a:p>
            <a:pPr lvl="1"/>
            <a:endParaRPr lang="zh-CN" altLang="en-US" sz="1800"/>
          </a:p>
          <a:p>
            <a:pPr lvl="1"/>
            <a:endParaRPr lang="zh-CN" altLang="en-US" sz="1800"/>
          </a:p>
          <a:p>
            <a:pPr lvl="1"/>
            <a:endParaRPr lang="zh-CN" altLang="en-US" sz="1800"/>
          </a:p>
          <a:p>
            <a:pPr lvl="1"/>
            <a:endParaRPr lang="zh-CN" altLang="en-US" sz="1800"/>
          </a:p>
          <a:p>
            <a:pPr lvl="1"/>
            <a:r>
              <a:rPr lang="en-US" altLang="zh-CN" sz="1800"/>
              <a:t>2. </a:t>
            </a:r>
            <a:r>
              <a:rPr lang="zh-CN" altLang="en-US" sz="1800"/>
              <a:t>设置LPC I/O Enables 寄存器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6465" y="1537335"/>
            <a:ext cx="3796665" cy="1210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6465" y="3270885"/>
            <a:ext cx="3279140" cy="1821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Access Keyboard Controller (1/4)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>
                <a:sym typeface="+mn-ea"/>
              </a:rPr>
              <a:t>KBC(Keyboard Controller) </a:t>
            </a:r>
            <a:r>
              <a:rPr lang="zh-CN" altLang="en-US" sz="1800">
                <a:sym typeface="+mn-ea"/>
              </a:rPr>
              <a:t>是 </a:t>
            </a:r>
            <a:r>
              <a:rPr lang="en-US" altLang="zh-CN" sz="1800">
                <a:sym typeface="+mn-ea"/>
              </a:rPr>
              <a:t>SuperIo</a:t>
            </a:r>
            <a:r>
              <a:rPr lang="zh-CN" altLang="en-US" sz="1800">
                <a:sym typeface="+mn-ea"/>
              </a:rPr>
              <a:t>里很重要的一个部分，用于连接</a:t>
            </a:r>
            <a:r>
              <a:rPr lang="en-US" altLang="zh-CN" sz="1800">
                <a:sym typeface="+mn-ea"/>
              </a:rPr>
              <a:t>PS2</a:t>
            </a:r>
            <a:r>
              <a:rPr lang="zh-CN" altLang="en-US" sz="1800">
                <a:sym typeface="+mn-ea"/>
              </a:rPr>
              <a:t>接口的键盘和鼠标，这里特别介绍一下其访问方法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在</a:t>
            </a:r>
            <a:r>
              <a:rPr lang="en-US" altLang="zh-CN" sz="1800">
                <a:sym typeface="+mn-ea"/>
              </a:rPr>
              <a:t>NCT6796D</a:t>
            </a:r>
            <a:r>
              <a:rPr lang="zh-CN" altLang="en-US" sz="1800">
                <a:sym typeface="+mn-ea"/>
              </a:rPr>
              <a:t>中，</a:t>
            </a:r>
            <a:r>
              <a:rPr lang="en-US" altLang="zh-CN" sz="1800">
                <a:sym typeface="+mn-ea"/>
              </a:rPr>
              <a:t>Logical Device 5</a:t>
            </a:r>
            <a:r>
              <a:rPr lang="zh-CN" altLang="en-US" sz="1800">
                <a:sym typeface="+mn-ea"/>
              </a:rPr>
              <a:t>对应的</a:t>
            </a:r>
            <a:r>
              <a:rPr lang="en-US" altLang="zh-CN" sz="1800">
                <a:sym typeface="+mn-ea"/>
              </a:rPr>
              <a:t>KBC</a:t>
            </a:r>
            <a:endParaRPr lang="en-US" altLang="zh-CN" sz="1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1837055"/>
            <a:ext cx="5530850" cy="1746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Access Keyboard Controller (2/4)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sz="1800">
                <a:sym typeface="+mn-ea"/>
              </a:rPr>
              <a:t>配置</a:t>
            </a:r>
            <a:r>
              <a:rPr lang="en-US" altLang="zh-CN" sz="1800">
                <a:sym typeface="+mn-ea"/>
              </a:rPr>
              <a:t>IO Port</a:t>
            </a:r>
            <a:r>
              <a:rPr lang="zh-CN" altLang="en-US" sz="1800">
                <a:sym typeface="+mn-ea"/>
              </a:rPr>
              <a:t>，通常是</a:t>
            </a:r>
            <a:r>
              <a:rPr lang="en-US" altLang="zh-CN" sz="1800">
                <a:sym typeface="+mn-ea"/>
              </a:rPr>
              <a:t>60h(Data)/64h(Command) Port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1. </a:t>
            </a:r>
            <a:r>
              <a:rPr lang="zh-CN" altLang="en-US" sz="1800">
                <a:sym typeface="+mn-ea"/>
              </a:rPr>
              <a:t>设置</a:t>
            </a:r>
            <a:r>
              <a:rPr lang="en-US" altLang="zh-CN" sz="1800">
                <a:sym typeface="+mn-ea"/>
              </a:rPr>
              <a:t>Logical Device 5 </a:t>
            </a:r>
            <a:r>
              <a:rPr lang="zh-CN" altLang="en-US" sz="1800">
                <a:sym typeface="+mn-ea"/>
              </a:rPr>
              <a:t>的</a:t>
            </a:r>
            <a:r>
              <a:rPr lang="en-US" altLang="zh-CN" sz="1800">
                <a:sym typeface="+mn-ea"/>
              </a:rPr>
              <a:t>CR60h, 61h</a:t>
            </a:r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marL="457200" lvl="2"/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设置LPC I/O Enables 寄存器</a:t>
            </a:r>
            <a:endParaRPr lang="en-US" altLang="zh-CN" sz="1800"/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" y="1500505"/>
            <a:ext cx="4490720" cy="1135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13290"/>
          <a:stretch>
            <a:fillRect/>
          </a:stretch>
        </p:blipFill>
        <p:spPr>
          <a:xfrm>
            <a:off x="668655" y="2968625"/>
            <a:ext cx="3041015" cy="20821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Access Keyboard Controller (3/4)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>
                <a:sym typeface="+mn-ea"/>
              </a:rPr>
              <a:t>KBC</a:t>
            </a:r>
            <a:r>
              <a:rPr lang="zh-CN" altLang="en-US" sz="1800">
                <a:sym typeface="+mn-ea"/>
              </a:rPr>
              <a:t>有一个Output Buffer和一个Input Buffer，通过</a:t>
            </a:r>
            <a:r>
              <a:rPr lang="en-US" altLang="zh-CN" sz="1800">
                <a:sym typeface="+mn-ea"/>
              </a:rPr>
              <a:t>60h(Data Port)</a:t>
            </a:r>
            <a:r>
              <a:rPr lang="zh-CN" altLang="en-US" sz="1800">
                <a:sym typeface="+mn-ea"/>
              </a:rPr>
              <a:t>可以访问他们</a:t>
            </a:r>
            <a:r>
              <a:rPr lang="en-US" altLang="zh-CN" sz="1800">
                <a:sym typeface="+mn-ea"/>
              </a:rPr>
              <a:t>.</a:t>
            </a:r>
            <a:endParaRPr lang="en-US" altLang="zh-CN" sz="1800">
              <a:sym typeface="+mn-ea"/>
            </a:endParaRPr>
          </a:p>
          <a:p>
            <a:endParaRPr lang="en-US" altLang="zh-CN" sz="1800">
              <a:sym typeface="+mn-ea"/>
            </a:endParaRPr>
          </a:p>
          <a:p>
            <a:endParaRPr lang="en-US" altLang="zh-CN" sz="1800">
              <a:sym typeface="+mn-ea"/>
            </a:endParaRPr>
          </a:p>
          <a:p>
            <a:endParaRPr lang="en-US" altLang="zh-CN" sz="1800">
              <a:sym typeface="+mn-ea"/>
            </a:endParaRPr>
          </a:p>
          <a:p>
            <a:r>
              <a:rPr lang="en-US" altLang="zh-CN" sz="1800">
                <a:sym typeface="+mn-ea"/>
              </a:rPr>
              <a:t>KBC</a:t>
            </a:r>
            <a:r>
              <a:rPr lang="zh-CN" altLang="en-US" sz="1800">
                <a:sym typeface="+mn-ea"/>
              </a:rPr>
              <a:t>有一个</a:t>
            </a:r>
            <a:r>
              <a:rPr lang="en-US" altLang="zh-CN" sz="1800">
                <a:sym typeface="+mn-ea"/>
              </a:rPr>
              <a:t>Status Register</a:t>
            </a:r>
            <a:r>
              <a:rPr lang="zh-CN" altLang="en-US" sz="1800">
                <a:sym typeface="+mn-ea"/>
              </a:rPr>
              <a:t>和一个</a:t>
            </a:r>
            <a:r>
              <a:rPr lang="en-US" altLang="zh-CN" sz="1800">
                <a:sym typeface="+mn-ea"/>
              </a:rPr>
              <a:t>Command Register</a:t>
            </a:r>
            <a:r>
              <a:rPr lang="zh-CN" altLang="en-US" sz="1800">
                <a:sym typeface="+mn-ea"/>
              </a:rPr>
              <a:t>，通过</a:t>
            </a:r>
            <a:r>
              <a:rPr lang="en-US" altLang="zh-CN" sz="1800">
                <a:sym typeface="+mn-ea"/>
              </a:rPr>
              <a:t>64h(Command Port)</a:t>
            </a:r>
            <a:r>
              <a:rPr lang="zh-CN" altLang="en-US" sz="1800">
                <a:sym typeface="+mn-ea"/>
              </a:rPr>
              <a:t>可以访问他们</a:t>
            </a:r>
            <a:r>
              <a:rPr lang="en-US" altLang="zh-CN" sz="1800">
                <a:sym typeface="+mn-ea"/>
              </a:rPr>
              <a:t>.</a:t>
            </a:r>
            <a:endParaRPr lang="en-US" altLang="zh-CN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pPr marL="342900" lvl="1" indent="0">
              <a:buNone/>
            </a:pPr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5725" y="1363345"/>
            <a:ext cx="205168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Output Buffer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95725" y="1856105"/>
            <a:ext cx="2051685" cy="32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In</a:t>
            </a:r>
            <a:r>
              <a:rPr lang="zh-CN" altLang="en-US">
                <a:sym typeface="+mn-ea"/>
              </a:rPr>
              <a:t>put Buffer</a:t>
            </a:r>
            <a:endParaRPr lang="zh-CN" altLang="en-US"/>
          </a:p>
        </p:txBody>
      </p:sp>
      <p:sp>
        <p:nvSpPr>
          <p:cNvPr id="10" name="流程图: 直接访问存储器 9"/>
          <p:cNvSpPr/>
          <p:nvPr/>
        </p:nvSpPr>
        <p:spPr>
          <a:xfrm>
            <a:off x="1663700" y="1556385"/>
            <a:ext cx="1022985" cy="345440"/>
          </a:xfrm>
          <a:prstGeom prst="flowChartMagneticDru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60h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8" idx="1"/>
            <a:endCxn id="10" idx="4"/>
          </p:cNvCxnSpPr>
          <p:nvPr/>
        </p:nvCxnSpPr>
        <p:spPr>
          <a:xfrm flipH="1">
            <a:off x="2686685" y="1518285"/>
            <a:ext cx="1209040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09165" y="1341120"/>
            <a:ext cx="1574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</a:t>
            </a:r>
            <a:r>
              <a:rPr lang="en-US" altLang="zh-CN"/>
              <a:t>KBC</a:t>
            </a:r>
            <a:r>
              <a:rPr lang="zh-CN" altLang="en-US"/>
              <a:t>读取数据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19325" y="1840865"/>
            <a:ext cx="148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向</a:t>
            </a:r>
            <a:r>
              <a:rPr lang="en-US" altLang="zh-CN"/>
              <a:t>KBC</a:t>
            </a:r>
            <a:r>
              <a:rPr lang="zh-CN" altLang="en-US"/>
              <a:t>写入数据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9" idx="1"/>
          </p:cNvCxnSpPr>
          <p:nvPr/>
        </p:nvCxnSpPr>
        <p:spPr>
          <a:xfrm>
            <a:off x="2691765" y="1724025"/>
            <a:ext cx="120396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95725" y="3227705"/>
            <a:ext cx="2051685" cy="32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Status Register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95725" y="3720465"/>
            <a:ext cx="2051685" cy="3200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Command Register</a:t>
            </a:r>
            <a:endParaRPr lang="zh-CN" altLang="en-US"/>
          </a:p>
        </p:txBody>
      </p:sp>
      <p:sp>
        <p:nvSpPr>
          <p:cNvPr id="17" name="流程图: 直接访问存储器 16"/>
          <p:cNvSpPr/>
          <p:nvPr/>
        </p:nvSpPr>
        <p:spPr>
          <a:xfrm>
            <a:off x="1663700" y="3420745"/>
            <a:ext cx="1022985" cy="345440"/>
          </a:xfrm>
          <a:prstGeom prst="flowChartMagneticDrum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64h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5" idx="1"/>
            <a:endCxn id="17" idx="4"/>
          </p:cNvCxnSpPr>
          <p:nvPr/>
        </p:nvCxnSpPr>
        <p:spPr>
          <a:xfrm flipH="1">
            <a:off x="2686685" y="3387725"/>
            <a:ext cx="1209040" cy="205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09165" y="3205480"/>
            <a:ext cx="1574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</a:t>
            </a:r>
            <a:r>
              <a:rPr lang="en-US" altLang="zh-CN"/>
              <a:t>KBC</a:t>
            </a:r>
            <a:r>
              <a:rPr lang="zh-CN" altLang="en-US"/>
              <a:t>读取状态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219325" y="3705225"/>
            <a:ext cx="148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向</a:t>
            </a:r>
            <a:r>
              <a:rPr lang="en-US" altLang="zh-CN"/>
              <a:t>KBC</a:t>
            </a:r>
            <a:r>
              <a:rPr lang="zh-CN" altLang="en-US"/>
              <a:t>写入命令</a:t>
            </a:r>
            <a:endParaRPr lang="zh-CN" altLang="en-US"/>
          </a:p>
        </p:txBody>
      </p:sp>
      <p:cxnSp>
        <p:nvCxnSpPr>
          <p:cNvPr id="21" name="直接箭头连接符 20"/>
          <p:cNvCxnSpPr>
            <a:endCxn id="16" idx="1"/>
          </p:cNvCxnSpPr>
          <p:nvPr/>
        </p:nvCxnSpPr>
        <p:spPr>
          <a:xfrm>
            <a:off x="2691765" y="3593465"/>
            <a:ext cx="120396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Overview of SuperIo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Access SuperIo (NCT6796D)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Q &amp; A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1697700" y="1596343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rgbClr val="ECC7C8"/>
              </a:gs>
              <a:gs pos="38000">
                <a:srgbClr val="D88E91"/>
              </a:gs>
              <a:gs pos="22000">
                <a:srgbClr val="B01D23"/>
              </a:gs>
              <a:gs pos="47000">
                <a:schemeClr val="bg1"/>
              </a:gs>
              <a:gs pos="77000">
                <a:srgbClr val="B01D2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7700" y="2070919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rgbClr val="ECC7C8"/>
              </a:gs>
              <a:gs pos="38000">
                <a:srgbClr val="D88E91"/>
              </a:gs>
              <a:gs pos="22000">
                <a:srgbClr val="B01D23"/>
              </a:gs>
              <a:gs pos="47000">
                <a:schemeClr val="bg1"/>
              </a:gs>
              <a:gs pos="77000">
                <a:srgbClr val="B01D2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7700" y="254549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rgbClr val="ECC7C8"/>
              </a:gs>
              <a:gs pos="38000">
                <a:srgbClr val="D88E91"/>
              </a:gs>
              <a:gs pos="22000">
                <a:srgbClr val="B01D23"/>
              </a:gs>
              <a:gs pos="47000">
                <a:schemeClr val="bg1"/>
              </a:gs>
              <a:gs pos="77000">
                <a:srgbClr val="B01D2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Access Keyboard Controller (4/4)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>
                <a:sym typeface="+mn-ea"/>
              </a:rPr>
              <a:t>IBF and OBF</a:t>
            </a:r>
            <a:r>
              <a:rPr lang="zh-CN" altLang="en-US" sz="1800">
                <a:sym typeface="+mn-ea"/>
              </a:rPr>
              <a:t>：</a:t>
            </a:r>
            <a:r>
              <a:rPr lang="en-US" altLang="zh-CN" sz="1800">
                <a:sym typeface="+mn-ea"/>
              </a:rPr>
              <a:t>Status Regisger</a:t>
            </a:r>
            <a:r>
              <a:rPr lang="zh-CN" altLang="en-US" sz="1800">
                <a:sym typeface="+mn-ea"/>
              </a:rPr>
              <a:t>里有一个</a:t>
            </a:r>
            <a:r>
              <a:rPr lang="en-US" altLang="zh-CN" sz="1800">
                <a:sym typeface="+mn-ea"/>
              </a:rPr>
              <a:t>IBF Flag</a:t>
            </a:r>
            <a:r>
              <a:rPr lang="zh-CN" altLang="en-US" sz="1800">
                <a:sym typeface="+mn-ea"/>
              </a:rPr>
              <a:t>和一个</a:t>
            </a:r>
            <a:r>
              <a:rPr lang="en-US" altLang="zh-CN" sz="1800">
                <a:sym typeface="+mn-ea"/>
              </a:rPr>
              <a:t>OBF Flag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在从Output Buffer 读取数据之前，必须要保证</a:t>
            </a:r>
            <a:r>
              <a:rPr lang="en-US" altLang="zh-CN" sz="1800">
                <a:sym typeface="+mn-ea"/>
              </a:rPr>
              <a:t>OBF</a:t>
            </a:r>
            <a:r>
              <a:rPr lang="zh-CN" altLang="en-US" sz="1800">
                <a:sym typeface="+mn-ea"/>
              </a:rPr>
              <a:t>为</a:t>
            </a:r>
            <a:r>
              <a:rPr lang="en-US" altLang="zh-CN" sz="1800">
                <a:sym typeface="+mn-ea"/>
              </a:rPr>
              <a:t>1(OBF</a:t>
            </a:r>
            <a:r>
              <a:rPr lang="zh-CN" altLang="en-US" sz="1800">
                <a:sym typeface="+mn-ea"/>
              </a:rPr>
              <a:t>为满状态</a:t>
            </a:r>
            <a:r>
              <a:rPr lang="en-US" altLang="zh-CN" sz="1800">
                <a:sym typeface="+mn-ea"/>
              </a:rPr>
              <a:t>)</a:t>
            </a:r>
            <a:endParaRPr lang="en-US" altLang="zh-CN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在向</a:t>
            </a:r>
            <a:r>
              <a:rPr lang="en-US" altLang="zh-CN" sz="1800">
                <a:sym typeface="+mn-ea"/>
              </a:rPr>
              <a:t>In</a:t>
            </a:r>
            <a:r>
              <a:rPr lang="zh-CN" altLang="en-US" sz="1800">
                <a:sym typeface="+mn-ea"/>
              </a:rPr>
              <a:t>put Buffer 写入数据之前，必须要保证</a:t>
            </a:r>
            <a:r>
              <a:rPr lang="en-US" altLang="zh-CN" sz="1800">
                <a:sym typeface="+mn-ea"/>
              </a:rPr>
              <a:t>I</a:t>
            </a:r>
            <a:r>
              <a:rPr lang="zh-CN" altLang="en-US" sz="1800">
                <a:sym typeface="+mn-ea"/>
              </a:rPr>
              <a:t>BF为</a:t>
            </a:r>
            <a:r>
              <a:rPr lang="en-US" altLang="zh-CN" sz="1800">
                <a:sym typeface="+mn-ea"/>
              </a:rPr>
              <a:t>0(IBF</a:t>
            </a:r>
            <a:r>
              <a:rPr lang="zh-CN" altLang="en-US" sz="1800">
                <a:sym typeface="+mn-ea"/>
              </a:rPr>
              <a:t>为空状态</a:t>
            </a:r>
            <a:r>
              <a:rPr lang="en-US" altLang="zh-CN" sz="1800">
                <a:sym typeface="+mn-ea"/>
              </a:rPr>
              <a:t>)</a:t>
            </a:r>
            <a:endParaRPr lang="zh-CN" altLang="en-US" sz="1800">
              <a:sym typeface="+mn-ea"/>
            </a:endParaRPr>
          </a:p>
          <a:p>
            <a:pPr marL="342900" lvl="1" indent="0">
              <a:buNone/>
            </a:pPr>
            <a:endParaRPr lang="en-US" altLang="zh-CN" sz="1800">
              <a:sym typeface="+mn-ea"/>
            </a:endParaRPr>
          </a:p>
          <a:p>
            <a:pPr marL="342900" lvl="1" indent="0">
              <a:buNone/>
            </a:pPr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  <a:p>
            <a:pPr lvl="1"/>
            <a:endParaRPr lang="en-US" altLang="zh-CN" sz="1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2054225"/>
            <a:ext cx="4277995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/>
              <a:t>1. Scan主板上所有的Logical Device,并show出已经被Active的Logical Device的resource(IO base address:CR60 CR61,IRQ:CR70 Clock:CRF0)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2. 更改Logical Device 1~3 Active的状态,并且再show出所有被激活的Logical Device</a:t>
            </a:r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Q &amp; A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Overview of SuperIo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What is SuperIo 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>
                <a:sym typeface="+mn-ea"/>
              </a:rPr>
              <a:t>SuperIo </a:t>
            </a:r>
            <a:r>
              <a:rPr lang="zh-CN" altLang="en-US" sz="1800"/>
              <a:t>: Super Input/Output 超级输入输出控制器，也叫做</a:t>
            </a:r>
            <a:r>
              <a:rPr lang="en-US" altLang="zh-CN" sz="1800"/>
              <a:t>SIO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通过LPC总线(Low Pin Count)与南桥进行通信</a:t>
            </a:r>
            <a:endParaRPr lang="zh-CN" altLang="en-US" sz="1800"/>
          </a:p>
          <a:p>
            <a:pPr lvl="1"/>
            <a:r>
              <a:rPr lang="zh-CN" altLang="en-US" sz="1800"/>
              <a:t>LPC是基于Intel 标准的33MHz 4bit并行总线协议, 代替以前的ISA总线协议， 用于串口、 并口、KB/MS、 软盘驱动器等低速设备的连接.</a:t>
            </a:r>
            <a:endParaRPr lang="zh-CN" altLang="en-US" sz="1800"/>
          </a:p>
          <a:p>
            <a:pPr lvl="1"/>
            <a:endParaRPr lang="zh-CN" altLang="en-US" sz="1800"/>
          </a:p>
          <a:p>
            <a:pPr lvl="0"/>
            <a:r>
              <a:rPr lang="zh-CN" altLang="en-US" sz="1800"/>
              <a:t>其本身就是一个单片机， 可独立控制输入输出设备</a:t>
            </a: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SuperIo </a:t>
            </a:r>
            <a:r>
              <a:rPr lang="zh-CN" altLang="en-US">
                <a:sym typeface="+mn-ea"/>
              </a:rPr>
              <a:t>的作用是什么</a:t>
            </a:r>
            <a:r>
              <a:rPr lang="en-US" altLang="zh-CN">
                <a:sym typeface="+mn-ea"/>
              </a:rPr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sz="1800"/>
              <a:t>主要用在台式机，工控机，服务器等主板上</a:t>
            </a:r>
            <a:endParaRPr lang="zh-CN" altLang="en-US" sz="1800"/>
          </a:p>
          <a:p>
            <a:r>
              <a:rPr lang="zh-CN" altLang="en-US" sz="1800"/>
              <a:t>负责提供串行、 并行、 软盘驱动器及键盘鼠标等控制接口。</a:t>
            </a:r>
            <a:endParaRPr lang="zh-CN" altLang="en-US" sz="1800"/>
          </a:p>
          <a:p>
            <a:r>
              <a:rPr lang="zh-CN" altLang="en-US" sz="1800"/>
              <a:t>因为南桥这样的高速设备和串、 并行接口及键盘，鼠标等大量低速设备之间必定存在资源的不匹配，而需要经过转换和管理， 而</a:t>
            </a:r>
            <a:r>
              <a:rPr lang="en-US" altLang="zh-CN" sz="1800">
                <a:sym typeface="+mn-ea"/>
              </a:rPr>
              <a:t>SuperIo </a:t>
            </a:r>
            <a:r>
              <a:rPr lang="zh-CN" altLang="en-US" sz="1800"/>
              <a:t>则完成了该功能。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SuperIo </a:t>
            </a:r>
            <a:r>
              <a:rPr lang="zh-CN" altLang="en-US"/>
              <a:t>厂商有哪些 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sz="1800"/>
              <a:t>Fintek(精拓)</a:t>
            </a:r>
            <a:endParaRPr lang="zh-CN" altLang="en-US" sz="1800"/>
          </a:p>
          <a:p>
            <a:r>
              <a:rPr lang="zh-CN" altLang="en-US" sz="1800"/>
              <a:t>ITE(联阳)</a:t>
            </a:r>
            <a:endParaRPr lang="zh-CN" altLang="en-US" sz="1800"/>
          </a:p>
          <a:p>
            <a:r>
              <a:rPr lang="zh-CN" altLang="en-US" sz="1800"/>
              <a:t>Winbond(华邦)</a:t>
            </a:r>
            <a:endParaRPr lang="zh-CN" altLang="en-US" sz="1800"/>
          </a:p>
          <a:p>
            <a:r>
              <a:rPr lang="zh-CN" altLang="en-US" sz="1800"/>
              <a:t>Nuvoton(新唐)</a:t>
            </a:r>
            <a:endParaRPr lang="zh-CN" altLang="en-US" sz="1800"/>
          </a:p>
          <a:p>
            <a:r>
              <a:rPr lang="zh-CN" altLang="en-US" sz="1800"/>
              <a:t>SMSC(史恩希)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22825" y="962660"/>
            <a:ext cx="239522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SuperIo's Role In Architecture</a:t>
            </a:r>
            <a:endParaRPr lang="en-US" altLang="zh-CN"/>
          </a:p>
        </p:txBody>
      </p:sp>
      <p:pic>
        <p:nvPicPr>
          <p:cNvPr id="4" name="图片 3" descr="微信截图_20200629104724_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3080" y="1021080"/>
            <a:ext cx="4948555" cy="27806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85210" y="2533650"/>
            <a:ext cx="960120" cy="3079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71830" y="2872105"/>
            <a:ext cx="837184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59270" y="2436495"/>
            <a:ext cx="1351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High speed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869430" y="2959735"/>
            <a:ext cx="1351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Low speed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18455" b="19258"/>
          <a:stretch>
            <a:fillRect/>
          </a:stretch>
        </p:blipFill>
        <p:spPr>
          <a:xfrm>
            <a:off x="3424555" y="3575050"/>
            <a:ext cx="355600" cy="394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l="7106" r="18579" b="2234"/>
          <a:stretch>
            <a:fillRect/>
          </a:stretch>
        </p:blipFill>
        <p:spPr>
          <a:xfrm>
            <a:off x="3315970" y="4060825"/>
            <a:ext cx="637540" cy="472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rcRect l="23237" t="14111" b="8684"/>
          <a:stretch>
            <a:fillRect/>
          </a:stretch>
        </p:blipFill>
        <p:spPr>
          <a:xfrm>
            <a:off x="2611120" y="3575050"/>
            <a:ext cx="704850" cy="3613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rcRect l="8133" t="4800" r="7100" b="10400"/>
          <a:stretch>
            <a:fillRect/>
          </a:stretch>
        </p:blipFill>
        <p:spPr>
          <a:xfrm>
            <a:off x="1981200" y="3583940"/>
            <a:ext cx="537845" cy="5378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rcRect l="21044" t="4935" r="20857" b="6697"/>
          <a:stretch>
            <a:fillRect/>
          </a:stretch>
        </p:blipFill>
        <p:spPr>
          <a:xfrm>
            <a:off x="4622800" y="3583940"/>
            <a:ext cx="575310" cy="581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4315" y="3583940"/>
            <a:ext cx="374650" cy="782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Components of SIO(logical devices)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sz="1800"/>
              <a:t>UART</a:t>
            </a:r>
            <a:r>
              <a:rPr lang="zh-CN" altLang="en-US" sz="1800"/>
              <a:t> (串口)</a:t>
            </a:r>
            <a:endParaRPr lang="zh-CN" altLang="en-US" sz="1800"/>
          </a:p>
          <a:p>
            <a:r>
              <a:rPr lang="zh-CN" altLang="en-US" sz="1800"/>
              <a:t>FDC (Floppy Disk Controller 软盘)</a:t>
            </a:r>
            <a:endParaRPr lang="zh-CN" altLang="en-US" sz="1800"/>
          </a:p>
          <a:p>
            <a:r>
              <a:rPr lang="zh-CN" altLang="en-US" sz="1800"/>
              <a:t>KB/MS </a:t>
            </a:r>
            <a:r>
              <a:rPr lang="en-US" altLang="zh-CN" sz="1800"/>
              <a:t>(Keboard/Mouse C</a:t>
            </a:r>
            <a:r>
              <a:rPr lang="zh-CN" altLang="en-US" sz="1800"/>
              <a:t>ontroller 键盘/鼠标控制器)</a:t>
            </a:r>
            <a:endParaRPr lang="zh-CN" altLang="en-US" sz="1800"/>
          </a:p>
          <a:p>
            <a:r>
              <a:rPr lang="en-US" altLang="zh-CN" sz="1800"/>
              <a:t>HWM (</a:t>
            </a:r>
            <a:r>
              <a:rPr lang="zh-CN" altLang="en-US" sz="1800"/>
              <a:t>Hardware Monitor 硬件监控)</a:t>
            </a:r>
            <a:endParaRPr lang="zh-CN" altLang="en-US" sz="1800"/>
          </a:p>
          <a:p>
            <a:r>
              <a:rPr lang="en-US" altLang="zh-CN" sz="1800"/>
              <a:t>CIR (</a:t>
            </a:r>
            <a:r>
              <a:rPr lang="zh-CN" altLang="en-US" sz="1800">
                <a:sym typeface="+mn-ea"/>
              </a:rPr>
              <a:t>C</a:t>
            </a:r>
            <a:r>
              <a:rPr lang="en-US" altLang="zh-CN" sz="1800">
                <a:sym typeface="+mn-ea"/>
              </a:rPr>
              <a:t>onsumer</a:t>
            </a: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Infrared Remote </a:t>
            </a:r>
            <a:r>
              <a:rPr lang="zh-CN" altLang="en-US" sz="1800"/>
              <a:t>红外遥控)</a:t>
            </a:r>
            <a:endParaRPr lang="zh-CN" altLang="en-US" sz="1800"/>
          </a:p>
          <a:p>
            <a:r>
              <a:rPr lang="zh-CN" altLang="en-US" sz="1800"/>
              <a:t>GPIO (General Purpose Input/Output 通用输入/输出)</a:t>
            </a: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Access SuperIo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NCT6796D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216,&quot;width&quot;:4044}"/>
</p:tagLst>
</file>

<file path=ppt/tags/tag2.xml><?xml version="1.0" encoding="utf-8"?>
<p:tagLst xmlns:p="http://schemas.openxmlformats.org/presentationml/2006/main">
  <p:tag name="KSO_WM_UNIT_PLACING_PICTURE_USER_VIEWPORT" val="{&quot;height&quot;:3831,&quot;width&quot;:6818}"/>
</p:tagLst>
</file>

<file path=ppt/tags/tag3.xml><?xml version="1.0" encoding="utf-8"?>
<p:tagLst xmlns:p="http://schemas.openxmlformats.org/presentationml/2006/main">
  <p:tag name="KSO_WM_UNIT_PLACING_PICTURE_USER_VIEWPORT" val="{&quot;height&quot;:15996,&quot;width&quot;:9000}"/>
</p:tagLst>
</file>

<file path=ppt/tags/tag4.xml><?xml version="1.0" encoding="utf-8"?>
<p:tagLst xmlns:p="http://schemas.openxmlformats.org/presentationml/2006/main">
  <p:tag name="KSO_WM_UNIT_PLACING_PICTURE_USER_VIEWPORT" val="{&quot;height&quot;:15996,&quot;width&quot;:9000}"/>
</p:tagLst>
</file>

<file path=ppt/tags/tag5.xml><?xml version="1.0" encoding="utf-8"?>
<p:tagLst xmlns:p="http://schemas.openxmlformats.org/presentationml/2006/main">
  <p:tag name="KSO_WM_UNIT_PLACING_PICTURE_USER_VIEWPORT" val="{&quot;height&quot;:2159,&quot;width&quot;:6771}"/>
</p:tagLst>
</file>

<file path=ppt/tags/tag6.xml><?xml version="1.0" encoding="utf-8"?>
<p:tagLst xmlns:p="http://schemas.openxmlformats.org/presentationml/2006/main">
  <p:tag name="KSO_WM_UNIT_PLACING_PICTURE_USER_VIEWPORT" val="{&quot;height&quot;:6624,&quot;width&quot;:11928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3129</Words>
  <Application>WPS 演示</Application>
  <PresentationFormat>自定义</PresentationFormat>
  <Paragraphs>216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等线</vt:lpstr>
      <vt:lpstr>Consolas</vt:lpstr>
      <vt:lpstr>Office 主题​​</vt:lpstr>
      <vt:lpstr>PowerPoint 演示文稿</vt:lpstr>
      <vt:lpstr>PowerPoint 演示文稿</vt:lpstr>
      <vt:lpstr>PowerPoint 演示文稿</vt:lpstr>
      <vt:lpstr>What is SuperIo ?</vt:lpstr>
      <vt:lpstr>SuperIo 的作用是什么?</vt:lpstr>
      <vt:lpstr>SuperIo 厂商有哪些 ？</vt:lpstr>
      <vt:lpstr>SuperIo's Role In Architecture</vt:lpstr>
      <vt:lpstr>Components of SIO(logical devices)</vt:lpstr>
      <vt:lpstr>PowerPoint 演示文稿</vt:lpstr>
      <vt:lpstr> 新唐NCT6796D Pin Layout</vt:lpstr>
      <vt:lpstr>新唐NCT6796D BLOCK DIAGRAM</vt:lpstr>
      <vt:lpstr>Register Overview （1/2）</vt:lpstr>
      <vt:lpstr>Register Overview （2/2）</vt:lpstr>
      <vt:lpstr>Program Configuration Registers （1/2）</vt:lpstr>
      <vt:lpstr>Program Configuration Registers （2/2）</vt:lpstr>
      <vt:lpstr>2E/2F Or 4E/4F ?</vt:lpstr>
      <vt:lpstr>Access Keyboard Controller (1/4)</vt:lpstr>
      <vt:lpstr>Access Keyboard Controller (2/4)</vt:lpstr>
      <vt:lpstr>Access Keyboard Controller (3/4)</vt:lpstr>
      <vt:lpstr>Access Keyboard Controller (4/4)</vt:lpstr>
      <vt:lpstr>Exercise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For丨丶Tomorrow</cp:lastModifiedBy>
  <cp:revision>319</cp:revision>
  <dcterms:created xsi:type="dcterms:W3CDTF">2020-01-18T02:25:00Z</dcterms:created>
  <dcterms:modified xsi:type="dcterms:W3CDTF">2021-12-21T07:40:45Z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E56B808B36F845CAA523ADB8F96401F6</vt:lpwstr>
  </property>
</Properties>
</file>