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66" r:id="rId3"/>
    <p:sldId id="265" r:id="rId4"/>
    <p:sldId id="267" r:id="rId6"/>
    <p:sldId id="268" r:id="rId7"/>
    <p:sldId id="272" r:id="rId8"/>
    <p:sldId id="269" r:id="rId9"/>
    <p:sldId id="278" r:id="rId10"/>
    <p:sldId id="277" r:id="rId11"/>
    <p:sldId id="270" r:id="rId12"/>
    <p:sldId id="271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9" autoAdjust="0"/>
    <p:restoredTop sz="94701" autoAdjust="0"/>
  </p:normalViewPr>
  <p:slideViewPr>
    <p:cSldViewPr>
      <p:cViewPr varScale="1">
        <p:scale>
          <a:sx n="67" d="100"/>
          <a:sy n="67" d="100"/>
        </p:scale>
        <p:origin x="1148" y="44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8497-196B-415E-957E-0F415BE432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53C6-0FAD-4C80-9812-1751C55792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97A3-A6E9-460C-B8AE-AE67AD1E0A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C96D9-4D4F-4265-8F02-21631B0197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C96D9-4D4F-4265-8F02-21631B0197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汇编</a:t>
            </a:r>
            <a:r>
              <a:rPr lang="en-US" altLang="zh-CN"/>
              <a:t> </a:t>
            </a:r>
            <a:r>
              <a:rPr lang="zh-CN" altLang="en-US"/>
              <a:t>寄存器操作</a:t>
            </a:r>
            <a:r>
              <a:rPr lang="en-US" altLang="zh-CN"/>
              <a:t> PCIE</a:t>
            </a:r>
            <a:r>
              <a:rPr lang="zh-CN" altLang="en-US"/>
              <a:t>配置空间</a:t>
            </a:r>
            <a:r>
              <a:rPr lang="en-US" altLang="zh-CN"/>
              <a:t> IO memorry</a:t>
            </a:r>
            <a:r>
              <a:rPr lang="zh-CN" altLang="en-US">
                <a:sym typeface="+mn-ea"/>
              </a:rPr>
              <a:t>访问</a:t>
            </a:r>
            <a:r>
              <a:rPr lang="en-US" altLang="zh-CN">
                <a:sym typeface="+mn-ea"/>
              </a:rPr>
              <a:t> CMOS 70/72 </a:t>
            </a:r>
            <a:r>
              <a:rPr lang="zh-CN" altLang="en-US">
                <a:sym typeface="+mn-ea"/>
              </a:rPr>
              <a:t>端口访问</a:t>
            </a:r>
            <a:r>
              <a:rPr lang="en-US" altLang="zh-CN">
                <a:sym typeface="+mn-ea"/>
              </a:rPr>
              <a:t> SMBUS spd</a:t>
            </a:r>
            <a:r>
              <a:rPr lang="zh-CN" altLang="en-US">
                <a:sym typeface="+mn-ea"/>
              </a:rPr>
              <a:t>信息读取</a:t>
            </a:r>
            <a:r>
              <a:rPr lang="en-US" altLang="zh-CN">
                <a:sym typeface="+mn-ea"/>
              </a:rPr>
              <a:t>   SEC-PEI-DXE-BDS-TSE</a:t>
            </a:r>
            <a:r>
              <a:rPr lang="zh-CN" altLang="en-US">
                <a:sym typeface="+mn-ea"/>
              </a:rPr>
              <a:t>各阶段</a:t>
            </a:r>
            <a:endParaRPr lang="zh-CN" altLang="en-US">
              <a:sym typeface="+mn-ea"/>
            </a:endParaRPr>
          </a:p>
          <a:p>
            <a:r>
              <a:rPr lang="en-US" altLang="zh-CN" dirty="0">
                <a:sym typeface="+mn-ea"/>
              </a:rPr>
              <a:t>PCI Address = </a:t>
            </a:r>
            <a:r>
              <a:rPr lang="en-US" altLang="zh-CN" dirty="0" err="1">
                <a:sym typeface="+mn-ea"/>
              </a:rPr>
              <a:t>PcieBaseAddr</a:t>
            </a:r>
            <a:r>
              <a:rPr lang="en-US" altLang="zh-CN" dirty="0">
                <a:sym typeface="+mn-ea"/>
              </a:rPr>
              <a:t>  +Bus &lt;&lt; 20</a:t>
            </a:r>
            <a:r>
              <a:rPr lang="zh-CN" altLang="en-US" dirty="0">
                <a:sym typeface="+mn-ea"/>
              </a:rPr>
              <a:t>       </a:t>
            </a:r>
            <a:r>
              <a:rPr lang="en-US" altLang="zh-CN" dirty="0">
                <a:sym typeface="+mn-ea"/>
              </a:rPr>
              <a:t>+Device &lt;&lt;15   +Function &lt;&lt;12  +Register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IO :CF8/CFC    0x8000000+</a:t>
            </a:r>
            <a:r>
              <a:rPr lang="en-US" altLang="zh-CN" dirty="0">
                <a:sym typeface="+mn-ea"/>
              </a:rPr>
              <a:t>Bus &lt;&lt;16</a:t>
            </a:r>
            <a:r>
              <a:rPr lang="zh-CN" altLang="en-US" dirty="0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+Device &lt;&lt;11   +Function &lt;&lt;8 +Register</a:t>
            </a: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将入职时的试用期考核表复制到此处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C96D9-4D4F-4265-8F02-21631B0197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Platform select   cpu </a:t>
            </a:r>
            <a:r>
              <a:rPr lang="zh-CN" altLang="en-US"/>
              <a:t>数量</a:t>
            </a:r>
            <a:r>
              <a:rPr lang="en-US" altLang="zh-CN"/>
              <a:t> 1DPC/2DPC PCIEdefine  DEBUG</a:t>
            </a:r>
            <a:r>
              <a:rPr lang="zh-CN" altLang="en-US"/>
              <a:t>相关的</a:t>
            </a:r>
            <a:r>
              <a:rPr lang="en-US" altLang="zh-CN"/>
              <a:t>TOKEN,SIO,HYGON</a:t>
            </a:r>
            <a:r>
              <a:rPr lang="zh-CN" altLang="en-US"/>
              <a:t>平台CPU</a:t>
            </a:r>
            <a:r>
              <a:rPr lang="en-US" altLang="zh-CN"/>
              <a:t> </a:t>
            </a:r>
            <a:r>
              <a:rPr lang="zh-CN" altLang="en-US"/>
              <a:t>Firmwares\DP或者D1选择</a:t>
            </a:r>
            <a:r>
              <a:rPr lang="en-US" altLang="zh-CN"/>
              <a:t>I</a:t>
            </a:r>
            <a:endParaRPr lang="en-US" altLang="zh-CN"/>
          </a:p>
          <a:p>
            <a:r>
              <a:rPr lang="en-US" altLang="zh-CN"/>
              <a:t>IIC </a:t>
            </a:r>
            <a:r>
              <a:rPr lang="zh-CN" altLang="en-US"/>
              <a:t>地址配置</a:t>
            </a:r>
            <a:r>
              <a:rPr lang="en-US" altLang="zh-CN"/>
              <a:t>  GPIO </a:t>
            </a:r>
            <a:r>
              <a:rPr lang="zh-CN" altLang="en-US"/>
              <a:t>配置</a:t>
            </a:r>
            <a:r>
              <a:rPr lang="en-US" altLang="zh-CN"/>
              <a:t>  DXIO lane </a:t>
            </a:r>
            <a:r>
              <a:rPr lang="zh-CN" altLang="en-US"/>
              <a:t>分配</a:t>
            </a:r>
            <a:endParaRPr lang="zh-CN" altLang="en-US"/>
          </a:p>
          <a:p>
            <a:r>
              <a:rPr lang="en-US" altLang="zh-CN"/>
              <a:t>Hygon signature  BMC </a:t>
            </a:r>
            <a:r>
              <a:rPr lang="zh-CN" altLang="en-US"/>
              <a:t>更新</a:t>
            </a:r>
            <a:r>
              <a:rPr lang="en-US" altLang="zh-CN"/>
              <a:t>BIOS</a:t>
            </a:r>
            <a:endParaRPr lang="en-US" altLang="zh-CN"/>
          </a:p>
          <a:p>
            <a:r>
              <a:rPr lang="en-US" altLang="zh-CN"/>
              <a:t>ast2500  DEBUG</a:t>
            </a:r>
            <a:endParaRPr lang="en-US" altLang="zh-CN"/>
          </a:p>
          <a:p>
            <a:r>
              <a:rPr lang="en-US" altLang="zh-CN"/>
              <a:t>IOMMU</a:t>
            </a:r>
            <a:r>
              <a:rPr lang="en-US" altLang="zh-CN">
                <a:sym typeface="+mn-ea"/>
              </a:rPr>
              <a:t>内存管理单元,允许在虚拟内存中对系统设备进行寻址，即将虚拟内存地址映射到物理内存地址，以便物理设备可以在虚拟内存环境中工作</a:t>
            </a:r>
            <a:endParaRPr lang="en-US" altLang="zh-CN">
              <a:sym typeface="+mn-ea"/>
            </a:endParaRPr>
          </a:p>
          <a:p>
            <a:r>
              <a:rPr lang="en-US" altLang="zh-CN"/>
              <a:t>H420 HYGON C86 3185  8核心16线程 DDR4 2666mhz 2dpc  8dimm槽  </a:t>
            </a:r>
            <a:r>
              <a:rPr lang="en-US" altLang="zh-CN">
                <a:sym typeface="+mn-ea"/>
              </a:rPr>
              <a:t>pcie3.0</a:t>
            </a:r>
            <a:endParaRPr lang="en-US" altLang="zh-CN"/>
          </a:p>
          <a:p>
            <a:r>
              <a:rPr lang="en-US" altLang="zh-CN"/>
              <a:t>X7845镜泊湖 64核心AMD7403</a:t>
            </a:r>
            <a:endParaRPr lang="en-US" altLang="zh-CN"/>
          </a:p>
          <a:p>
            <a:r>
              <a:rPr lang="en-US" altLang="zh-CN"/>
              <a:t>EPYC 7413   24 核 / 48 线程2.65-3.6GMHz  128 MB L3 缓存3200  x128Lane  180w  8channl  pcie4.0</a:t>
            </a:r>
            <a:endParaRPr lang="en-US" altLang="zh-CN"/>
          </a:p>
          <a:p>
            <a:r>
              <a:rPr lang="en-US" altLang="zh-CN"/>
              <a:t>EPYC 7402   24 核 / 48 线程2.8-3.35GMHz   128 MB L3 缓存3200  x128Lane  	180w  8channl </a:t>
            </a:r>
            <a:r>
              <a:rPr lang="en-US" altLang="zh-CN">
                <a:sym typeface="+mn-ea"/>
              </a:rPr>
              <a:t>pcie4.0</a:t>
            </a:r>
            <a:endParaRPr lang="en-US" altLang="zh-CN"/>
          </a:p>
          <a:p>
            <a:r>
              <a:rPr lang="en-US" altLang="zh-CN"/>
              <a:t>7763 /7702    64/128</a:t>
            </a:r>
            <a:r>
              <a:rPr lang="zh-CN" altLang="en-US"/>
              <a:t>线程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Global Control Register(offset 0h~30h )</a:t>
            </a:r>
            <a:endParaRPr lang="zh-CN" altLang="en-US"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Enter the Extended Function Mode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OUT 2E, A5</a:t>
            </a:r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OUT 2E  ,</a:t>
            </a:r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A5</a:t>
            </a:r>
            <a:endParaRPr 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CMOS 70/71  CPUID vid famaliy </a:t>
            </a:r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stepping  MOV EAX ,0,1 CPUID</a:t>
            </a:r>
            <a:endParaRPr 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zh-CN"/>
              <a:t>sio offset 30 bit0Enable KBC  Device active </a:t>
            </a:r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60 61KBC1st baseaddressbit[15:0] </a:t>
            </a:r>
            <a:endParaRPr 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int 21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显示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DS:DX int16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输入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 AH＝键盘的扫描码，AL＝ASCII码     int10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光标位置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 bx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寄存器输出的字符颜色控制</a:t>
            </a:r>
            <a:endParaRPr lang="zh-CN" alt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减少</a:t>
            </a:r>
            <a:r>
              <a:rPr lang="en-US" altLang="zh-CN"/>
              <a:t>GPIO</a:t>
            </a:r>
            <a:r>
              <a:rPr lang="zh-CN" altLang="en-US"/>
              <a:t>资源分配避免</a:t>
            </a:r>
            <a:r>
              <a:rPr lang="en-US" altLang="zh-CN"/>
              <a:t>  </a:t>
            </a:r>
            <a:r>
              <a:rPr lang="zh-CN" altLang="en-US"/>
              <a:t>减少硬件电路的复杂</a:t>
            </a:r>
            <a:r>
              <a:rPr lang="zh-CN" altLang="en-US"/>
              <a:t>度</a:t>
            </a:r>
            <a:endParaRPr lang="zh-CN" altLang="en-US"/>
          </a:p>
          <a:p>
            <a:r>
              <a:rPr lang="en-US" altLang="zh-CN"/>
              <a:t>-X1BMC VGA X1ASM1061R X1 M.2_0    x1 M.2_1 x4  SAS SATA  - x8 Pcie Slot RAID J162</a:t>
            </a:r>
            <a:endParaRPr lang="en-US" altLang="zh-CN"/>
          </a:p>
          <a:p>
            <a:r>
              <a:rPr lang="en-US" altLang="zh-CN"/>
              <a:t>RAID </a:t>
            </a:r>
            <a:r>
              <a:rPr lang="zh-CN" altLang="en-US"/>
              <a:t>等级</a:t>
            </a:r>
            <a:r>
              <a:rPr lang="en-US" altLang="zh-CN"/>
              <a:t>0.1.5.10</a:t>
            </a:r>
            <a:r>
              <a:rPr lang="zh-CN" altLang="en-US"/>
              <a:t>内存</a:t>
            </a:r>
            <a:r>
              <a:rPr lang="zh-CN" altLang="en-US"/>
              <a:t>控制器</a:t>
            </a:r>
            <a:endParaRPr lang="zh-CN" altLang="en-US"/>
          </a:p>
          <a:p>
            <a:r>
              <a:rPr lang="en-US" altLang="zh-CN"/>
              <a:t>windos server2019 redhat 7.6 +C</a:t>
            </a:r>
            <a:r>
              <a:rPr lang="en-US" altLang="zh-CN"/>
              <a:t>entos7.6 8.0</a:t>
            </a:r>
            <a:endParaRPr lang="en-US" altLang="zh-CN"/>
          </a:p>
          <a:p>
            <a:r>
              <a:rPr lang="en-US" altLang="zh-CN"/>
              <a:t>AGPIO23_3AGPIO9_3AGPIO40_3AGPIO10_3	AGPIO6AGPIO10_0AGPIO40_0</a:t>
            </a:r>
            <a:r>
              <a:rPr lang="zh-CN" altLang="en-US"/>
              <a:t>自动识别背板选择</a:t>
            </a:r>
            <a:r>
              <a:rPr lang="en-US" altLang="zh-CN"/>
              <a:t>balance common</a:t>
            </a:r>
            <a:r>
              <a:rPr lang="zh-CN" altLang="en-US"/>
              <a:t>单通道双通道</a:t>
            </a:r>
            <a:r>
              <a:rPr lang="en-US" altLang="zh-CN"/>
              <a:t>x16</a:t>
            </a:r>
            <a:endParaRPr lang="en-US" altLang="zh-CN"/>
          </a:p>
          <a:p>
            <a:r>
              <a:rPr lang="en-US" altLang="zh-CN"/>
              <a:t>Switch CPU0</a:t>
            </a:r>
            <a:r>
              <a:rPr lang="zh-CN" altLang="en-US"/>
              <a:t>出</a:t>
            </a:r>
            <a:r>
              <a:rPr lang="en-US" altLang="zh-CN"/>
              <a:t>Lane CPU0  CPU1 </a:t>
            </a:r>
            <a:r>
              <a:rPr lang="zh-CN" altLang="en-US"/>
              <a:t>出</a:t>
            </a:r>
            <a:r>
              <a:rPr lang="en-US" altLang="zh-CN"/>
              <a:t>Lane</a:t>
            </a:r>
            <a:r>
              <a:rPr lang="zh-CN" altLang="en-US"/>
              <a:t>到</a:t>
            </a:r>
            <a:r>
              <a:rPr lang="zh-CN" altLang="en-US"/>
              <a:t>背板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2" y="1844675"/>
            <a:ext cx="7344171" cy="8309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48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41832" y="3774790"/>
            <a:ext cx="2016448" cy="12972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撰写部门及人员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2011/4/1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69081" y="1268983"/>
            <a:ext cx="8207375" cy="525636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 单击此处编辑目录</a:t>
            </a:r>
            <a:endParaRPr lang="zh-CN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28596" y="357166"/>
            <a:ext cx="385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636912"/>
            <a:ext cx="7272807" cy="8309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48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467544" y="1196752"/>
            <a:ext cx="8208912" cy="525658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28596" y="357188"/>
            <a:ext cx="5072098" cy="571482"/>
          </a:xfrm>
          <a:prstGeom prst="rect">
            <a:avLst/>
          </a:prstGeom>
        </p:spPr>
        <p:txBody>
          <a:bodyPr/>
          <a:lstStyle>
            <a:lvl1pPr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453971" y="270406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员工转正答辩报告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228184" y="3774790"/>
            <a:ext cx="2592288" cy="1094370"/>
          </a:xfrm>
        </p:spPr>
        <p:txBody>
          <a:bodyPr/>
          <a:lstStyle/>
          <a:p>
            <a:r>
              <a:rPr lang="zh-CN" altLang="en-US" dirty="0"/>
              <a:t>黄云龙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>
          <a:xfrm>
            <a:off x="467544" y="1196752"/>
            <a:ext cx="8208912" cy="4968552"/>
          </a:xfrm>
        </p:spPr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能吃苦，不怕困难，对工作认真负责</a:t>
            </a:r>
            <a:endParaRPr lang="en-US" altLang="zh-CN" dirty="0"/>
          </a:p>
          <a:p>
            <a:pPr lvl="1"/>
            <a:r>
              <a:rPr lang="zh-CN" altLang="en-US" dirty="0"/>
              <a:t>对于学习工作中遇到的问题喜欢钻研，不轻言放弃</a:t>
            </a:r>
            <a:endParaRPr lang="zh-CN" altLang="en-US" dirty="0"/>
          </a:p>
          <a:p>
            <a:pPr lvl="1"/>
            <a:r>
              <a:rPr lang="zh-CN" altLang="en-US" dirty="0"/>
              <a:t>能独立思考，</a:t>
            </a:r>
            <a:r>
              <a:rPr lang="zh-CN" dirty="0"/>
              <a:t>善于总结问题，能快速制定解决计划和方案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综合知识面学习有待加强</a:t>
            </a:r>
            <a:endParaRPr lang="en-US" altLang="zh-CN" dirty="0"/>
          </a:p>
          <a:p>
            <a:pPr lvl="1"/>
            <a:r>
              <a:rPr lang="zh-CN" altLang="en-US" dirty="0"/>
              <a:t>经验缺乏，专业水平不高,问题处理能力不强</a:t>
            </a:r>
            <a:endParaRPr lang="zh-CN" altLang="en-US" dirty="0"/>
          </a:p>
          <a:p>
            <a:r>
              <a:rPr lang="zh-CN" altLang="en-US" dirty="0"/>
              <a:t>未来学习方向</a:t>
            </a:r>
            <a:endParaRPr lang="en-US" altLang="zh-CN" dirty="0"/>
          </a:p>
          <a:p>
            <a:pPr lvl="1"/>
            <a:r>
              <a:rPr lang="zh-CN" altLang="en-US" dirty="0"/>
              <a:t>短期内独立完成一些难度较低的项目，在实践和</a:t>
            </a:r>
            <a:r>
              <a:rPr lang="zh-CN" altLang="en-US" dirty="0"/>
              <a:t>项目中加深对</a:t>
            </a:r>
            <a:r>
              <a:rPr lang="en-US" altLang="zh-CN" dirty="0"/>
              <a:t>BIOS</a:t>
            </a:r>
            <a:r>
              <a:rPr lang="zh-CN" altLang="en-US" dirty="0"/>
              <a:t>的理解，争取理解底层原理</a:t>
            </a:r>
            <a:r>
              <a:rPr lang="zh-CN" altLang="en-US" dirty="0">
                <a:sym typeface="+mn-ea"/>
              </a:rPr>
              <a:t>独立解</a:t>
            </a:r>
            <a:r>
              <a:rPr lang="en-US" altLang="zh-CN" dirty="0">
                <a:sym typeface="+mn-ea"/>
              </a:rPr>
              <a:t>BUG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不断提升</a:t>
            </a:r>
            <a:r>
              <a:rPr lang="zh-CN" altLang="en-US" dirty="0">
                <a:sym typeface="+mn-ea"/>
              </a:rPr>
              <a:t>工作能力</a:t>
            </a:r>
            <a:endParaRPr lang="en-US" altLang="zh-CN" dirty="0"/>
          </a:p>
          <a:p>
            <a:pPr lvl="1"/>
            <a:r>
              <a:rPr lang="zh-CN" altLang="en-US" dirty="0"/>
              <a:t>未来几年着重学习底层原理，了解</a:t>
            </a:r>
            <a:r>
              <a:rPr lang="zh-CN" altLang="en-US" dirty="0"/>
              <a:t>整个系统架构，完善自身的知识体系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28596" y="357188"/>
            <a:ext cx="6087620" cy="571482"/>
          </a:xfrm>
        </p:spPr>
        <p:txBody>
          <a:bodyPr/>
          <a:lstStyle/>
          <a:p>
            <a:r>
              <a:rPr lang="zh-CN" altLang="en-US" dirty="0"/>
              <a:t>个人优缺点评价及未来学习方向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试用期间培训和学习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工作任务及完成情况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学习工作中的收获</a:t>
            </a:r>
            <a:r>
              <a:rPr lang="zh-CN" altLang="en-US" dirty="0">
                <a:sym typeface="+mn-ea"/>
              </a:rPr>
              <a:t>和建议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个人优缺点及努力方向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>
          <a:xfrm>
            <a:off x="467544" y="1700808"/>
            <a:ext cx="8208912" cy="31683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姓名：黄云龙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所属部门及项目组：产品技术中心</a:t>
            </a:r>
            <a:r>
              <a:rPr lang="en-US" altLang="zh-CN" dirty="0"/>
              <a:t> – </a:t>
            </a:r>
            <a:r>
              <a:rPr lang="zh-CN" altLang="en-US"/>
              <a:t>固件</a:t>
            </a:r>
            <a:r>
              <a:rPr lang="zh-CN" altLang="en-US" dirty="0"/>
              <a:t>研发部</a:t>
            </a:r>
            <a:r>
              <a:rPr lang="en-US" altLang="zh-CN" dirty="0"/>
              <a:t>(BIOS)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入职时间：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试用期：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 </a:t>
            </a:r>
            <a:r>
              <a:rPr lang="en-US" altLang="zh-CN" dirty="0"/>
              <a:t>– 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新员工导师：徐玉进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>
          <a:xfrm>
            <a:off x="467544" y="1196752"/>
            <a:ext cx="8208912" cy="4320480"/>
          </a:xfrm>
        </p:spPr>
        <p:txBody>
          <a:bodyPr/>
          <a:lstStyle/>
          <a:p>
            <a:r>
              <a:rPr lang="zh-CN" altLang="en-US" dirty="0"/>
              <a:t>培训情况介绍</a:t>
            </a:r>
            <a:endParaRPr lang="en-US" altLang="zh-CN" dirty="0"/>
          </a:p>
          <a:p>
            <a:pPr lvl="1"/>
            <a:r>
              <a:rPr lang="zh-CN" altLang="en-US" dirty="0"/>
              <a:t>入职培训：北京总部参观并进行两周集训，了解公司规章制度、学习曙光企业文化，与各地不同部门的同事交流学习</a:t>
            </a:r>
            <a:endParaRPr lang="en-US" altLang="zh-CN" dirty="0"/>
          </a:p>
          <a:p>
            <a:pPr lvl="1"/>
            <a:r>
              <a:rPr lang="zh-CN" altLang="en-US" dirty="0"/>
              <a:t>部门专业知识培训：参加</a:t>
            </a:r>
            <a:r>
              <a:rPr lang="en-US" altLang="zh-CN" dirty="0"/>
              <a:t>BIOS</a:t>
            </a:r>
            <a:r>
              <a:rPr lang="zh-CN" altLang="en-US" dirty="0"/>
              <a:t>专业知识培训，包括：</a:t>
            </a:r>
            <a:r>
              <a:rPr lang="zh-CN" altLang="en-US" dirty="0">
                <a:sym typeface="+mn-ea"/>
              </a:rPr>
              <a:t>汇编编程，</a:t>
            </a:r>
            <a:r>
              <a:rPr lang="en-US" altLang="zh-CN" dirty="0"/>
              <a:t>BIOS</a:t>
            </a:r>
            <a:r>
              <a:rPr lang="zh-CN" altLang="en-US" dirty="0"/>
              <a:t>流程、</a:t>
            </a:r>
            <a:r>
              <a:rPr lang="en-US" altLang="zh-CN" dirty="0"/>
              <a:t>BMC</a:t>
            </a:r>
            <a:r>
              <a:rPr lang="zh-CN" altLang="en-US" dirty="0"/>
              <a:t>功能简介、寄存器和</a:t>
            </a:r>
            <a:r>
              <a:rPr lang="en-US" altLang="zh-CN" dirty="0"/>
              <a:t>CPU</a:t>
            </a:r>
            <a:r>
              <a:rPr lang="zh-CN" altLang="en-US" dirty="0"/>
              <a:t>模式、</a:t>
            </a:r>
            <a:r>
              <a:rPr lang="en-US" altLang="zh-CN" dirty="0"/>
              <a:t>CMOS</a:t>
            </a:r>
            <a:r>
              <a:rPr lang="zh-CN" altLang="en-US" dirty="0"/>
              <a:t>、</a:t>
            </a:r>
            <a:r>
              <a:rPr lang="en-US" altLang="zh-CN" dirty="0"/>
              <a:t>PCIe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SMbus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/>
              <a:t>SIO</a:t>
            </a:r>
            <a:r>
              <a:rPr lang="zh-CN" altLang="en-US" dirty="0"/>
              <a:t>、</a:t>
            </a:r>
            <a:r>
              <a:rPr lang="en-US" altLang="zh-CN" sz="2000" dirty="0"/>
              <a:t> Memory </a:t>
            </a:r>
            <a:r>
              <a:rPr lang="zh-CN" altLang="en-US" sz="2000" dirty="0"/>
              <a:t>、</a:t>
            </a:r>
            <a:r>
              <a:rPr lang="en-US" altLang="zh-CN" sz="2000" dirty="0"/>
              <a:t>Setup</a:t>
            </a:r>
            <a:r>
              <a:rPr lang="zh-CN" altLang="en-US" sz="2000" dirty="0"/>
              <a:t>、</a:t>
            </a:r>
            <a:r>
              <a:rPr lang="en-US" altLang="zh-CN" sz="2000" dirty="0"/>
              <a:t>SMBIOS</a:t>
            </a:r>
            <a:r>
              <a:rPr lang="zh-CN" altLang="en-US" sz="2000" dirty="0"/>
              <a:t>、 </a:t>
            </a:r>
            <a:r>
              <a:rPr lang="en-US" altLang="zh-CN" sz="2000" dirty="0"/>
              <a:t>Option Rom</a:t>
            </a:r>
            <a:r>
              <a:rPr lang="zh-CN" altLang="en-US" sz="2000" dirty="0"/>
              <a:t>、</a:t>
            </a:r>
            <a:r>
              <a:rPr lang="en-US" altLang="zh-CN" sz="2000" dirty="0"/>
              <a:t>Event</a:t>
            </a:r>
            <a:r>
              <a:rPr lang="zh-CN" altLang="en-US" sz="2000" dirty="0"/>
              <a:t>、</a:t>
            </a:r>
            <a:r>
              <a:rPr lang="en-US" altLang="zh-CN" sz="2000" dirty="0">
                <a:sym typeface="+mn-ea"/>
              </a:rPr>
              <a:t>BIOS Recovery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/>
              <a:t> HOB</a:t>
            </a:r>
            <a:r>
              <a:rPr lang="zh-CN" altLang="en-US" sz="2000" dirty="0"/>
              <a:t>、</a:t>
            </a:r>
            <a:r>
              <a:rPr lang="en-US" altLang="zh-CN" sz="2000" dirty="0"/>
              <a:t>Porting</a:t>
            </a:r>
            <a:r>
              <a:rPr lang="zh-CN" altLang="en-US" sz="2000" dirty="0">
                <a:sym typeface="+mn-ea"/>
              </a:rPr>
              <a:t>等相关课程</a:t>
            </a:r>
            <a:endParaRPr lang="en-US" altLang="zh-CN" sz="2000" dirty="0">
              <a:sym typeface="+mn-ea"/>
            </a:endParaRPr>
          </a:p>
          <a:p>
            <a:r>
              <a:rPr lang="zh-CN" altLang="en-US" dirty="0"/>
              <a:t>自我学习情况介绍</a:t>
            </a:r>
            <a:endParaRPr lang="en-US" altLang="zh-CN" dirty="0"/>
          </a:p>
          <a:p>
            <a:pPr lvl="1"/>
            <a:r>
              <a:rPr lang="zh-CN" altLang="en-US" dirty="0"/>
              <a:t>整理汇编作业</a:t>
            </a:r>
            <a:endParaRPr lang="en-US" altLang="zh-CN" dirty="0"/>
          </a:p>
          <a:p>
            <a:pPr lvl="1"/>
            <a:r>
              <a:rPr lang="zh-CN" altLang="en-US" dirty="0"/>
              <a:t>海光和</a:t>
            </a:r>
            <a:r>
              <a:rPr lang="en-US" altLang="zh-CN" dirty="0"/>
              <a:t>Milan</a:t>
            </a:r>
            <a:r>
              <a:rPr lang="en-US" altLang="zh-CN" dirty="0">
                <a:sym typeface="+mn-ea"/>
              </a:rPr>
              <a:t>Porting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学习</a:t>
            </a:r>
            <a:r>
              <a:rPr lang="en-US" altLang="zh-CN" dirty="0">
                <a:sym typeface="+mn-ea"/>
              </a:rPr>
              <a:t>DXIO</a:t>
            </a:r>
            <a:r>
              <a:rPr lang="zh-CN" altLang="en-US" dirty="0">
                <a:sym typeface="+mn-ea"/>
              </a:rPr>
              <a:t>复用基于</a:t>
            </a:r>
            <a:r>
              <a:rPr lang="en-US" altLang="zh-CN" dirty="0">
                <a:sym typeface="+mn-ea"/>
              </a:rPr>
              <a:t>GPIO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Setup</a:t>
            </a:r>
            <a:r>
              <a:rPr lang="zh-CN" altLang="en-US" dirty="0">
                <a:sym typeface="+mn-ea"/>
              </a:rPr>
              <a:t>分配方法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试用期间培训和学习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试用期考核表</a:t>
            </a:r>
            <a:endParaRPr lang="zh-CN" altLang="en-US" dirty="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31775" y="1340768"/>
          <a:ext cx="8680450" cy="360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742"/>
                <a:gridCol w="2533443"/>
                <a:gridCol w="2304256"/>
                <a:gridCol w="576064"/>
                <a:gridCol w="864096"/>
                <a:gridCol w="955849"/>
              </a:tblGrid>
              <a:tr h="432048"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试用期考核表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考核名称</a:t>
                      </a:r>
                      <a:endParaRPr lang="en-US" altLang="en-US" sz="9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考核方式</a:t>
                      </a:r>
                      <a:endParaRPr lang="en-US" altLang="en-US" sz="9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考核标准</a:t>
                      </a:r>
                      <a:endParaRPr lang="en-US" altLang="en-US" sz="9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权重</a:t>
                      </a:r>
                      <a:endParaRPr lang="en-US" altLang="en-US" sz="9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考核满分</a:t>
                      </a:r>
                      <a:endParaRPr lang="en-US" altLang="en-US" sz="9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考核评估者</a:t>
                      </a:r>
                      <a:endParaRPr lang="en-US" altLang="en-US" sz="9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转正答辩</a:t>
                      </a:r>
                      <a:endParaRPr lang="en-US" altLang="en-US" sz="900" b="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每个评委根据您的工作态度、团队协作、岗位技能、工作成果、答辩表现等五个维度，进行考评打分，最终答辩得分取各评委打分平均值</a:t>
                      </a:r>
                      <a:endParaRPr lang="en-US" altLang="en-US" sz="900" b="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 转正答辩得分</a:t>
                      </a:r>
                      <a:r>
                        <a:rPr lang="en-US" altLang="zh-CN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&gt;=70</a:t>
                      </a:r>
                      <a:r>
                        <a:rPr lang="zh-CN" altLang="en-US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分可正常转正，</a:t>
                      </a:r>
                      <a:r>
                        <a:rPr lang="en-US" altLang="zh-CN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&lt;70</a:t>
                      </a:r>
                      <a:r>
                        <a:rPr lang="zh-CN" altLang="en-US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分为不符合录用条件，将解除劳动合同。</a:t>
                      </a:r>
                      <a:endParaRPr lang="en-US" altLang="en-US" sz="900" b="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r>
                        <a:rPr lang="zh-CN" altLang="en-US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％</a:t>
                      </a:r>
                      <a:endParaRPr lang="en-US" altLang="en-US" sz="900" b="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r>
                        <a:rPr lang="zh-CN" altLang="en-US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分</a:t>
                      </a:r>
                      <a:endParaRPr lang="en-US" altLang="en-US" sz="900" b="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答辩评委</a:t>
                      </a:r>
                      <a:endParaRPr lang="en-US" altLang="en-US" sz="900" b="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1406"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我已仔细阅读试用期考核表，明确知晓指标的计算及考核方式。认可试用期考核内容为本人岗位要求的重要组成部分，认可转正答辩低于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70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分为不符合录用条件。为了达成业绩目标，本人承诺遵守公司各项规章制度，严格自律努力工作。我已知晓通过公司网站“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OA-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管理体系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制度流程”可查阅公司制度、规定、规范等现发布版本及以后的修订更新情况，并已认真学习了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绩效管理制度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》(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文号：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ZD-G-1006)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员工异动管理制度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（文号：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ZD-G1004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）、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员工考勤与休假制度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（文号：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ZD-G-1011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）、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培训体系管理制度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（文号：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ZD-G-1005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）、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市场营销管理规范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（文号：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ZD-A-003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）、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商务手册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（文号：</a:t>
                      </a:r>
                      <a:r>
                        <a:rPr lang="en-US" altLang="zh-CN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ZD-B-001</a:t>
                      </a:r>
                      <a:r>
                        <a:rPr lang="zh-CN" altLang="en-US" sz="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）等相关内容。对以上内容本人均确认无异议。</a:t>
                      </a:r>
                      <a:endParaRPr lang="zh-CN" altLang="en-US" sz="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签字：</a:t>
                      </a:r>
                      <a:endParaRPr lang="zh-CN" altLang="en-US" sz="10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0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签字</a:t>
                      </a:r>
                      <a:r>
                        <a:rPr lang="zh-CN" altLang="en-US" sz="10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时间</a:t>
                      </a:r>
                      <a:r>
                        <a:rPr lang="zh-CN" sz="10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：</a:t>
                      </a:r>
                      <a:endParaRPr lang="zh-CN" altLang="en-US" sz="10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0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>
          <a:xfrm>
            <a:off x="467544" y="1196752"/>
            <a:ext cx="8208912" cy="4536504"/>
          </a:xfrm>
        </p:spPr>
        <p:txBody>
          <a:bodyPr/>
          <a:lstStyle/>
          <a:p>
            <a:r>
              <a:rPr lang="zh-CN" altLang="en-US" dirty="0"/>
              <a:t>工作职责</a:t>
            </a:r>
            <a:endParaRPr lang="en-US" altLang="zh-CN" dirty="0"/>
          </a:p>
          <a:p>
            <a:pPr lvl="1"/>
            <a:r>
              <a:rPr lang="zh-CN" altLang="en-US" dirty="0"/>
              <a:t>学习公司规章制度，熟悉工作内容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学习部门专业知识与技能和完成课程作业</a:t>
            </a:r>
            <a:endParaRPr lang="en-US" altLang="zh-CN" dirty="0"/>
          </a:p>
          <a:p>
            <a:pPr lvl="1"/>
            <a:r>
              <a:rPr lang="en-US" altLang="zh-CN" dirty="0"/>
              <a:t>Porting</a:t>
            </a:r>
            <a:r>
              <a:rPr lang="zh-CN" altLang="en-US" dirty="0"/>
              <a:t>海光平台</a:t>
            </a:r>
            <a:r>
              <a:rPr lang="en-US" altLang="zh-CN" dirty="0"/>
              <a:t>DyhanaCRB_L015CRB</a:t>
            </a:r>
            <a:r>
              <a:rPr lang="zh-CN" altLang="en-US" dirty="0"/>
              <a:t>代码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PortingMilanCRB_L016</a:t>
            </a:r>
            <a:r>
              <a:rPr lang="zh-CN" altLang="en-US" dirty="0">
                <a:sym typeface="+mn-ea"/>
              </a:rPr>
              <a:t>代码</a:t>
            </a:r>
            <a:endParaRPr lang="zh-CN" altLang="en-US" dirty="0">
              <a:sym typeface="+mn-ea"/>
            </a:endParaRPr>
          </a:p>
          <a:p>
            <a:pPr marL="342900" lvl="1" indent="-342900" algn="l">
              <a:buClrTx/>
              <a:buSzTx/>
              <a:buChar char="n"/>
            </a:pPr>
            <a:r>
              <a:rPr lang="zh-CN" altLang="en-US" sz="2400" dirty="0">
                <a:sym typeface="+mn-ea"/>
              </a:rPr>
              <a:t>完成情况</a:t>
            </a:r>
            <a:endParaRPr lang="zh-CN" altLang="en-US" sz="2400" dirty="0"/>
          </a:p>
          <a:p>
            <a:pPr lvl="1"/>
            <a:r>
              <a:rPr lang="zh-CN" altLang="en-US" dirty="0"/>
              <a:t>熟悉公司各项制度，</a:t>
            </a:r>
            <a:r>
              <a:rPr lang="zh-CN" altLang="en-US" dirty="0"/>
              <a:t>了解工作内容与工作目标</a:t>
            </a:r>
            <a:endParaRPr lang="en-US" altLang="zh-CN" dirty="0"/>
          </a:p>
          <a:p>
            <a:pPr lvl="1"/>
            <a:r>
              <a:rPr lang="zh-CN" altLang="en-US" dirty="0"/>
              <a:t>完成部门培训课程与作业，总结实验结果与学习心得</a:t>
            </a:r>
            <a:endParaRPr lang="zh-CN" altLang="en-US" dirty="0"/>
          </a:p>
          <a:p>
            <a:pPr lvl="1"/>
            <a:r>
              <a:rPr lang="zh-CN" altLang="en-US" dirty="0"/>
              <a:t>完成部门笔试和机试考核，</a:t>
            </a:r>
            <a:r>
              <a:rPr lang="en-US" altLang="zh-CN" dirty="0"/>
              <a:t>PEI</a:t>
            </a:r>
            <a:r>
              <a:rPr lang="zh-CN" altLang="en-US" dirty="0"/>
              <a:t>创建</a:t>
            </a:r>
            <a:r>
              <a:rPr lang="en-US" altLang="zh-CN" dirty="0"/>
              <a:t>Hob</a:t>
            </a:r>
            <a:r>
              <a:rPr lang="zh-CN" altLang="en-US" dirty="0"/>
              <a:t>、</a:t>
            </a:r>
            <a:r>
              <a:rPr lang="en-US" altLang="zh-CN" dirty="0"/>
              <a:t>Dxe</a:t>
            </a:r>
            <a:r>
              <a:rPr lang="zh-CN" altLang="en-US" dirty="0">
                <a:sym typeface="+mn-ea"/>
              </a:rPr>
              <a:t>根据</a:t>
            </a:r>
            <a:r>
              <a:rPr lang="zh-CN" altLang="en-US" dirty="0"/>
              <a:t>获取修改</a:t>
            </a:r>
            <a:r>
              <a:rPr lang="en-US" altLang="zh-CN" dirty="0"/>
              <a:t>IOMMU</a:t>
            </a:r>
            <a:r>
              <a:rPr lang="zh-CN" altLang="en-US" dirty="0"/>
              <a:t>默认值</a:t>
            </a:r>
            <a:endParaRPr lang="en-US" altLang="zh-CN" dirty="0"/>
          </a:p>
          <a:p>
            <a:pPr lvl="1"/>
            <a:r>
              <a:rPr lang="zh-CN" altLang="en-US" dirty="0"/>
              <a:t>完成</a:t>
            </a:r>
            <a:r>
              <a:rPr lang="en-US" dirty="0"/>
              <a:t>Porting</a:t>
            </a:r>
            <a:r>
              <a:rPr lang="zh-CN" altLang="en-US" dirty="0"/>
              <a:t>能进入</a:t>
            </a:r>
            <a:r>
              <a:rPr lang="en-US" altLang="zh-CN" dirty="0"/>
              <a:t>UEFI Shell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工作任务及完成情况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>
          <a:xfrm>
            <a:off x="467544" y="1196752"/>
            <a:ext cx="8208912" cy="4536504"/>
          </a:xfrm>
        </p:spPr>
        <p:txBody>
          <a:bodyPr/>
          <a:lstStyle/>
          <a:p>
            <a:r>
              <a:rPr lang="zh-CN" altLang="en-US" dirty="0"/>
              <a:t>汇编程序整理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整理汇编小程序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可以交互进入各功能模块和退出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工作任务及完成情况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2581910"/>
            <a:ext cx="2820670" cy="1830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95" y="2606675"/>
            <a:ext cx="2927350" cy="1805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-2546" t="16504" r="1589" b="8117"/>
          <a:stretch>
            <a:fillRect/>
          </a:stretch>
        </p:blipFill>
        <p:spPr>
          <a:xfrm>
            <a:off x="211455" y="4437380"/>
            <a:ext cx="2880360" cy="1673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l="1689" t="-1182" r="42207" b="29610"/>
          <a:stretch>
            <a:fillRect/>
          </a:stretch>
        </p:blipFill>
        <p:spPr>
          <a:xfrm>
            <a:off x="3067685" y="4382770"/>
            <a:ext cx="2987040" cy="1727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r="21509"/>
          <a:stretch>
            <a:fillRect/>
          </a:stretch>
        </p:blipFill>
        <p:spPr>
          <a:xfrm>
            <a:off x="6050915" y="4384675"/>
            <a:ext cx="2952750" cy="1726565"/>
          </a:xfrm>
          <a:prstGeom prst="rect">
            <a:avLst/>
          </a:prstGeom>
        </p:spPr>
      </p:pic>
      <p:pic>
        <p:nvPicPr>
          <p:cNvPr id="10" name="图片 9" descr="si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80" y="2581910"/>
            <a:ext cx="2978785" cy="1791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>
          <a:xfrm>
            <a:off x="467544" y="1196752"/>
            <a:ext cx="8208912" cy="4536504"/>
          </a:xfrm>
        </p:spPr>
        <p:txBody>
          <a:bodyPr/>
          <a:lstStyle/>
          <a:p>
            <a:r>
              <a:rPr lang="en-US" altLang="zh-CN" dirty="0"/>
              <a:t>DXIO</a:t>
            </a:r>
            <a:r>
              <a:rPr lang="zh-CN" altLang="en-US" dirty="0"/>
              <a:t>配置使用</a:t>
            </a:r>
            <a:r>
              <a:rPr lang="en-US" altLang="zh-CN" dirty="0"/>
              <a:t>Setup</a:t>
            </a:r>
            <a:r>
              <a:rPr lang="zh-CN" altLang="en-US" dirty="0"/>
              <a:t>选择和修改</a:t>
            </a:r>
            <a:endParaRPr lang="en-US" altLang="zh-CN" dirty="0"/>
          </a:p>
          <a:p>
            <a:pPr lvl="1" algn="l">
              <a:buClrTx/>
              <a:buSzTx/>
            </a:pPr>
            <a:r>
              <a:rPr lang="zh-CN" altLang="en-US" dirty="0">
                <a:sym typeface="+mn-ea"/>
              </a:rPr>
              <a:t>根据Setup选项 ，CPU每个Die的oneof 选项value对应CPU每个Die的DXIO分配(x4x4x4x4 ,x4x4x8,x8x4x4 ,x8x8 ,x16)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然后通过GetVariable，使用Dxio</a:t>
            </a:r>
            <a:r>
              <a:rPr lang="en-US" altLang="zh-CN" dirty="0">
                <a:sym typeface="+mn-ea"/>
              </a:rPr>
              <a:t>En</a:t>
            </a:r>
            <a:r>
              <a:rPr lang="zh-CN" altLang="en-US" dirty="0">
                <a:sym typeface="+mn-ea"/>
              </a:rPr>
              <a:t>ableTable()配置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dirty="0"/>
              <a:t>根据实际需求设置</a:t>
            </a:r>
            <a:r>
              <a:rPr lang="en-US" altLang="zh-CN" dirty="0">
                <a:sym typeface="+mn-ea"/>
              </a:rPr>
              <a:t>Lane</a:t>
            </a:r>
            <a:r>
              <a:rPr lang="zh-CN" altLang="en-US" dirty="0">
                <a:sym typeface="+mn-ea"/>
              </a:rPr>
              <a:t>分配</a:t>
            </a:r>
            <a:r>
              <a:rPr lang="en-US" altLang="zh-CN" dirty="0"/>
              <a:t> </a:t>
            </a:r>
            <a:r>
              <a:rPr lang="zh-CN" altLang="en-US" dirty="0"/>
              <a:t>，可以减少</a:t>
            </a:r>
            <a:r>
              <a:rPr lang="en-US" altLang="zh-CN" dirty="0"/>
              <a:t>GPIO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工作任务及完成情况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8115" y="3068955"/>
            <a:ext cx="6099810" cy="3468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>
          <a:xfrm>
            <a:off x="467544" y="1196752"/>
            <a:ext cx="8208912" cy="4104456"/>
          </a:xfrm>
        </p:spPr>
        <p:txBody>
          <a:bodyPr/>
          <a:lstStyle/>
          <a:p>
            <a:pPr lvl="1"/>
            <a:r>
              <a:rPr lang="zh-CN" altLang="en-US" dirty="0"/>
              <a:t>入职培训让我深入了解了曙光的企业文化，导师制度和组织集训表现出公司对新员工培养的重视，自主创新，服务中国的理念更好的实现个人价值和社会价值</a:t>
            </a:r>
            <a:endParaRPr lang="zh-CN" altLang="en-US" dirty="0"/>
          </a:p>
          <a:p>
            <a:pPr lvl="1"/>
            <a:r>
              <a:rPr lang="zh-CN" altLang="en-US" dirty="0"/>
              <a:t>丰富的专业知识培训让我深入了解了</a:t>
            </a:r>
            <a:r>
              <a:rPr lang="en-US" altLang="zh-CN" dirty="0"/>
              <a:t>BIOS</a:t>
            </a:r>
            <a:r>
              <a:rPr lang="zh-CN" altLang="en-US" dirty="0"/>
              <a:t>基本作用，对</a:t>
            </a:r>
            <a:r>
              <a:rPr lang="en-US" altLang="zh-CN" dirty="0"/>
              <a:t>BIOS</a:t>
            </a:r>
            <a:r>
              <a:rPr lang="zh-CN" altLang="en-US" dirty="0"/>
              <a:t>工程产生了浓厚的兴趣，明确了今后的学习和职业发展方向</a:t>
            </a:r>
            <a:endParaRPr lang="en-US" altLang="zh-CN" dirty="0"/>
          </a:p>
          <a:p>
            <a:pPr lvl="1"/>
            <a:r>
              <a:rPr lang="zh-CN" altLang="en-US" dirty="0"/>
              <a:t>经过半年的学习工作，我逐渐融入到团队，对于遇到的问题同事都会耐心讲解，良好的学习氛围团队促进个人成长</a:t>
            </a:r>
            <a:endParaRPr lang="en-US" altLang="zh-CN" dirty="0"/>
          </a:p>
          <a:p>
            <a:pPr lvl="1"/>
            <a:r>
              <a:rPr lang="zh-CN" altLang="en-US" dirty="0"/>
              <a:t>知识面重要性，广泛获取知识，不局限于舒适区的工作，扩大解决问题思路</a:t>
            </a:r>
            <a:endParaRPr lang="en-US" altLang="zh-CN" dirty="0"/>
          </a:p>
          <a:p>
            <a:pPr lvl="1"/>
            <a:r>
              <a:rPr lang="zh-CN" altLang="en-US" dirty="0"/>
              <a:t>对于工作任务需要高效解决，对于遇到的困难多请教师傅和同事，多追代码了解底层原理和实现方法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学习工作中的收获</a:t>
            </a:r>
            <a:r>
              <a:rPr lang="zh-CN" altLang="en-US" dirty="0">
                <a:sym typeface="+mn-ea"/>
              </a:rPr>
              <a:t>和建议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444b478-1cf3-42a2-9abb-3dd6842e1c31}"/>
  <p:tag name="TABLE_ENDDRAG_ORIGIN_RECT" val="683*415"/>
  <p:tag name="TABLE_ENDDRAG_RECT" val="16*91*683*415"/>
</p:tagLst>
</file>

<file path=ppt/tags/tag2.xml><?xml version="1.0" encoding="utf-8"?>
<p:tagLst xmlns:p="http://schemas.openxmlformats.org/presentationml/2006/main">
  <p:tag name="KSO_WM_UNIT_PLACING_PICTURE_USER_VIEWPORT" val="{&quot;height&quot;:4404,&quot;width&quot;:6180}"/>
</p:tagLst>
</file>

<file path=ppt/theme/theme1.xml><?xml version="1.0" encoding="utf-8"?>
<a:theme xmlns:a="http://schemas.openxmlformats.org/drawingml/2006/main" name="演示文稿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0</TotalTime>
  <Words>3449</Words>
  <Application>WPS 演示</Application>
  <PresentationFormat>全屏显示(4:3)</PresentationFormat>
  <Paragraphs>137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Consolas</vt:lpstr>
      <vt:lpstr>Arial Unicode MS</vt:lpstr>
      <vt:lpstr>Calibri</vt:lpstr>
      <vt:lpstr>演示文稿2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用户47</dc:creator>
  <cp:lastModifiedBy>For丨丶Tomorrow</cp:lastModifiedBy>
  <cp:revision>43</cp:revision>
  <dcterms:created xsi:type="dcterms:W3CDTF">2011-03-28T03:13:00Z</dcterms:created>
  <dcterms:modified xsi:type="dcterms:W3CDTF">2021-12-22T02:51:32Z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2052-11.1.0.11194</vt:lpwstr>
  </property>
  <property fmtid="{D5CDD505-2E9C-101B-9397-08002B2CF9AE}" pid="4" name="ICV">
    <vt:lpwstr>55D42D8484EF46F18032B60023A95EC3</vt:lpwstr>
  </property>
</Properties>
</file>