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</p:sldMasterIdLst>
  <p:notesMasterIdLst>
    <p:notesMasterId r:id="rId19"/>
  </p:notesMasterIdLst>
  <p:handoutMasterIdLst>
    <p:handoutMasterId r:id="rId23"/>
  </p:handoutMasterIdLst>
  <p:sldIdLst>
    <p:sldId id="264" r:id="rId5"/>
    <p:sldId id="265" r:id="rId6"/>
    <p:sldId id="278" r:id="rId7"/>
    <p:sldId id="271" r:id="rId8"/>
    <p:sldId id="282" r:id="rId9"/>
    <p:sldId id="283" r:id="rId10"/>
    <p:sldId id="281" r:id="rId11"/>
    <p:sldId id="275" r:id="rId12"/>
    <p:sldId id="272" r:id="rId13"/>
    <p:sldId id="276" r:id="rId14"/>
    <p:sldId id="273" r:id="rId15"/>
    <p:sldId id="277" r:id="rId16"/>
    <p:sldId id="280" r:id="rId17"/>
    <p:sldId id="279" r:id="rId18"/>
    <p:sldId id="284" r:id="rId20"/>
    <p:sldId id="285" r:id="rId21"/>
    <p:sldId id="266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4"/>
  </p:normalViewPr>
  <p:slideViewPr>
    <p:cSldViewPr snapToGrid="0" snapToObjects="1" showGuides="1">
      <p:cViewPr varScale="1">
        <p:scale>
          <a:sx n="89" d="100"/>
          <a:sy n="89" d="100"/>
        </p:scale>
        <p:origin x="259" y="67"/>
      </p:cViewPr>
      <p:guideLst>
        <p:guide orient="horz" pos="283"/>
        <p:guide pos="3840"/>
        <p:guide pos="7413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9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slide" Target="slide2.xml"/><Relationship Id="rId2" Type="http://schemas.openxmlformats.org/officeDocument/2006/relationships/tags" Target="../tags/tag4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slide" Target="slide2.xml"/><Relationship Id="rId2" Type="http://schemas.openxmlformats.org/officeDocument/2006/relationships/tags" Target="../tags/tag6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slide" Target="slide2.xml"/><Relationship Id="rId2" Type="http://schemas.openxmlformats.org/officeDocument/2006/relationships/tags" Target="../tags/tag7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2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slide" Target="slide2.xml"/><Relationship Id="rId2" Type="http://schemas.openxmlformats.org/officeDocument/2006/relationships/tags" Target="../tags/tag1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slide" Target="slide2.xml"/><Relationship Id="rId2" Type="http://schemas.openxmlformats.org/officeDocument/2006/relationships/tags" Target="../tags/tag3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251" y="1130300"/>
            <a:ext cx="43586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2019</a:t>
            </a:r>
            <a:r>
              <a:rPr lang="zh-CN" altLang="en-US" sz="4000" b="1" dirty="0">
                <a:solidFill>
                  <a:schemeClr val="bg1"/>
                </a:solidFill>
              </a:rPr>
              <a:t>年中</a:t>
            </a:r>
            <a:r>
              <a:rPr lang="zh-CN" altLang="en-US" sz="4000" b="1" dirty="0">
                <a:solidFill>
                  <a:schemeClr val="bg1"/>
                </a:solidFill>
              </a:rPr>
              <a:t>工作总结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7729" y="5644016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工程技术中心</a:t>
            </a:r>
            <a:r>
              <a:rPr kumimoji="1"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昆山软件</a:t>
            </a:r>
            <a:endParaRPr kumimoji="1" lang="en-US" altLang="zh-CN" sz="2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唐鑫金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63111" y="9031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61814" y="1438181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61813" y="232955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50715" y="138609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79316" y="1386093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50715" y="2277476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79316" y="2238413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88917" y="1386090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79292" y="2365765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61814" y="3221373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50716" y="3169290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79317" y="313022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79293" y="3257579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61814" y="411257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50716" y="406049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79317" y="4021430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79293" y="4148782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s_2"/>
          <p:cNvSpPr/>
          <p:nvPr>
            <p:custDataLst>
              <p:tags r:id="rId14"/>
            </p:custDataLst>
          </p:nvPr>
        </p:nvSpPr>
        <p:spPr>
          <a:xfrm>
            <a:off x="2461814" y="503741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50716" y="4985336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79317" y="4946273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" name="文本占位符 3"/>
          <p:cNvSpPr txBox="1"/>
          <p:nvPr/>
        </p:nvSpPr>
        <p:spPr>
          <a:xfrm>
            <a:off x="3379293" y="5073625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/>
        </p:nvSpPr>
        <p:spPr>
          <a:xfrm>
            <a:off x="390941" y="1248041"/>
            <a:ext cx="10812865" cy="5587754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Rome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Fast Video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Rome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Die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设计上与上一代平台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Naples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的不同，优化调整了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Bus/MMIO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等资源分配方式，解决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Fast Video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Rome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平台上不能正常显示的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SugonSystemInfo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模块整合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针对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Hygon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/AMD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平台整合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Memory/CPU/HDD/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信息的收集、显示、发送资产信息给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BMC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等功能的模块化与共用化，实现接口的统一调用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Redfish-OOB 1.5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功能模块验证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Intel G30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Whitley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代码导入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版本的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Redfish-OOB BIOS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功能模块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验证通过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OOB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更改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选项及更新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61813" y="145543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61812" y="2346813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50714" y="140334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79315" y="140334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50714" y="2294730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79315" y="225566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88916" y="1403344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79291" y="2383019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61813" y="323862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50715" y="318654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79316" y="314748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79292" y="327483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61813" y="412983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50715" y="407774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79316" y="403868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79292" y="4166036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MH_Others_2"/>
          <p:cNvSpPr/>
          <p:nvPr>
            <p:custDataLst>
              <p:tags r:id="rId14"/>
            </p:custDataLst>
          </p:nvPr>
        </p:nvSpPr>
        <p:spPr>
          <a:xfrm>
            <a:off x="2452188" y="50000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41090" y="494798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69691" y="490892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占位符 3"/>
          <p:cNvSpPr txBox="1"/>
          <p:nvPr/>
        </p:nvSpPr>
        <p:spPr>
          <a:xfrm>
            <a:off x="3369667" y="5036276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639" y="1529064"/>
            <a:ext cx="112320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完成的培训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 Server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自动化编译及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自动更新测试介绍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主要目的是为了进行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的自动化编译，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自动更新，自动登陆测试机器运行测试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脚本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 Server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进行定时抓取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SVN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上最新的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进行编译，编译完成后通过命令脚本将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文件更新到固定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的测试机器上，然后通过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IPMI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命令控制开关机的动作，通过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连接登陆到测试机器，自动执行相应目录下的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sh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脚本文件进行系统下自动化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/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ESA BIOS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技术分享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– ESA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代码导入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与北京、天津软件共同分享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ESA BIOS 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图形化界面关于代码导入方面的注意点，在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Intel/AMD/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海光不同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平台导入需要配合使用的模块版本，以及定制化修改图形界面相关属性的原理与方法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639" y="1529064"/>
            <a:ext cx="813463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专利完成情况</a:t>
            </a:r>
            <a:endParaRPr lang="zh-CN" altLang="en-US" sz="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UEFI BIOS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架构下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集成调试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工具实现的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提供一种基于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UEFI BIOS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架构下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调试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实现的方法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，采用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UEFI BIOS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中集成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 Application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的方式，直接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调试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工具加入到计算机系统启动选项中进行引导，解决现有技术中效率低和不易用的技术问题，实现不需要外接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USB</a:t>
            </a:r>
            <a:r>
              <a:rPr lang="zh-CN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启动盘等状态下直接启动调试工具，提高效率，简单易用的技术</a:t>
            </a:r>
            <a:r>
              <a:rPr lang="zh-CN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8347147" y="972090"/>
            <a:ext cx="2226310" cy="5299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61813" y="145543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61812" y="2346813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50714" y="140334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79315" y="140334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50714" y="2294730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79315" y="2255667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88916" y="1403344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79291" y="2383019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61813" y="323862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50715" y="318654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79316" y="314748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79292" y="327483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61813" y="412983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50715" y="407774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79316" y="403868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79292" y="4166036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MH_Others_2"/>
          <p:cNvSpPr/>
          <p:nvPr>
            <p:custDataLst>
              <p:tags r:id="rId14"/>
            </p:custDataLst>
          </p:nvPr>
        </p:nvSpPr>
        <p:spPr>
          <a:xfrm>
            <a:off x="2452188" y="500007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41090" y="494798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69691" y="490892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占位符 3"/>
          <p:cNvSpPr txBox="1"/>
          <p:nvPr/>
        </p:nvSpPr>
        <p:spPr>
          <a:xfrm>
            <a:off x="3369667" y="5036276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4970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200" dirty="0" smtClean="0"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800" b="1" spc="200" dirty="0" smtClean="0">
                <a:latin typeface="微软雅黑" panose="020B0503020204020204" charset="-122"/>
                <a:ea typeface="微软雅黑" panose="020B0503020204020204" charset="-122"/>
              </a:rPr>
              <a:t>年下半年</a:t>
            </a:r>
            <a:r>
              <a:rPr lang="zh-CN" altLang="en-US" sz="2800" b="1" spc="200" dirty="0" smtClean="0">
                <a:latin typeface="微软雅黑" panose="020B0503020204020204" charset="-122"/>
                <a:ea typeface="微软雅黑" panose="020B0503020204020204" charset="-122"/>
              </a:rPr>
              <a:t>重点工作规划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639" y="1356536"/>
            <a:ext cx="11232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项目规划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XMachine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H30 GPU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服务器项目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按时完成项目全功能版本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发布计划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解决项目中遇到的重大问题点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标准化与共用化代码模块导入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项目顺利验收与结项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9639" y="3277350"/>
            <a:ext cx="112320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规划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EDKII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国产化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实现海光平台正常进入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对于不同主板、不同款海光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的支持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优化代码资源分配、优化代码架构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基本实现代码可以满足量产化要求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638" y="5249923"/>
            <a:ext cx="112320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培训及专利规划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EDKII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开源代码开发及海光平台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开机问题总结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完成一条专利申请并通过专利审批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8673" y="301350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zh-CN" altLang="en-US" sz="48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</a:t>
            </a:r>
            <a:endParaRPr kumimoji="1" lang="zh-CN" altLang="en-US" sz="48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42565" y="1590744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42564" y="248212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31466" y="1538656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60067" y="1538656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31466" y="243003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60067" y="2390976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69668" y="1538653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60043" y="2518328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42565" y="337393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31467" y="332185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60068" y="3282790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60044" y="3410142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42565" y="426513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31467" y="4213056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60068" y="4173993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60044" y="4301345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MH_Others_2"/>
          <p:cNvSpPr/>
          <p:nvPr>
            <p:custDataLst>
              <p:tags r:id="rId14"/>
            </p:custDataLst>
          </p:nvPr>
        </p:nvSpPr>
        <p:spPr>
          <a:xfrm>
            <a:off x="2432940" y="5120134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21842" y="5068051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50443" y="502898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占位符 3"/>
          <p:cNvSpPr txBox="1"/>
          <p:nvPr/>
        </p:nvSpPr>
        <p:spPr>
          <a:xfrm>
            <a:off x="3350419" y="5156340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52188" y="159498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52187" y="2486358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41089" y="1542892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69690" y="154289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41089" y="2434275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69690" y="2395212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79291" y="1542889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69666" y="2522564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52188" y="337817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41090" y="3326089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69691" y="3287026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69667" y="3414378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52188" y="4269375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41090" y="4217292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69691" y="4178229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69667" y="4305581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MH_Others_2"/>
          <p:cNvSpPr/>
          <p:nvPr>
            <p:custDataLst>
              <p:tags r:id="rId14"/>
            </p:custDataLst>
          </p:nvPr>
        </p:nvSpPr>
        <p:spPr>
          <a:xfrm>
            <a:off x="2442563" y="5072289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31465" y="5020206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60066" y="4981143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文本占位符 3"/>
          <p:cNvSpPr txBox="1"/>
          <p:nvPr/>
        </p:nvSpPr>
        <p:spPr>
          <a:xfrm>
            <a:off x="3360042" y="5108495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2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/>
        </p:nvSpPr>
        <p:spPr>
          <a:xfrm>
            <a:off x="390940" y="1169987"/>
            <a:ext cx="10812865" cy="5587754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项目工作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蜀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山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W570 H30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协助分析项目中因温度过高时部分主板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SPI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信号异常导致读取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 ROM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失败不能开机重大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最终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确定为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Super Micro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主板设计缺陷，避免了将有问题的主板出货给客户造成的不良影响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TC6600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CLX CPU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升级项目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解决重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启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Hang 79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等重要问题点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XDP/DCI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等注错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死机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DVT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全功能版本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发布与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根据迭代计划发布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版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XMachine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H30 GPU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服务器项目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完成项目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PRD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需求评审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及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迭代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CRB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代码升级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，新功能开发预研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2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/>
        </p:nvSpPr>
        <p:spPr>
          <a:xfrm>
            <a:off x="390940" y="1169987"/>
            <a:ext cx="10812865" cy="5587754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编译及自动化测试服务器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搭建部门共用的代码编译环境服务器，减少代码编译时间，提高工作效率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通过部署测试服务环境，搭建了可以自动下载编译代码，自动刷新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，自动运行测试脚本的自动化测试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自动化测试网址：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://10.8.21.215:8080/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C:\Users\TANGXI~1\AppData\Local\Temp\WeChat Files\524dff8e74b13c886e0ca3b9d2da93f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4" y="3136150"/>
            <a:ext cx="2437765" cy="224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65" y="2720610"/>
            <a:ext cx="4414942" cy="33240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07" y="2720610"/>
            <a:ext cx="5110248" cy="3218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2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/>
        </p:nvSpPr>
        <p:spPr>
          <a:xfrm>
            <a:off x="390940" y="1169987"/>
            <a:ext cx="10812865" cy="5587754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 Setup ESA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图形化界面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共同实现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Intel/AMD/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海光平台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Setup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图形化界面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代码模块导入与验证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优化显示流畅度，页面布局，优化定制化接口等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71" y="2463326"/>
            <a:ext cx="5354320" cy="401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200" dirty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800" b="1" spc="200" dirty="0"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800" b="1" spc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1"/>
          <p:cNvSpPr txBox="1"/>
          <p:nvPr/>
        </p:nvSpPr>
        <p:spPr>
          <a:xfrm>
            <a:off x="390940" y="1169987"/>
            <a:ext cx="10812865" cy="5587754"/>
          </a:xfrm>
          <a:prstGeom prst="rect">
            <a:avLst/>
          </a:prstGeom>
        </p:spPr>
        <p:txBody>
          <a:bodyPr vert="horz" lIns="91412" tIns="45706" rIns="91412" bIns="4570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创新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工作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EDKII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国产化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BIOS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预研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EDKII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开源代码，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集成海光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Firmware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等开发编译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搭建内部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代码服务器：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 http://10.8.21.215:10101/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完成代码模块的整合与编译，串口可以输出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正常点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亮屏幕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，显示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Fast Video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功能，显示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开机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可以正常启动进入到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EFI 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Shell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CPU/Memory/</a:t>
            </a:r>
            <a:r>
              <a:rPr lang="en-US" altLang="zh-CN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/USB/SATA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设备可以正常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识别</a:t>
            </a: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可以有限制性的启动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进入</a:t>
            </a:r>
            <a:r>
              <a:rPr lang="en-US" altLang="zh-CN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688" y="2260173"/>
            <a:ext cx="5830456" cy="38739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7" y="3907766"/>
            <a:ext cx="5400748" cy="22263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MH_Others_1"/>
          <p:cNvSpPr/>
          <p:nvPr>
            <p:custDataLst>
              <p:tags r:id="rId1"/>
            </p:custDataLst>
          </p:nvPr>
        </p:nvSpPr>
        <p:spPr>
          <a:xfrm>
            <a:off x="2442564" y="1438182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MH_Others_2"/>
          <p:cNvSpPr/>
          <p:nvPr>
            <p:custDataLst>
              <p:tags r:id="rId2"/>
            </p:custDataLst>
          </p:nvPr>
        </p:nvSpPr>
        <p:spPr>
          <a:xfrm>
            <a:off x="2442563" y="2329560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MH_Entry_1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531465" y="138609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r>
              <a:rPr lang="en-US" altLang="zh-CN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年度重点工作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MH_Number_1">
            <a:hlinkClick r:id="rId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760066" y="138609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MH_Entry_2">
            <a:hlinkClick r:id="rId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531465" y="2277477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MH_Number_2">
            <a:hlinkClick r:id="rId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760066" y="2238414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占位符 2"/>
          <p:cNvSpPr txBox="1"/>
          <p:nvPr/>
        </p:nvSpPr>
        <p:spPr>
          <a:xfrm>
            <a:off x="3369667" y="1386091"/>
            <a:ext cx="5791199" cy="544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6" name="文本占位符 3"/>
          <p:cNvSpPr txBox="1"/>
          <p:nvPr/>
        </p:nvSpPr>
        <p:spPr>
          <a:xfrm>
            <a:off x="3360042" y="2365766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个人指标完成情况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MH_Others_2"/>
          <p:cNvSpPr/>
          <p:nvPr>
            <p:custDataLst>
              <p:tags r:id="rId8"/>
            </p:custDataLst>
          </p:nvPr>
        </p:nvSpPr>
        <p:spPr>
          <a:xfrm>
            <a:off x="2442564" y="3221374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MH_Entry_2">
            <a:hlinkClick r:id="rId3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31466" y="3169291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MH_Number_2">
            <a:hlinkClick r:id="rId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760067" y="3130228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文本占位符 3"/>
          <p:cNvSpPr txBox="1"/>
          <p:nvPr/>
        </p:nvSpPr>
        <p:spPr>
          <a:xfrm>
            <a:off x="3360043" y="3257580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重点问题及解决方案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MH_Others_2"/>
          <p:cNvSpPr/>
          <p:nvPr>
            <p:custDataLst>
              <p:tags r:id="rId11"/>
            </p:custDataLst>
          </p:nvPr>
        </p:nvSpPr>
        <p:spPr>
          <a:xfrm>
            <a:off x="2442564" y="4112577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MH_Entry_2">
            <a:hlinkClick r:id="rId3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531466" y="4060494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9" name="MH_Number_2">
            <a:hlinkClick r:id="rId3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760067" y="4021431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文本占位符 3"/>
          <p:cNvSpPr txBox="1"/>
          <p:nvPr/>
        </p:nvSpPr>
        <p:spPr>
          <a:xfrm>
            <a:off x="3360043" y="4148783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spc="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个人培训及专利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MH_Others_2"/>
          <p:cNvSpPr/>
          <p:nvPr>
            <p:custDataLst>
              <p:tags r:id="rId14"/>
            </p:custDataLst>
          </p:nvPr>
        </p:nvSpPr>
        <p:spPr>
          <a:xfrm>
            <a:off x="2432939" y="4959296"/>
            <a:ext cx="317500" cy="492528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MH_Entry_2">
            <a:hlinkClick r:id="rId3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2521841" y="4907213"/>
            <a:ext cx="6629400" cy="544613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2135" spc="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Number_2">
            <a:hlinkClick r:id="rId3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2750442" y="4868150"/>
            <a:ext cx="609601" cy="544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05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占位符 3"/>
          <p:cNvSpPr txBox="1"/>
          <p:nvPr/>
        </p:nvSpPr>
        <p:spPr>
          <a:xfrm>
            <a:off x="3350418" y="4995502"/>
            <a:ext cx="5791199" cy="356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sz="2000" spc="2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年重点工作规划</a:t>
            </a:r>
            <a:endParaRPr lang="zh-CN" altLang="en-US" sz="2000" spc="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639" y="5624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个人年度考核指标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34249" y="1559293"/>
          <a:ext cx="10371687" cy="473627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2475"/>
                <a:gridCol w="3060498"/>
                <a:gridCol w="2718188"/>
                <a:gridCol w="597352"/>
                <a:gridCol w="595097"/>
                <a:gridCol w="1020167"/>
                <a:gridCol w="1017910"/>
              </a:tblGrid>
              <a:tr h="764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指标名称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指标解释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评价方式及目标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权重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考核周期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数据提供者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评估者</a:t>
                      </a:r>
                      <a:endParaRPr lang="zh-CN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</a:tr>
              <a:tr h="7409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个人项目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1.TC6600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CLX CPU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升级项目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2.XMachine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H30 GPU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按照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PM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指定的时间计划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进行评估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按时完成版本迭代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计划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按时发布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，解决重要问题点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40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%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Q2,Q4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项目管理工程部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</a:tr>
              <a:tr h="1656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创新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 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编译及自动化测试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2.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 Setup ESA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图形化界面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3. 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基于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EDKII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国产化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预研                                       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完成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代码自动化编译与自动化测试环境的搭建，创建自动化测试流程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实现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图形化界面的代码开发及导入工作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3.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实现基于国产化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在海光平台进行开机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40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%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Q2,Q4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</a:tr>
              <a:tr h="8329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培训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内部经验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分享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228600" marR="0" lvl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部门外部培训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indent="0" algn="l" fontAlgn="ctr">
                        <a:buNone/>
                      </a:pP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 Server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自动化编译及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BIOS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自动更新测试介绍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 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ESA BIOS 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技术分享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– ESA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代码导入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3. 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工程技术中心线上课程培训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4. 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项目管理部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PLM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系统使用培训</a:t>
                      </a:r>
                      <a:endParaRPr lang="en-US" altLang="zh-CN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%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Q2,Q4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</a:tr>
              <a:tr h="74094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专利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专利编写且申请通过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完成</a:t>
                      </a:r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项专利申请且初审通过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10%</a:t>
                      </a:r>
                      <a:endParaRPr lang="en-US" altLang="zh-C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Q2,Q4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专利评审部门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部门主管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810" marR="3810" marT="3810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3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4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5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6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1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1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0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1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6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27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8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2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3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3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3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3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3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4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3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4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45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46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4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4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0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1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6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57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58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5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1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6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65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6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6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6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6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70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71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72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73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74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75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76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77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7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7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8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80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81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82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3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84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85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6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87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88.xml><?xml version="1.0" encoding="utf-8"?>
<p:tagLst xmlns:p="http://schemas.openxmlformats.org/presentationml/2006/main">
  <p:tag name="MH" val="20170406221723"/>
  <p:tag name="MH_LIBRARY" val="CONTENTS"/>
  <p:tag name="MH_TYPE" val="OTHERS"/>
  <p:tag name="ID" val="626781"/>
</p:tagLst>
</file>

<file path=ppt/tags/tag89.xml><?xml version="1.0" encoding="utf-8"?>
<p:tagLst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9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90.xml><?xml version="1.0" encoding="utf-8"?>
<p:tagLst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91.xml><?xml version="1.0" encoding="utf-8"?>
<p:tagLst xmlns:p="http://schemas.openxmlformats.org/presentationml/2006/main">
  <p:tag name="COMMONDATA" val="eyJoZGlkIjoiZjQ3ZWNiYjFkMWIyMTIxMDQyNjA3MjlkOWQzOGExZDMifQ==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2651</Words>
  <Application>WPS 演示</Application>
  <PresentationFormat>宽屏</PresentationFormat>
  <Paragraphs>349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华文细黑</vt:lpstr>
      <vt:lpstr>Times New Roman</vt:lpstr>
      <vt:lpstr>等线</vt:lpstr>
      <vt:lpstr>Arial Unicode MS</vt:lpstr>
      <vt:lpstr>等线 Light</vt:lpstr>
      <vt:lpstr>3_自定义设计方案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For丨丶Tomorrow</cp:lastModifiedBy>
  <cp:revision>81</cp:revision>
  <dcterms:created xsi:type="dcterms:W3CDTF">2019-10-23T01:54:00Z</dcterms:created>
  <dcterms:modified xsi:type="dcterms:W3CDTF">2022-06-15T01:10:37Z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6938E5F8D7074567A910FB4A842E5246</vt:lpwstr>
  </property>
</Properties>
</file>