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3"/>
  </p:handoutMasterIdLst>
  <p:sldIdLst>
    <p:sldId id="266" r:id="rId3"/>
    <p:sldId id="3565" r:id="rId4"/>
    <p:sldId id="279" r:id="rId5"/>
    <p:sldId id="3570" r:id="rId6"/>
    <p:sldId id="3574" r:id="rId8"/>
    <p:sldId id="3589" r:id="rId9"/>
    <p:sldId id="3587" r:id="rId10"/>
    <p:sldId id="3586" r:id="rId11"/>
    <p:sldId id="3572" r:id="rId12"/>
    <p:sldId id="3568" r:id="rId13"/>
    <p:sldId id="3576" r:id="rId14"/>
    <p:sldId id="3567" r:id="rId15"/>
    <p:sldId id="3592" r:id="rId16"/>
    <p:sldId id="3591" r:id="rId17"/>
    <p:sldId id="3582" r:id="rId18"/>
    <p:sldId id="3603" r:id="rId19"/>
    <p:sldId id="3569" r:id="rId20"/>
    <p:sldId id="3583" r:id="rId21"/>
    <p:sldId id="258" r:id="rId22"/>
  </p:sldIdLst>
  <p:sldSz cx="9144000" cy="5143500" type="screen16x9"/>
  <p:notesSz cx="6797675" cy="992632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E9"/>
    <a:srgbClr val="E8D0D0"/>
    <a:srgbClr val="C0504D"/>
    <a:srgbClr val="E6B9B8"/>
    <a:srgbClr val="FFC4C3"/>
    <a:srgbClr val="FBCAA2"/>
    <a:srgbClr val="D7E4BD"/>
    <a:srgbClr val="AD2830"/>
    <a:srgbClr val="B02D38"/>
    <a:srgbClr val="BA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847" autoAdjust="0"/>
  </p:normalViewPr>
  <p:slideViewPr>
    <p:cSldViewPr>
      <p:cViewPr varScale="1">
        <p:scale>
          <a:sx n="106" d="100"/>
          <a:sy n="106" d="100"/>
        </p:scale>
        <p:origin x="480" y="36"/>
      </p:cViewPr>
      <p:guideLst>
        <p:guide orient="horz" pos="1647"/>
        <p:guide pos="2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344" y="-96"/>
      </p:cViewPr>
      <p:guideLst>
        <p:guide orient="horz" pos="317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6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13921\Downloads\2022&#24180;&#40644;&#20113;&#40857;_&#20135;&#21697;&#24180;&#24230;&#32489;&#25928;&#32771;&#26680;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13921\Downloads\2022&#24180;&#40644;&#20113;&#40857;_&#20135;&#21697;&#24180;&#24230;&#32489;&#25928;&#32771;&#26680;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13921\Downloads\HG+3&#21495;&#21452;&#36335;&#26426;&#26550;5000&#31995;&#21015;&#26381;&#21153;&#22120;&#26032;&#21697;&#24320;&#21457;&#39033;&#30446;+_&#30427;&#27901;&#28246;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13921\Desktop\2022sBug&#20998;&#26512;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13921\Downloads\HG+3&#21495;&#21452;&#36335;&#26426;&#26550;5000&#31995;&#21015;&#26381;&#21153;&#22120;&#26032;&#21697;&#24320;&#21457;&#39033;&#30446;+_&#30427;&#27901;&#28246;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13921\Desktop\2022sBug&#20998;&#26512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定制版本发布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61628076306975"/>
          <c:y val="0.179854479308777"/>
          <c:w val="0.887432648900539"/>
          <c:h val="0.64924965893588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'[2022年黄云龙_产品年度绩效考核.xls]2022年绩效考核表'!$K$16:$K$27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102720886"/>
        <c:axId val="49602803"/>
      </c:lineChart>
      <c:catAx>
        <c:axId val="10272088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月份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602803"/>
        <c:crosses val="autoZero"/>
        <c:auto val="1"/>
        <c:lblAlgn val="ctr"/>
        <c:lblOffset val="100"/>
        <c:noMultiLvlLbl val="0"/>
      </c:catAx>
      <c:valAx>
        <c:axId val="49602803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发布数量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272088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R5240H0</a:t>
            </a:r>
            <a:r>
              <a:rPr altLang="en-US"/>
              <a:t>通用版本发布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30139103554869"/>
          <c:y val="0.148997772828508"/>
          <c:w val="0.878825347758887"/>
          <c:h val="0.643964365256125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'[2022年黄云龙_产品年度绩效考核.xls]2022年绩效考核表'!$K$16:$K$27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534391974"/>
        <c:axId val="909612740"/>
      </c:lineChart>
      <c:catAx>
        <c:axId val="53439197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月份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9612740"/>
        <c:crosses val="autoZero"/>
        <c:auto val="1"/>
        <c:lblAlgn val="ctr"/>
        <c:lblOffset val="100"/>
        <c:noMultiLvlLbl val="0"/>
      </c:catAx>
      <c:valAx>
        <c:axId val="909612740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发布数量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439197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BUG</a:t>
            </a:r>
            <a:r>
              <a:rPr altLang="en-US" b="1"/>
              <a:t>分布</a:t>
            </a:r>
            <a:endParaRPr altLang="en-US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73290517567057"/>
          <c:y val="0.00496763510462141"/>
          <c:w val="0.906686815262561"/>
          <c:h val="0.899443022730694"/>
        </c:manualLayout>
      </c:layout>
      <c:pie3D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Device Fir</a:t>
                    </a:r>
                    <a:r>
                      <a:rPr lang="en-US" altLang="zh-CN"/>
                      <a:t>m</a:t>
                    </a:r>
                    <a:r>
                      <a:t>ware1%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'HG+3号双路机架5000系列服务器新品开发项目+_盛泽湖.csv'!$B$220:$B$227</c:f>
              <c:strCache>
                <c:ptCount val="8"/>
                <c:pt idx="0">
                  <c:v>BMC</c:v>
                </c:pt>
                <c:pt idx="1">
                  <c:v>BIOS</c:v>
                </c:pt>
                <c:pt idx="2">
                  <c:v>Device Firnware</c:v>
                </c:pt>
                <c:pt idx="3">
                  <c:v>Hardware</c:v>
                </c:pt>
                <c:pt idx="4">
                  <c:v>Mechanical</c:v>
                </c:pt>
                <c:pt idx="5">
                  <c:v>OS</c:v>
                </c:pt>
                <c:pt idx="6">
                  <c:v>Performance</c:v>
                </c:pt>
                <c:pt idx="7">
                  <c:v>Signal</c:v>
                </c:pt>
              </c:strCache>
            </c:strRef>
          </c:cat>
          <c:val>
            <c:numRef>
              <c:f>'HG+3号双路机架5000系列服务器新品开发项目+_盛泽湖.csv'!$C$220:$C$227</c:f>
              <c:numCache>
                <c:formatCode>General</c:formatCode>
                <c:ptCount val="8"/>
                <c:pt idx="0">
                  <c:v>96</c:v>
                </c:pt>
                <c:pt idx="1">
                  <c:v>54</c:v>
                </c:pt>
                <c:pt idx="2">
                  <c:v>3</c:v>
                </c:pt>
                <c:pt idx="3">
                  <c:v>31</c:v>
                </c:pt>
                <c:pt idx="4">
                  <c:v>10</c:v>
                </c:pt>
                <c:pt idx="5">
                  <c:v>4</c:v>
                </c:pt>
                <c:pt idx="6">
                  <c:v>4</c:v>
                </c:pt>
                <c:pt idx="7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R5240H0 BIOS </a:t>
            </a:r>
            <a:r>
              <a:rPr altLang="en-US"/>
              <a:t>按类型分类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19142297218062"/>
          <c:y val="0.0796301075653462"/>
          <c:w val="0.870165715851553"/>
          <c:h val="0.6873362445414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[2022sBug分析.xls]Sheet1!$B$22:$B$30</c:f>
              <c:strCache>
                <c:ptCount val="9"/>
                <c:pt idx="0">
                  <c:v>Hardware Error</c:v>
                </c:pt>
                <c:pt idx="1">
                  <c:v>Setup</c:v>
                </c:pt>
                <c:pt idx="2">
                  <c:v> Performance</c:v>
                </c:pt>
                <c:pt idx="3">
                  <c:v>BMC</c:v>
                </c:pt>
                <c:pt idx="4">
                  <c:v>规范</c:v>
                </c:pt>
                <c:pt idx="5">
                  <c:v>SMBIOS</c:v>
                </c:pt>
                <c:pt idx="6">
                  <c:v>注错</c:v>
                </c:pt>
                <c:pt idx="7">
                  <c:v>概率性</c:v>
                </c:pt>
                <c:pt idx="8">
                  <c:v>Reeboot</c:v>
                </c:pt>
              </c:strCache>
            </c:strRef>
          </c:cat>
          <c:val>
            <c:numRef>
              <c:f>[2022sBug分析.xls]Sheet1!$C$22:$C$30</c:f>
              <c:numCache>
                <c:formatCode>General</c:formatCode>
                <c:ptCount val="9"/>
                <c:pt idx="0">
                  <c:v>6</c:v>
                </c:pt>
                <c:pt idx="1">
                  <c:v>22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07739238"/>
        <c:axId val="132028373"/>
      </c:barChart>
      <c:catAx>
        <c:axId val="50773923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028373"/>
        <c:crosses val="autoZero"/>
        <c:auto val="1"/>
        <c:lblAlgn val="ctr"/>
        <c:lblOffset val="100"/>
        <c:noMultiLvlLbl val="0"/>
      </c:catAx>
      <c:valAx>
        <c:axId val="13202837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773923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公认问题</a:t>
            </a:r>
            <a:endParaRPr altLang="en-US"/>
          </a:p>
        </c:rich>
      </c:tx>
      <c:layout>
        <c:manualLayout>
          <c:xMode val="edge"/>
          <c:yMode val="edge"/>
          <c:x val="0.382747332512897"/>
          <c:y val="0.052510232726233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1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857723798720162"/>
                  <c:y val="-0.070331601275880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8</a:t>
                    </a:r>
                    <a:endParaRPr lang="en-US" altLang="zh-CN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2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3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'HG+3号双路机架5000系列服务器新品开发项目+_盛泽湖.csv'!$B$230:$B$233</c:f>
              <c:strCache>
                <c:ptCount val="4"/>
                <c:pt idx="0">
                  <c:v>BIOS</c:v>
                </c:pt>
                <c:pt idx="1">
                  <c:v>BMC</c:v>
                </c:pt>
                <c:pt idx="2">
                  <c:v>Signal</c:v>
                </c:pt>
                <c:pt idx="3">
                  <c:v>其他</c:v>
                </c:pt>
              </c:strCache>
            </c:strRef>
          </c:cat>
          <c:val>
            <c:numRef>
              <c:f>'HG+3号双路机架5000系列服务器新品开发项目+_盛泽湖.csv'!$C$230:$C$233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腾讯定制</a:t>
            </a:r>
            <a:r>
              <a:rPr lang="en-US" altLang="zh-CN"/>
              <a:t>Bug </a:t>
            </a:r>
            <a:r>
              <a:rPr altLang="en-US"/>
              <a:t>分布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7743077506638"/>
          <c:y val="0.0697335850048833"/>
          <c:w val="0.907277777777778"/>
          <c:h val="0.8341203703703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[2022sBug分析.xls]Sheet1!$B$35:$B$38</c:f>
              <c:strCache>
                <c:ptCount val="4"/>
                <c:pt idx="0">
                  <c:v>BIOS</c:v>
                </c:pt>
                <c:pt idx="1">
                  <c:v>BMC</c:v>
                </c:pt>
                <c:pt idx="2">
                  <c:v>HardWare</c:v>
                </c:pt>
                <c:pt idx="3">
                  <c:v>其他</c:v>
                </c:pt>
              </c:strCache>
            </c:strRef>
          </c:cat>
          <c:val>
            <c:numRef>
              <c:f>[2022sBug分析.xls]Sheet1!$C$35:$C$38</c:f>
              <c:numCache>
                <c:formatCode>General</c:formatCode>
                <c:ptCount val="4"/>
                <c:pt idx="0">
                  <c:v>6</c:v>
                </c:pt>
                <c:pt idx="1">
                  <c:v>40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40224975"/>
        <c:axId val="207587187"/>
      </c:barChart>
      <c:catAx>
        <c:axId val="5402249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87187"/>
        <c:crosses val="autoZero"/>
        <c:auto val="1"/>
        <c:lblAlgn val="ctr"/>
        <c:lblOffset val="100"/>
        <c:noMultiLvlLbl val="0"/>
      </c:catAx>
      <c:valAx>
        <c:axId val="2075871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0224975"/>
        <c:crosses val="autoZero"/>
        <c:crossBetween val="between"/>
      </c:valAx>
      <c:sp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pattFill prst="pct25">
      <a:fgClr>
        <a:schemeClr val="accent6">
          <a:lumMod val="75000"/>
        </a:schemeClr>
      </a:fgClr>
      <a:bgClr>
        <a:schemeClr val="bg1"/>
      </a:bgClr>
    </a:patt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8497-196B-415E-957E-0F415BE432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53C6-0FAD-4C80-9812-1751C55792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7A3-A6E9-460C-B8AE-AE67AD1E0A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C96D9-4D4F-4265-8F02-21631B0197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8689" y="1318702"/>
            <a:ext cx="7344171" cy="6232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000" b="1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41832" y="3867895"/>
            <a:ext cx="2016448" cy="792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撰写部门及人员</a:t>
            </a:r>
            <a:endParaRPr lang="en-US" altLang="zh-CN" dirty="0"/>
          </a:p>
          <a:p>
            <a:pPr lvl="0"/>
            <a:r>
              <a:rPr lang="en-US" altLang="zh-CN" dirty="0"/>
              <a:t>2017/4/1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318702"/>
            <a:ext cx="107504" cy="62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08363" y="1079959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363" y="1748495"/>
            <a:ext cx="4343399" cy="39869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608363" y="2417033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608362" y="3085570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2608362" y="3754106"/>
            <a:ext cx="4343399" cy="40846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1" y="2067694"/>
            <a:ext cx="7272807" cy="6232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59832" y="3147814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059831" y="351375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059830" y="387379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3059830" y="423383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416824" cy="504056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slide" Target="slide3.xml"/><Relationship Id="rId2" Type="http://schemas.openxmlformats.org/officeDocument/2006/relationships/tags" Target="../tags/tag30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slide" Target="slide3.xml"/><Relationship Id="rId2" Type="http://schemas.openxmlformats.org/officeDocument/2006/relationships/tags" Target="../tags/tag4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54.xml"/><Relationship Id="rId2" Type="http://schemas.openxmlformats.org/officeDocument/2006/relationships/image" Target="../media/image7.png"/><Relationship Id="rId1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slide" Target="slide3.xml"/><Relationship Id="rId2" Type="http://schemas.openxmlformats.org/officeDocument/2006/relationships/tags" Target="../tags/tag56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slide" Target="slide3.xml"/><Relationship Id="rId2" Type="http://schemas.openxmlformats.org/officeDocument/2006/relationships/tags" Target="../tags/tag1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8689" y="1318702"/>
            <a:ext cx="7551703" cy="623248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年度产品技术中心年终总结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2"/>
          <p:cNvSpPr txBox="1"/>
          <p:nvPr/>
        </p:nvSpPr>
        <p:spPr>
          <a:xfrm>
            <a:off x="6300192" y="4336269"/>
            <a:ext cx="4149044" cy="6474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16124" y="3796166"/>
            <a:ext cx="2303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产品技术中心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昆山软件</a:t>
            </a:r>
            <a:endParaRPr kumimoji="1"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</a:t>
            </a: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黄云龙</a:t>
            </a:r>
            <a:endParaRPr kumimoji="1"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79512" y="148243"/>
            <a:ext cx="7560840" cy="470804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363" y="995700"/>
            <a:ext cx="4343399" cy="408462"/>
          </a:xfrm>
          <a:solidFill>
            <a:schemeClr val="bg1">
              <a:lumMod val="85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363" y="1664236"/>
            <a:ext cx="4343399" cy="398697"/>
          </a:xfrm>
        </p:spPr>
        <p:txBody>
          <a:bodyPr/>
          <a:lstStyle/>
          <a:p>
            <a:pPr marL="0" algn="l">
              <a:buNone/>
            </a:pPr>
            <a:r>
              <a:rPr lang="en-US" altLang="zh-CN" dirty="0">
                <a:sym typeface="+mn-ea"/>
              </a:rPr>
              <a:t>个人年度考核指标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  <a:solidFill>
            <a:schemeClr val="bg1">
              <a:lumMod val="85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/>
          <a:p>
            <a:pPr marL="0" indent="0">
              <a:buNone/>
            </a:pP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重点问题及解决方案</a:t>
            </a:r>
            <a:endParaRPr lang="en-US" altLang="zh-CN" dirty="0">
              <a:sym typeface="+mn-ea"/>
            </a:endParaRPr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  <a:solidFill>
            <a:schemeClr val="bg1">
              <a:lumMod val="85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/>
          <a:p>
            <a:pPr lvl="0" algn="l"/>
            <a:r>
              <a:rPr lang="en-US" altLang="zh-CN" dirty="0">
                <a:sym typeface="+mn-ea"/>
              </a:rPr>
              <a:t>2023年工作规划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个人年度考核指标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627380"/>
            <a:ext cx="7161530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363" y="995700"/>
            <a:ext cx="4343399" cy="4084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580" y="1664335"/>
            <a:ext cx="4343400" cy="411480"/>
          </a:xfrm>
          <a:solidFill>
            <a:schemeClr val="bg1">
              <a:lumMod val="85000"/>
            </a:schemeClr>
          </a:solidFill>
        </p:spPr>
        <p:txBody>
          <a:bodyPr vert="horz" rtlCol="0" anchor="ctr">
            <a:normAutofit/>
          </a:bodyPr>
          <a:lstStyle/>
          <a:p>
            <a:pPr marL="0" algn="l">
              <a:buNone/>
            </a:pPr>
            <a:r>
              <a:rPr lang="en-US" altLang="zh-CN" dirty="0">
                <a:sym typeface="+mn-ea"/>
              </a:rPr>
              <a:t>个人年度考核指标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  <a:solidFill>
            <a:srgbClr val="AD2830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重点问题及解决方案</a:t>
            </a:r>
            <a:endParaRPr lang="zh-CN" altLang="en-US" dirty="0"/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  <a:solidFill>
            <a:schemeClr val="bg1">
              <a:lumMod val="85000"/>
            </a:schemeClr>
          </a:solidFill>
        </p:spPr>
        <p:txBody>
          <a:bodyPr vert="horz" rtlCol="0" anchor="ctr">
            <a:normAutofit/>
          </a:bodyPr>
          <a:lstStyle/>
          <a:p>
            <a:pPr lvl="0" algn="l"/>
            <a:r>
              <a:rPr lang="en-US" altLang="zh-CN" dirty="0">
                <a:sym typeface="+mn-ea"/>
              </a:rPr>
              <a:t>2023年工作规划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buClrTx/>
              <a:buSzTx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741045"/>
            <a:ext cx="8703310" cy="4436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重点问题分析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在BIOS steup的BMC选项中，修改BMC用户密码，实际修改成功，提示修改失败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Setup下修改BMC密码,发送修改用户密码IPMI命令返回Complietion Code=CE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BMC 代码中是先更新密码，然后进行连续四字符验证，所以实际密码更新已成功，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移除校验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密码时，输入第一次密码后，即提示密码修改成功，密码实际也是修改成功。然后再出现confirm密码的输入框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由于修改BMC密码,当第一次输入密码确定后就会发送修改命令，解决方案：第一次输入密码不发送修改命令，confirm 输入完后确定两次密码相同后发送修改密码指令给BMC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115" y="2555240"/>
            <a:ext cx="3492500" cy="224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56100" y="2571750"/>
            <a:ext cx="3680460" cy="2228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buClrTx/>
              <a:buSzTx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741045"/>
            <a:ext cx="8703310" cy="4436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重点问题分析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 defTabSz="914400">
              <a:lnSpc>
                <a:spcPct val="120000"/>
              </a:lnSpc>
              <a:buClrTx/>
              <a:buSzTx/>
              <a:buFontTx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Retimer连接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的Nvme盘报PCIE Error 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出现四个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NVME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盘报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PCIE error,DC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其中一个盘会出现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Other Type error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使用HGT工具获取报错设备最优 TxPreset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出现的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Pcie error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类型为BERT receiver erro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r,BIOS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导入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Bert error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方案并调整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Tx Preset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值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发现任然有错误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跟背板纳芯微9555芯片有关，更换芯按照硬件给的拨码和接线问题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解决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2499360"/>
            <a:ext cx="5855970" cy="1303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3803015"/>
            <a:ext cx="5868035" cy="6927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buClrTx/>
              <a:buSzTx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741045"/>
            <a:ext cx="8703310" cy="4436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重点问题分析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3.NBIO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注错达不到预期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向内存注错显示不成功实际错误已生效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;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PCIE acs_fatal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错误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无法注入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NBIO注错</a:t>
            </a: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UCP error后，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解析为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FRB2 Error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注错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发送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IPMI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BMC,</a:t>
            </a:r>
            <a:r>
              <a:rPr 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BMC根据现有数据解析困难，调整BIO发送数据的格式</a:t>
            </a:r>
            <a:endParaRPr lang="zh-CN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UCP error推给BMC为CE error,dmesg显示error类型为corrected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用Dram注错工具向指定die和umc注错注错工具显示注错未触发时，实际注错成，海光回复不支持这种注错模式，建议使用地址注错的方式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PCIe注错acs_fatal错误需要支持ACS Capblity,IOMMU打开时，ACS是enable的，IOMMU关闭时，ACS Capbility支持，但是ACS是disable的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643505"/>
            <a:ext cx="7221220" cy="849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493135"/>
            <a:ext cx="7221855" cy="808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buClrTx/>
              <a:buSzTx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741045"/>
            <a:ext cx="8703310" cy="4436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重点问题分析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4.SMBIOS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相关问题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SMBIOS 无法读取PSU信息，原因是没有打开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UpdateSMBIOSType39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的更新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函数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SMBIOS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信息不符合规范，且部分信息错误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RW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解析和曙光规范不一致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参考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Spec 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解析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Type9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配置正常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charset="0"/>
              <a:buChar char="l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71450" lvl="1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2284095"/>
            <a:ext cx="2676525" cy="1885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4443730"/>
            <a:ext cx="112585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type39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不显示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65" y="2262505"/>
            <a:ext cx="2751455" cy="1906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6010" y="4371975"/>
            <a:ext cx="1581150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RW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解析和曙光规范不一致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2284095"/>
            <a:ext cx="3058160" cy="662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90" y="2947035"/>
            <a:ext cx="3093720" cy="708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55" y="3655695"/>
            <a:ext cx="3079115" cy="441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60515" y="4382135"/>
            <a:ext cx="1581150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SMBIOS view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显示</a:t>
            </a:r>
            <a:endParaRPr lang="zh-CN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580" y="986155"/>
            <a:ext cx="4362450" cy="4540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580" y="1664335"/>
            <a:ext cx="4343400" cy="412750"/>
          </a:xfrm>
          <a:solidFill>
            <a:schemeClr val="bg1">
              <a:lumMod val="85000"/>
            </a:schemeClr>
          </a:solidFill>
        </p:spPr>
        <p:txBody>
          <a:bodyPr vert="horz" rtlCol="0" anchor="ctr">
            <a:normAutofit/>
          </a:bodyPr>
          <a:lstStyle/>
          <a:p>
            <a:pPr marL="0" algn="l">
              <a:buNone/>
            </a:pPr>
            <a:r>
              <a:rPr lang="en-US" altLang="zh-CN" dirty="0">
                <a:sym typeface="+mn-ea"/>
              </a:rPr>
              <a:t>个人年度考核指标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  <a:solidFill>
            <a:schemeClr val="bg1">
              <a:lumMod val="85000"/>
            </a:schemeClr>
          </a:solidFill>
        </p:spPr>
        <p:txBody>
          <a:bodyPr vert="horz" rtlCol="0" anchor="ctr">
            <a:normAutofit/>
          </a:bodyPr>
          <a:lstStyle/>
          <a:p>
            <a:pPr marL="0" indent="0">
              <a:buNone/>
            </a:pP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重点问题及解决方案</a:t>
            </a:r>
            <a:endParaRPr lang="en-US" altLang="zh-CN" dirty="0">
              <a:sym typeface="+mn-ea"/>
            </a:endParaRPr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年工作规划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年工作总结</a:t>
            </a:r>
            <a:r>
              <a:rPr lang="zh-CN" altLang="en-US" dirty="0">
                <a:sym typeface="+mn-ea"/>
              </a:rPr>
              <a:t>和规划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1460" y="555625"/>
            <a:ext cx="845629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年终总结</a:t>
            </a:r>
            <a:endParaRPr 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45720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时间飞逝，转眼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已将结束，过去的一年的工作中，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完整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参与了盛泽湖项目以及项目的维护工作，对于项目流程有了一个认识，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对于工作的内容有所了解，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在领导和同事的帮助下参与解决项目中一些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Bug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，后半年也做了一些定制项目，学到了很多知识，也发现了许多不足，也深感需要学习的知识还有很多，在闲暇时间追代码看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Spec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，始终积极完成任务提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升自我</a:t>
            </a:r>
            <a:endParaRPr 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规划</a:t>
            </a:r>
            <a:endParaRPr 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457200" algn="l" fontAlgn="auto">
              <a:lnSpc>
                <a:spcPct val="125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BIOS学习是一个漫长的过程，现在的我对于UEFI了解还很浅，接下来的日子要继续学习，更加深入的了解BIOS的原理和架构，利用空闲时间</a:t>
            </a:r>
            <a:r>
              <a:rPr 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学习代码流程,深入了解BIOS每个阶段的功能和流程，着重学习Oem模块的基本功能和原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理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363" y="995700"/>
            <a:ext cx="4343399" cy="408462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主要</a:t>
            </a:r>
            <a:r>
              <a:rPr lang="zh-CN" altLang="en-US" dirty="0"/>
              <a:t>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363" y="1664236"/>
            <a:ext cx="4343399" cy="3986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个人指标完成情况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个人年度考核指标</a:t>
            </a:r>
            <a:endParaRPr lang="zh-CN" altLang="en-US" dirty="0"/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</p:spPr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年工作规划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8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363" y="995700"/>
            <a:ext cx="4343399" cy="408462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580" y="1664335"/>
            <a:ext cx="4343400" cy="407035"/>
          </a:xfr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个人指标完成情况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/>
          <a:p>
            <a:pPr marL="0" indent="0">
              <a:buNone/>
            </a:pPr>
            <a:r>
              <a:rPr lang="zh-CN" altLang="en-US" spc="200" dirty="0">
                <a:solidFill>
                  <a:srgbClr val="FFFFFF"/>
                </a:solidFill>
                <a:sym typeface="+mn-ea"/>
              </a:rPr>
              <a:t>重点问题及解决方案</a:t>
            </a:r>
            <a:endParaRPr lang="en-US" altLang="zh-CN" dirty="0">
              <a:sym typeface="+mn-ea"/>
            </a:endParaRPr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/>
          <a:p>
            <a:pPr lvl="0" algn="l"/>
            <a:r>
              <a:rPr lang="en-US" altLang="zh-CN" dirty="0">
                <a:sym typeface="+mn-ea"/>
              </a:rPr>
              <a:t>2023年工作规划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 fontAlgn="auto">
              <a:spcBef>
                <a:spcPts val="0"/>
              </a:spcBef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sz="160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R5240H0</a:t>
            </a:r>
            <a:r>
              <a:rPr lang="zh-CN" altLang="en-US" sz="1400" b="0" dirty="0">
                <a:sym typeface="+mn-ea"/>
              </a:rPr>
              <a:t>盛泽湖项目</a:t>
            </a:r>
            <a:endParaRPr lang="zh-CN" altLang="en-US" sz="14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参与项目个阶段的</a:t>
            </a:r>
            <a:r>
              <a:rPr lang="en-US" altLang="zh-CN" sz="1200" b="0" dirty="0">
                <a:sym typeface="+mn-ea"/>
              </a:rPr>
              <a:t>Debug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通用版本的发布和维护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发布通用版本数量：</a:t>
            </a:r>
            <a:r>
              <a:rPr lang="en-US" altLang="zh-CN" sz="1200" b="0" dirty="0">
                <a:sym typeface="+mn-ea"/>
              </a:rPr>
              <a:t>17</a:t>
            </a:r>
            <a:endParaRPr lang="en-US" altLang="zh-CN" sz="1200" b="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R5240H0</a:t>
            </a:r>
            <a:r>
              <a:rPr lang="en-US" altLang="zh-CN" sz="1400" b="0" dirty="0">
                <a:sym typeface="+mn-ea"/>
              </a:rPr>
              <a:t>腾讯定制</a:t>
            </a:r>
            <a:endParaRPr lang="en-US" altLang="zh-CN" sz="14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负责定制版本</a:t>
            </a:r>
            <a:r>
              <a:rPr lang="zh-CN" altLang="en-US" sz="1200" b="0" dirty="0">
                <a:sym typeface="+mn-ea"/>
              </a:rPr>
              <a:t>Porting和Debug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发布版本数量：</a:t>
            </a:r>
            <a:r>
              <a:rPr lang="en-US" altLang="zh-CN" sz="1200" b="0" dirty="0">
                <a:sym typeface="+mn-ea"/>
              </a:rPr>
              <a:t>6</a:t>
            </a:r>
            <a:endParaRPr lang="en-US" altLang="zh-CN" sz="1200" b="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R3240A淀山湖项目</a:t>
            </a:r>
            <a:endParaRPr lang="en-US" altLang="zh-CN" sz="14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参与Porting和Debug</a:t>
            </a:r>
            <a:endParaRPr lang="zh-CN" altLang="en-US" sz="1200" b="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定制版本</a:t>
            </a:r>
            <a:endParaRPr lang="en-US" altLang="zh-CN" sz="14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H520-G40</a:t>
            </a:r>
            <a:r>
              <a:rPr lang="zh-CN" altLang="en-US" sz="1200" b="0" dirty="0">
                <a:sym typeface="+mn-ea"/>
              </a:rPr>
              <a:t>定制版本发布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发布定制版本数量：</a:t>
            </a:r>
            <a:r>
              <a:rPr lang="en-US" altLang="zh-CN" sz="1200" b="0" dirty="0">
                <a:sym typeface="+mn-ea"/>
              </a:rPr>
              <a:t>33</a:t>
            </a:r>
            <a:endParaRPr lang="en-US" altLang="zh-CN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禅道任务</a:t>
            </a:r>
            <a:r>
              <a:rPr lang="zh-CN" altLang="en-US" sz="1200" b="0" dirty="0">
                <a:sym typeface="+mn-ea"/>
              </a:rPr>
              <a:t>完成数量：</a:t>
            </a:r>
            <a:r>
              <a:rPr lang="en-US" altLang="zh-CN" sz="1200" b="0" dirty="0">
                <a:sym typeface="+mn-ea"/>
              </a:rPr>
              <a:t>29</a:t>
            </a:r>
            <a:endParaRPr lang="en-US" altLang="zh-CN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200" b="0" dirty="0">
                <a:sym typeface="+mn-ea"/>
              </a:rPr>
              <a:t>Git</a:t>
            </a:r>
            <a:r>
              <a:rPr lang="zh-CN" altLang="en-US" sz="1200" b="0" dirty="0">
                <a:sym typeface="+mn-ea"/>
              </a:rPr>
              <a:t>提交次数：</a:t>
            </a:r>
            <a:r>
              <a:rPr lang="en-US" altLang="zh-CN" sz="1200" b="0" dirty="0">
                <a:sym typeface="+mn-ea"/>
              </a:rPr>
              <a:t>116</a:t>
            </a:r>
            <a:endParaRPr lang="en-US" altLang="zh-CN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200" b="0" dirty="0">
                <a:sym typeface="+mn-ea"/>
              </a:rPr>
              <a:t>SVN</a:t>
            </a:r>
            <a:r>
              <a:rPr lang="zh-CN" altLang="en-US" sz="1200" b="0" dirty="0">
                <a:sym typeface="+mn-ea"/>
              </a:rPr>
              <a:t>提交次数：</a:t>
            </a:r>
            <a:r>
              <a:rPr lang="en-US" altLang="zh-CN" sz="1200" b="0" dirty="0">
                <a:sym typeface="+mn-ea"/>
              </a:rPr>
              <a:t>78</a:t>
            </a:r>
            <a:endParaRPr lang="zh-CN" altLang="en-US" sz="1200" b="0" dirty="0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400" b="0" dirty="0">
                <a:sym typeface="+mn-ea"/>
              </a:rPr>
              <a:t>部门内部培训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Event和Recovery新人培训</a:t>
            </a:r>
            <a:endParaRPr lang="zh-CN" altLang="en-US" sz="1200" b="0" dirty="0">
              <a:sym typeface="+mn-ea"/>
            </a:endParaRPr>
          </a:p>
          <a:p>
            <a:pPr marL="5143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200" b="0" dirty="0">
                <a:sym typeface="+mn-ea"/>
              </a:rPr>
              <a:t>串口重定向知识分享</a:t>
            </a:r>
            <a:endParaRPr lang="zh-CN" altLang="en-US" sz="1200" b="0" dirty="0">
              <a:sym typeface="+mn-ea"/>
            </a:endParaRPr>
          </a:p>
          <a:p>
            <a:pPr marL="628650" indent="-285750" algn="l">
              <a:buClrTx/>
              <a:buSzTx/>
            </a:pPr>
            <a:endParaRPr lang="zh-CN" altLang="en-US" sz="1200" b="0" dirty="0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927350" y="1255395"/>
          <a:ext cx="6116955" cy="212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80"/>
                <a:gridCol w="604520"/>
                <a:gridCol w="655955"/>
                <a:gridCol w="476885"/>
                <a:gridCol w="508000"/>
                <a:gridCol w="492760"/>
                <a:gridCol w="492125"/>
                <a:gridCol w="492125"/>
                <a:gridCol w="492760"/>
                <a:gridCol w="424180"/>
                <a:gridCol w="561340"/>
                <a:gridCol w="492125"/>
              </a:tblGrid>
              <a:tr h="22796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Q1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Q2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Q3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Q4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226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97C8E1"/>
                        </a:gs>
                        <a:gs pos="0">
                          <a:srgbClr val="BADAEB"/>
                        </a:gs>
                        <a:gs pos="100000">
                          <a:srgbClr val="74B5D6"/>
                        </a:gs>
                      </a:gsLst>
                      <a:lin scaled="1"/>
                    </a:gradFill>
                  </a:tcPr>
                </a:tc>
              </a:tr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R3240H0南淞湖</a:t>
                      </a: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zh-CN" sz="11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R5240H0盛泽湖</a:t>
                      </a: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zh-CN" sz="11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定制化任务</a:t>
                      </a: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zh-CN" sz="11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腾讯定制</a:t>
                      </a: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94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zh-CN" sz="11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R3240A0淀山湖</a:t>
                      </a:r>
                      <a:endParaRPr lang="zh-CN" altLang="zh-CN" sz="11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F6EDE1"/>
                        </a:gs>
                        <a:gs pos="0">
                          <a:srgbClr val="F9F3EB"/>
                        </a:gs>
                        <a:gs pos="100000">
                          <a:srgbClr val="F3E6D7"/>
                        </a:gs>
                      </a:gsLst>
                      <a:lin ang="-6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000" y="628015"/>
            <a:ext cx="197675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定制版本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743585" y="1021080"/>
          <a:ext cx="82346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85"/>
                <a:gridCol w="1048385"/>
                <a:gridCol w="872490"/>
                <a:gridCol w="566420"/>
                <a:gridCol w="565150"/>
                <a:gridCol w="564515"/>
                <a:gridCol w="563880"/>
                <a:gridCol w="630555"/>
                <a:gridCol w="628015"/>
                <a:gridCol w="629285"/>
              </a:tblGrid>
              <a:tr h="23177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项目名称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定制次数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BUG总数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各月发版次数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3177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G30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农信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G40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海康威视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G40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阿里混合云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G30阿里太平洋保险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G40宝德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G40电科院(A)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G40华迪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G40深信服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G40亚信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G40奇安信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H520 G40腾讯 （A）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H520 G40阿里巴巴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H520 G40XC-通用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H520 </a:t>
                      </a: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G40阿里太平洋保险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850" y="699770"/>
            <a:ext cx="296862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R5240H0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版本发布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情况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4427855" y="1331595"/>
          <a:ext cx="4360545" cy="279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308610" y="1331595"/>
          <a:ext cx="4108450" cy="285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 fontAlgn="auto">
              <a:spcBef>
                <a:spcPts val="0"/>
              </a:spcBef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algn="l">
              <a:buClrTx/>
              <a:buSzTx/>
            </a:pPr>
            <a:r>
              <a:rPr lang="en-US" altLang="zh-CN" sz="1600" dirty="0">
                <a:sym typeface="+mn-ea"/>
              </a:rPr>
              <a:t>R5240H0</a:t>
            </a:r>
            <a:r>
              <a:rPr lang="zh-CN" altLang="en-US" sz="1600" dirty="0">
                <a:sym typeface="+mn-ea"/>
              </a:rPr>
              <a:t>盛泽湖</a:t>
            </a:r>
            <a:r>
              <a:rPr lang="zh-CN" altLang="en-US" sz="1600" dirty="0">
                <a:sym typeface="+mn-ea"/>
              </a:rPr>
              <a:t>项目</a:t>
            </a:r>
            <a:endParaRPr lang="zh-CN" altLang="en-US" sz="1600" dirty="0">
              <a:sym typeface="+mn-ea"/>
            </a:endParaRPr>
          </a:p>
          <a:p>
            <a:pPr algn="l">
              <a:buClrTx/>
              <a:buSzTx/>
            </a:pPr>
            <a:endParaRPr lang="zh-CN" altLang="en-US" sz="1600" dirty="0">
              <a:sym typeface="+mn-ea"/>
            </a:endParaRPr>
          </a:p>
          <a:p>
            <a:pPr algn="l">
              <a:buClrTx/>
              <a:buSzTx/>
            </a:pPr>
            <a:endParaRPr lang="zh-CN" altLang="en-US" sz="1600" dirty="0">
              <a:sym typeface="+mn-ea"/>
            </a:endParaRPr>
          </a:p>
          <a:p>
            <a:pPr indent="457200" algn="l">
              <a:buClrTx/>
              <a:buSzTx/>
            </a:pPr>
            <a:endParaRPr lang="zh-CN" altLang="en-US" sz="1600" dirty="0">
              <a:sym typeface="+mn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4065270" y="623570"/>
          <a:ext cx="5042535" cy="4218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83895" y="987425"/>
          <a:ext cx="3018790" cy="198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65"/>
                <a:gridCol w="746125"/>
              </a:tblGrid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类型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数量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BMC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BIOS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Device Fir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mware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Hardware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Mechanical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OS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Performance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Signal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3215" y="3147695"/>
            <a:ext cx="3940810" cy="1581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其中类型不为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参与或解决的问题数：</a:t>
            </a:r>
            <a:r>
              <a:rPr 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Hardware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BMC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Device Firmware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Performance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4 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Signal:2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51267" y="124113"/>
            <a:ext cx="7560840" cy="470804"/>
          </a:xfrm>
        </p:spPr>
        <p:txBody>
          <a:bodyPr/>
          <a:p>
            <a:pPr marL="0" indent="0" fontAlgn="auto">
              <a:spcBef>
                <a:spcPts val="0"/>
              </a:spcBef>
            </a:pPr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algn="l">
              <a:buClrTx/>
              <a:buSzTx/>
            </a:pPr>
            <a:r>
              <a:rPr lang="en-US" altLang="zh-CN" sz="1600" dirty="0">
                <a:sym typeface="+mn-ea"/>
              </a:rPr>
              <a:t>R5240H0</a:t>
            </a:r>
            <a:r>
              <a:rPr lang="zh-CN" altLang="en-US" sz="1600" dirty="0">
                <a:sym typeface="+mn-ea"/>
              </a:rPr>
              <a:t>盛泽湖项目</a:t>
            </a:r>
            <a:endParaRPr lang="zh-CN" altLang="en-US" sz="1600" dirty="0">
              <a:sym typeface="+mn-ea"/>
            </a:endParaRPr>
          </a:p>
          <a:p>
            <a:pPr algn="l">
              <a:buClrTx/>
              <a:buSzTx/>
            </a:pPr>
            <a:endParaRPr lang="zh-CN" altLang="en-US" sz="1600" dirty="0">
              <a:sym typeface="+mn-ea"/>
            </a:endParaRPr>
          </a:p>
          <a:p>
            <a:pPr indent="457200" algn="l">
              <a:buClrTx/>
              <a:buSzTx/>
            </a:pPr>
            <a:endParaRPr lang="zh-CN" altLang="en-US" sz="1600" dirty="0"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539750" y="1131570"/>
          <a:ext cx="1844675" cy="9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/>
                <a:gridCol w="857250"/>
              </a:tblGrid>
              <a:tr h="229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</a:rPr>
                        <a:t>分类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</a:rPr>
                        <a:t>严重问题数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BMC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BIOS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HardWare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Arial Unicode MS"/>
                        </a:rPr>
                        <a:t>14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3203575" y="1059815"/>
          <a:ext cx="5892165" cy="346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251460" y="2499995"/>
          <a:ext cx="2877820" cy="204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主要工作内容</a:t>
            </a: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84391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</a:pPr>
            <a:r>
              <a:rPr lang="en-US" altLang="zh-CN" sz="1600" b="1" dirty="0">
                <a:sym typeface="+mn-ea"/>
              </a:rPr>
              <a:t>R5240H0</a:t>
            </a:r>
            <a:r>
              <a:rPr lang="zh-CN" altLang="en-US" sz="1600" b="1" dirty="0">
                <a:sym typeface="+mn-ea"/>
              </a:rPr>
              <a:t>腾讯定制</a:t>
            </a:r>
            <a:r>
              <a:rPr lang="en-US" altLang="zh-CN" sz="1600" b="1" dirty="0">
                <a:sym typeface="+mn-ea"/>
              </a:rPr>
              <a:t> 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3491865" y="1203325"/>
          <a:ext cx="5390515" cy="2974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95605" y="1661795"/>
            <a:ext cx="3160395" cy="197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安装Windows系统出现蓝屏报错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I350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 fun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未分配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2.Sol不显示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Setup界面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AmiSerialUart1模块未打开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3.Redfish 接口不通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USB_LAN不匹配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850" y="1181100"/>
            <a:ext cx="279209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主要问题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13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4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1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17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8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19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0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21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2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2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25.xml><?xml version="1.0" encoding="utf-8"?>
<p:tagLst xmlns:p="http://schemas.openxmlformats.org/presentationml/2006/main">
  <p:tag name="KSO_WM_UNIT_TABLE_BEAUTIFY" val="smartTable{549a0f4d-b3d6-4628-83b0-87ede4ce2534}"/>
  <p:tag name="TABLE_ENDDRAG_ORIGIN_RECT" val="481*229"/>
  <p:tag name="TABLE_ENDDRAG_RECT" val="230*98*481*229"/>
</p:tagLst>
</file>

<file path=ppt/tags/tag26.xml><?xml version="1.0" encoding="utf-8"?>
<p:tagLst xmlns:p="http://schemas.openxmlformats.org/presentationml/2006/main">
  <p:tag name="KSO_WM_UNIT_TABLE_BEAUTIFY" val="smartTable{076d01b8-d424-4aec-8973-49d0ed394315}"/>
  <p:tag name="TABLE_ENDDRAG_ORIGIN_RECT" val="639*289"/>
  <p:tag name="TABLE_ENDDRAG_RECT" val="58*82*639*289"/>
</p:tagLst>
</file>

<file path=ppt/tags/tag27.xml><?xml version="1.0" encoding="utf-8"?>
<p:tagLst xmlns:p="http://schemas.openxmlformats.org/presentationml/2006/main">
  <p:tag name="KSO_WM_UNIT_TABLE_BEAUTIFY" val="smartTable{4a105aa3-d092-4393-bf91-43a26691408d}"/>
  <p:tag name="TABLE_ENDDRAG_ORIGIN_RECT" val="237*156"/>
  <p:tag name="TABLE_ENDDRAG_RECT" val="61*77*237*156"/>
</p:tagLst>
</file>

<file path=ppt/tags/tag28.xml><?xml version="1.0" encoding="utf-8"?>
<p:tagLst xmlns:p="http://schemas.openxmlformats.org/presentationml/2006/main">
  <p:tag name="KSO_WM_UNIT_TABLE_BEAUTIFY" val="smartTable{71668ce0-2b7d-42f7-80f6-e69469dc8775}"/>
  <p:tag name="TABLE_ENDDRAG_ORIGIN_RECT" val="145*41"/>
  <p:tag name="TABLE_ENDDRAG_RECT" val="161*166*145*41"/>
</p:tagLst>
</file>

<file path=ppt/tags/tag29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3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3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3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3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35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6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37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38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9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40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4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4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4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4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4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4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5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5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5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53.xml><?xml version="1.0" encoding="utf-8"?>
<p:tagLst xmlns:p="http://schemas.openxmlformats.org/presentationml/2006/main">
  <p:tag name="KSO_WM_UNIT_PLACING_PICTURE_USER_VIEWPORT" val="{&quot;height&quot;:3528,&quot;width&quot;:5500}"/>
</p:tagLst>
</file>

<file path=ppt/tags/tag54.xml><?xml version="1.0" encoding="utf-8"?>
<p:tagLst xmlns:p="http://schemas.openxmlformats.org/presentationml/2006/main">
  <p:tag name="KSO_WM_UNIT_PLACING_PICTURE_USER_VIEWPORT" val="{&quot;height&quot;:9096,&quot;width&quot;:12216}"/>
</p:tagLst>
</file>

<file path=ppt/tags/tag55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56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57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58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59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0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62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3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4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6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7.xml><?xml version="1.0" encoding="utf-8"?>
<p:tagLst xmlns:p="http://schemas.openxmlformats.org/presentationml/2006/main">
  <p:tag name="MH_CONTENTSID" val="269"/>
  <p:tag name="MH_SECTIONID" val="270,271,"/>
  <p:tag name="KSO_WPP_MARK_KEY" val="d0472afc-180f-4072-a23d-680448ddb8f1"/>
  <p:tag name="COMMONDATA" val="eyJoZGlkIjoiZjQ3ZWNiYjFkMWIyMTIxMDQyNjA3MjlkOWQzOGExZDMifQ=="/>
</p:tagLst>
</file>

<file path=ppt/tags/tag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heme/theme1.xml><?xml version="1.0" encoding="utf-8"?>
<a:theme xmlns:a="http://schemas.openxmlformats.org/drawingml/2006/main" name="演示文稿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0</TotalTime>
  <Words>2749</Words>
  <Application>WPS 演示</Application>
  <PresentationFormat>全屏显示(16:9)</PresentationFormat>
  <Paragraphs>559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华文细黑</vt:lpstr>
      <vt:lpstr>Times New Roman</vt:lpstr>
      <vt:lpstr>Wingdings</vt:lpstr>
      <vt:lpstr>Arial Unicode MS</vt:lpstr>
      <vt:lpstr>Calibri</vt:lpstr>
      <vt:lpstr>Arial Unicode MS</vt:lpstr>
      <vt:lpstr>演示文稿2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用户47</dc:creator>
  <cp:lastModifiedBy>For丨丶Tomorrow</cp:lastModifiedBy>
  <cp:revision>1176</cp:revision>
  <cp:lastPrinted>2019-02-18T04:07:00Z</cp:lastPrinted>
  <dcterms:created xsi:type="dcterms:W3CDTF">2011-03-28T03:13:00Z</dcterms:created>
  <dcterms:modified xsi:type="dcterms:W3CDTF">2022-12-07T01:18:44Z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12E03E6861804B1A8364AA8832E301AA</vt:lpwstr>
  </property>
  <property fmtid="{D5CDD505-2E9C-101B-9397-08002B2CF9AE}" pid="3" name="KSOProductBuildVer">
    <vt:lpwstr>2052-11.1.0.12763</vt:lpwstr>
  </property>
</Properties>
</file>