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4"/>
  </p:handoutMasterIdLst>
  <p:sldIdLst>
    <p:sldId id="266" r:id="rId3"/>
    <p:sldId id="3565" r:id="rId4"/>
    <p:sldId id="279" r:id="rId5"/>
    <p:sldId id="3570" r:id="rId6"/>
    <p:sldId id="3587" r:id="rId8"/>
    <p:sldId id="3586" r:id="rId9"/>
    <p:sldId id="3574" r:id="rId10"/>
    <p:sldId id="3589" r:id="rId11"/>
    <p:sldId id="3572" r:id="rId12"/>
    <p:sldId id="3568" r:id="rId13"/>
    <p:sldId id="3576" r:id="rId14"/>
    <p:sldId id="3567" r:id="rId15"/>
    <p:sldId id="3592" r:id="rId16"/>
    <p:sldId id="3591" r:id="rId17"/>
    <p:sldId id="3582" r:id="rId18"/>
    <p:sldId id="3603" r:id="rId19"/>
    <p:sldId id="3607" r:id="rId20"/>
    <p:sldId id="3569" r:id="rId21"/>
    <p:sldId id="3583" r:id="rId22"/>
    <p:sldId id="258" r:id="rId23"/>
  </p:sldIdLst>
  <p:sldSz cx="9144000" cy="5143500" type="screen16x9"/>
  <p:notesSz cx="6797675" cy="992632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7" userDrawn="1">
          <p15:clr>
            <a:srgbClr val="A4A3A4"/>
          </p15:clr>
        </p15:guide>
        <p15:guide id="2" pos="29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9E9"/>
    <a:srgbClr val="E8D0D0"/>
    <a:srgbClr val="C0504D"/>
    <a:srgbClr val="E6B9B8"/>
    <a:srgbClr val="FFC4C3"/>
    <a:srgbClr val="FBCAA2"/>
    <a:srgbClr val="D7E4BD"/>
    <a:srgbClr val="AD2830"/>
    <a:srgbClr val="B02D38"/>
    <a:srgbClr val="BA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847" autoAdjust="0"/>
  </p:normalViewPr>
  <p:slideViewPr>
    <p:cSldViewPr showGuides="1">
      <p:cViewPr varScale="1">
        <p:scale>
          <a:sx n="106" d="100"/>
          <a:sy n="106" d="100"/>
        </p:scale>
        <p:origin x="480" y="36"/>
      </p:cViewPr>
      <p:guideLst>
        <p:guide orient="horz" pos="1647"/>
        <p:guide pos="29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344" y="-96"/>
      </p:cViewPr>
      <p:guideLst>
        <p:guide orient="horz" pos="3179"/>
        <p:guide pos="21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67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13921\Downloads\HG+3&#21495;&#21452;&#36335;&#26426;&#26550;5000&#31995;&#21015;&#26381;&#21153;&#22120;&#26032;&#21697;&#24320;&#21457;&#39033;&#30446;+_&#30427;&#27901;&#28246;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13921\Desktop\2022sBug&#20998;&#26512;.xls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13921\Downloads\HG+3&#21495;&#21452;&#36335;&#26426;&#26550;5000&#31995;&#21015;&#26381;&#21153;&#22120;&#26032;&#21697;&#24320;&#21457;&#39033;&#30446;+_&#30427;&#27901;&#28246;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13921\Downloads\2022&#24180;&#40644;&#20113;&#40857;_&#20135;&#21697;&#24180;&#24230;&#32489;&#25928;&#32771;&#26680;.xls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13921\Downloads\2022&#24180;&#40644;&#20113;&#40857;_&#20135;&#21697;&#24180;&#24230;&#32489;&#25928;&#32771;&#26680;.xls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13921\Desktop\2022sBug&#20998;&#26512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/>
              <a:t>BUG</a:t>
            </a:r>
            <a:r>
              <a:rPr altLang="en-US" b="1"/>
              <a:t>分布</a:t>
            </a:r>
            <a:endParaRPr altLang="en-US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73290517567057"/>
          <c:y val="0.00496763510462141"/>
          <c:w val="0.906686815262561"/>
          <c:h val="0.899443022730694"/>
        </c:manualLayout>
      </c:layout>
      <c:pie3DChart>
        <c:varyColors val="1"/>
        <c:ser>
          <c:idx val="0"/>
          <c:order val="0"/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Lbls>
            <c:dLbl>
              <c:idx val="2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Device Fir</a:t>
                    </a:r>
                    <a:r>
                      <a:rPr lang="en-US" altLang="zh-CN"/>
                      <a:t>m</a:t>
                    </a:r>
                    <a:r>
                      <a:t>ware1%</a:t>
                    </a:r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'HG+3号双路机架5000系列服务器新品开发项目+_盛泽湖.csv'!$B$220:$B$227</c:f>
              <c:strCache>
                <c:ptCount val="8"/>
                <c:pt idx="0">
                  <c:v>BMC</c:v>
                </c:pt>
                <c:pt idx="1">
                  <c:v>BIOS</c:v>
                </c:pt>
                <c:pt idx="2">
                  <c:v>Device Firnware</c:v>
                </c:pt>
                <c:pt idx="3">
                  <c:v>Hardware</c:v>
                </c:pt>
                <c:pt idx="4">
                  <c:v>Mechanical</c:v>
                </c:pt>
                <c:pt idx="5">
                  <c:v>OS</c:v>
                </c:pt>
                <c:pt idx="6">
                  <c:v>Performance</c:v>
                </c:pt>
                <c:pt idx="7">
                  <c:v>Signal</c:v>
                </c:pt>
              </c:strCache>
            </c:strRef>
          </c:cat>
          <c:val>
            <c:numRef>
              <c:f>'HG+3号双路机架5000系列服务器新品开发项目+_盛泽湖.csv'!$C$220:$C$227</c:f>
              <c:numCache>
                <c:formatCode>General</c:formatCode>
                <c:ptCount val="8"/>
                <c:pt idx="0">
                  <c:v>96</c:v>
                </c:pt>
                <c:pt idx="1">
                  <c:v>54</c:v>
                </c:pt>
                <c:pt idx="2">
                  <c:v>3</c:v>
                </c:pt>
                <c:pt idx="3">
                  <c:v>31</c:v>
                </c:pt>
                <c:pt idx="4">
                  <c:v>10</c:v>
                </c:pt>
                <c:pt idx="5">
                  <c:v>4</c:v>
                </c:pt>
                <c:pt idx="6">
                  <c:v>4</c:v>
                </c:pt>
                <c:pt idx="7">
                  <c:v>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R5240H0 BIOS </a:t>
            </a:r>
            <a:r>
              <a:rPr altLang="en-US"/>
              <a:t>按类型分类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19142297218062"/>
          <c:y val="0.0796301075653462"/>
          <c:w val="0.870165715851553"/>
          <c:h val="0.68733624454148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[2022sBug分析.xls]Sheet1!$B$22:$B$30</c:f>
              <c:strCache>
                <c:ptCount val="9"/>
                <c:pt idx="0">
                  <c:v>Hardware Error</c:v>
                </c:pt>
                <c:pt idx="1">
                  <c:v>Setup</c:v>
                </c:pt>
                <c:pt idx="2">
                  <c:v> Performance</c:v>
                </c:pt>
                <c:pt idx="3">
                  <c:v>BMC</c:v>
                </c:pt>
                <c:pt idx="4">
                  <c:v>规范</c:v>
                </c:pt>
                <c:pt idx="5">
                  <c:v>SMBIOS</c:v>
                </c:pt>
                <c:pt idx="6">
                  <c:v>注错</c:v>
                </c:pt>
                <c:pt idx="7">
                  <c:v>概率性</c:v>
                </c:pt>
                <c:pt idx="8">
                  <c:v>Reeboot</c:v>
                </c:pt>
              </c:strCache>
            </c:strRef>
          </c:cat>
          <c:val>
            <c:numRef>
              <c:f>[2022sBug分析.xls]Sheet1!$C$22:$C$30</c:f>
              <c:numCache>
                <c:formatCode>General</c:formatCode>
                <c:ptCount val="9"/>
                <c:pt idx="0">
                  <c:v>6</c:v>
                </c:pt>
                <c:pt idx="1">
                  <c:v>22</c:v>
                </c:pt>
                <c:pt idx="2">
                  <c:v>4</c:v>
                </c:pt>
                <c:pt idx="3">
                  <c:v>6</c:v>
                </c:pt>
                <c:pt idx="4">
                  <c:v>6</c:v>
                </c:pt>
                <c:pt idx="5">
                  <c:v>2</c:v>
                </c:pt>
                <c:pt idx="6">
                  <c:v>6</c:v>
                </c:pt>
                <c:pt idx="7">
                  <c:v>3</c:v>
                </c:pt>
                <c:pt idx="8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507739238"/>
        <c:axId val="132028373"/>
      </c:barChart>
      <c:catAx>
        <c:axId val="50773923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028373"/>
        <c:crosses val="autoZero"/>
        <c:auto val="1"/>
        <c:lblAlgn val="ctr"/>
        <c:lblOffset val="100"/>
        <c:noMultiLvlLbl val="0"/>
      </c:catAx>
      <c:valAx>
        <c:axId val="13202837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773923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/>
              <a:t>公认问题</a:t>
            </a:r>
            <a:endParaRPr altLang="en-US"/>
          </a:p>
        </c:rich>
      </c:tx>
      <c:layout>
        <c:manualLayout>
          <c:xMode val="edge"/>
          <c:yMode val="edge"/>
          <c:x val="0.382747332512897"/>
          <c:y val="0.052510232726233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1</a:t>
                    </a:r>
                    <a:endParaRPr lang="en-US" altLang="zh-C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857723798720162"/>
                  <c:y val="-0.0703316012758806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8</a:t>
                    </a:r>
                    <a:endParaRPr lang="en-US" altLang="zh-CN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2</a:t>
                    </a:r>
                    <a:endParaRPr lang="en-US" altLang="zh-C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3</a:t>
                    </a:r>
                    <a:endParaRPr lang="en-US" altLang="zh-C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'HG+3号双路机架5000系列服务器新品开发项目+_盛泽湖.csv'!$B$230:$B$233</c:f>
              <c:strCache>
                <c:ptCount val="4"/>
                <c:pt idx="0">
                  <c:v>BIOS</c:v>
                </c:pt>
                <c:pt idx="1">
                  <c:v>BMC</c:v>
                </c:pt>
                <c:pt idx="2">
                  <c:v>Signal</c:v>
                </c:pt>
                <c:pt idx="3">
                  <c:v>其他</c:v>
                </c:pt>
              </c:strCache>
            </c:strRef>
          </c:cat>
          <c:val>
            <c:numRef>
              <c:f>'HG+3号双路机架5000系列服务器新品开发项目+_盛泽湖.csv'!$C$230:$C$233</c:f>
              <c:numCache>
                <c:formatCode>General</c:formatCode>
                <c:ptCount val="4"/>
                <c:pt idx="0">
                  <c:v>1</c:v>
                </c:pt>
                <c:pt idx="1">
                  <c:v>8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定制版本发布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61628076306975"/>
          <c:y val="0.179854479308777"/>
          <c:w val="0.887432648900539"/>
          <c:h val="0.64924965893588"/>
        </c:manualLayout>
      </c:layou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'[2022年黄云龙_产品年度绩效考核.xls]2022年绩效考核表'!$K$16:$K$27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2</c:v>
                </c:pt>
                <c:pt idx="7">
                  <c:v>4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102720886"/>
        <c:axId val="49602803"/>
      </c:lineChart>
      <c:catAx>
        <c:axId val="10272088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月份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602803"/>
        <c:crosses val="autoZero"/>
        <c:auto val="1"/>
        <c:lblAlgn val="ctr"/>
        <c:lblOffset val="100"/>
        <c:noMultiLvlLbl val="0"/>
      </c:catAx>
      <c:valAx>
        <c:axId val="49602803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发布数量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272088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R5240H0</a:t>
            </a:r>
            <a:r>
              <a:rPr altLang="en-US"/>
              <a:t>通用版本发布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530139103554869"/>
          <c:y val="0.148997772828508"/>
          <c:w val="0.878825347758887"/>
          <c:h val="0.643964365256125"/>
        </c:manualLayout>
      </c:layou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'[2022年黄云龙_产品年度绩效考核.xls]2022年绩效考核表'!$K$16:$K$27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534391974"/>
        <c:axId val="909612740"/>
      </c:lineChart>
      <c:catAx>
        <c:axId val="53439197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月份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09612740"/>
        <c:crosses val="autoZero"/>
        <c:auto val="1"/>
        <c:lblAlgn val="ctr"/>
        <c:lblOffset val="100"/>
        <c:noMultiLvlLbl val="0"/>
      </c:catAx>
      <c:valAx>
        <c:axId val="909612740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发布数量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439197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腾讯定制</a:t>
            </a:r>
            <a:r>
              <a:rPr lang="en-US" altLang="zh-CN"/>
              <a:t>Bug </a:t>
            </a:r>
            <a:r>
              <a:rPr altLang="en-US"/>
              <a:t>分布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7743077506638"/>
          <c:y val="0.0697335850048833"/>
          <c:w val="0.907277777777778"/>
          <c:h val="0.8341203703703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[2022sBug分析.xls]Sheet1!$B$35:$B$38</c:f>
              <c:strCache>
                <c:ptCount val="4"/>
                <c:pt idx="0">
                  <c:v>BIOS</c:v>
                </c:pt>
                <c:pt idx="1">
                  <c:v>BMC</c:v>
                </c:pt>
                <c:pt idx="2">
                  <c:v>HardWare</c:v>
                </c:pt>
                <c:pt idx="3">
                  <c:v>其他</c:v>
                </c:pt>
              </c:strCache>
            </c:strRef>
          </c:cat>
          <c:val>
            <c:numRef>
              <c:f>[2022sBug分析.xls]Sheet1!$C$35:$C$38</c:f>
              <c:numCache>
                <c:formatCode>General</c:formatCode>
                <c:ptCount val="4"/>
                <c:pt idx="0">
                  <c:v>6</c:v>
                </c:pt>
                <c:pt idx="1">
                  <c:v>40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540224975"/>
        <c:axId val="207587187"/>
      </c:barChart>
      <c:catAx>
        <c:axId val="5402249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587187"/>
        <c:crosses val="autoZero"/>
        <c:auto val="1"/>
        <c:lblAlgn val="ctr"/>
        <c:lblOffset val="100"/>
        <c:noMultiLvlLbl val="0"/>
      </c:catAx>
      <c:valAx>
        <c:axId val="2075871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0224975"/>
        <c:crosses val="autoZero"/>
        <c:crossBetween val="between"/>
      </c:valAx>
      <c:sp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pattFill prst="pct25">
      <a:fgClr>
        <a:schemeClr val="accent6">
          <a:lumMod val="75000"/>
        </a:schemeClr>
      </a:fgClr>
      <a:bgClr>
        <a:schemeClr val="bg1"/>
      </a:bgClr>
    </a:patt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8497-196B-415E-957E-0F415BE432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853C6-0FAD-4C80-9812-1751C55792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497A3-A6E9-460C-B8AE-AE67AD1E0A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C96D9-4D4F-4265-8F02-21631B0197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8689" y="1318702"/>
            <a:ext cx="7344171" cy="623248"/>
          </a:xfrm>
          <a:prstGeom prst="rect">
            <a:avLst/>
          </a:prstGeom>
        </p:spPr>
        <p:txBody>
          <a:bodyPr/>
          <a:lstStyle>
            <a:lvl1pPr mar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zh-CN" altLang="en-US" sz="4000" b="1" kern="12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单击此处编辑主标题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41832" y="3867895"/>
            <a:ext cx="2016448" cy="7920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撰写部门及人员</a:t>
            </a:r>
            <a:endParaRPr lang="en-US" altLang="zh-CN" dirty="0"/>
          </a:p>
          <a:p>
            <a:pPr lvl="0"/>
            <a:r>
              <a:rPr lang="en-US" altLang="zh-CN" dirty="0"/>
              <a:t>2017/4/1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1318702"/>
            <a:ext cx="107504" cy="623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23478"/>
            <a:ext cx="7560840" cy="470804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单击此处编辑小标题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123478"/>
            <a:ext cx="107504" cy="470804"/>
          </a:xfrm>
          <a:prstGeom prst="rect">
            <a:avLst/>
          </a:pr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608363" y="1079959"/>
            <a:ext cx="4343399" cy="40846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608363" y="1748495"/>
            <a:ext cx="4343399" cy="39869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608363" y="2417033"/>
            <a:ext cx="4343399" cy="40846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608362" y="3085570"/>
            <a:ext cx="4343399" cy="40846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2608362" y="3754106"/>
            <a:ext cx="4343399" cy="408461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幻灯片">
    <p:bg>
      <p:bgPr>
        <a:blipFill dpi="0" rotWithShape="1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1" y="2067694"/>
            <a:ext cx="7272807" cy="6232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zh-CN" alt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059832" y="3147814"/>
            <a:ext cx="4069655" cy="36004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059831" y="3513751"/>
            <a:ext cx="4069655" cy="36004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059830" y="3873791"/>
            <a:ext cx="4069655" cy="36004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3059830" y="4233831"/>
            <a:ext cx="4069655" cy="36004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1">
    <p:bg>
      <p:bgPr>
        <a:blipFill dpi="0" rotWithShape="1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23478"/>
            <a:ext cx="7560840" cy="470804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单击此处编辑小标题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123478"/>
            <a:ext cx="107504" cy="470804"/>
          </a:xfrm>
          <a:prstGeom prst="rect">
            <a:avLst/>
          </a:pr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611560" y="1059582"/>
            <a:ext cx="7886700" cy="35004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2">
    <p:bg>
      <p:bgPr>
        <a:blipFill dpi="0" rotWithShape="1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23478"/>
            <a:ext cx="7416824" cy="504056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单击此处编辑小标题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123478"/>
            <a:ext cx="107504" cy="470804"/>
          </a:xfrm>
          <a:prstGeom prst="rect">
            <a:avLst/>
          </a:pr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611560" y="1059582"/>
            <a:ext cx="7886700" cy="35004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slide" Target="slide3.xml"/><Relationship Id="rId2" Type="http://schemas.openxmlformats.org/officeDocument/2006/relationships/tags" Target="../tags/tag30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slide" Target="slide3.xml"/><Relationship Id="rId2" Type="http://schemas.openxmlformats.org/officeDocument/2006/relationships/tags" Target="../tags/tag42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tags" Target="../tags/tag54.xml"/><Relationship Id="rId2" Type="http://schemas.openxmlformats.org/officeDocument/2006/relationships/image" Target="../media/image7.png"/><Relationship Id="rId1" Type="http://schemas.openxmlformats.org/officeDocument/2006/relationships/tags" Target="../tags/tag5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slide" Target="slide3.xml"/><Relationship Id="rId2" Type="http://schemas.openxmlformats.org/officeDocument/2006/relationships/tags" Target="../tags/tag56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slide" Target="slide3.xml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slide" Target="slide3.xml"/><Relationship Id="rId2" Type="http://schemas.openxmlformats.org/officeDocument/2006/relationships/tags" Target="../tags/tag14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48689" y="1318702"/>
            <a:ext cx="7551703" cy="623248"/>
          </a:xfrm>
        </p:spPr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年度产品技术中心年终总结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2"/>
          <p:cNvSpPr txBox="1"/>
          <p:nvPr/>
        </p:nvSpPr>
        <p:spPr>
          <a:xfrm>
            <a:off x="6300192" y="4336269"/>
            <a:ext cx="4149044" cy="6474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2270" y="3651250"/>
            <a:ext cx="2557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海光服务器产品事业部</a:t>
            </a:r>
            <a:r>
              <a:rPr kumimoji="1"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</a:t>
            </a:r>
            <a:endParaRPr kumimoji="1"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基础软件部</a:t>
            </a:r>
            <a:r>
              <a:rPr kumimoji="1"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黄云龙</a:t>
            </a:r>
            <a:endParaRPr kumimoji="1"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1913036" y="1034768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MH_Others_2"/>
          <p:cNvSpPr/>
          <p:nvPr>
            <p:custDataLst>
              <p:tags r:id="rId2"/>
            </p:custDataLst>
          </p:nvPr>
        </p:nvSpPr>
        <p:spPr>
          <a:xfrm>
            <a:off x="1913035" y="1703302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1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1979712" y="995702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MH_Number_1">
            <a:hlinkClick r:id="rId3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151162" y="995702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01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MH_Entry_2">
            <a:hlinkClick r:id="rId3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1979712" y="1664239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MH_Number_2">
            <a:hlinkClick r:id="rId3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151162" y="1634942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02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MH_Others_2"/>
          <p:cNvSpPr/>
          <p:nvPr>
            <p:custDataLst>
              <p:tags r:id="rId8"/>
            </p:custDataLst>
          </p:nvPr>
        </p:nvSpPr>
        <p:spPr>
          <a:xfrm>
            <a:off x="1913035" y="2371982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MH_Entry_2">
            <a:hlinkClick r:id="rId3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1979712" y="2332776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" name="MH_Number_2">
            <a:hlinkClick r:id="rId3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151162" y="2313245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03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79512" y="148243"/>
            <a:ext cx="7560840" cy="470804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2608363" y="995700"/>
            <a:ext cx="4343399" cy="408462"/>
          </a:xfrm>
          <a:solidFill>
            <a:schemeClr val="bg1">
              <a:lumMod val="85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主要工作内容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608363" y="1664236"/>
            <a:ext cx="4343399" cy="398697"/>
          </a:xfrm>
        </p:spPr>
        <p:txBody>
          <a:bodyPr/>
          <a:lstStyle/>
          <a:p>
            <a:pPr marL="0" algn="l">
              <a:buNone/>
            </a:pPr>
            <a:r>
              <a:rPr lang="en-US" altLang="zh-CN" dirty="0">
                <a:sym typeface="+mn-ea"/>
              </a:rPr>
              <a:t>个人年度考核指标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608363" y="2332774"/>
            <a:ext cx="4343399" cy="408462"/>
          </a:xfrm>
          <a:solidFill>
            <a:schemeClr val="bg1">
              <a:lumMod val="85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/>
          </a:bodyPr>
          <a:lstStyle/>
          <a:p>
            <a:pPr marL="0" indent="0">
              <a:buNone/>
            </a:pPr>
            <a:r>
              <a:rPr lang="zh-CN" altLang="en-US" spc="200" dirty="0">
                <a:solidFill>
                  <a:srgbClr val="FFFFFF"/>
                </a:solidFill>
                <a:sym typeface="+mn-ea"/>
              </a:rPr>
              <a:t>重点问题及解决方案</a:t>
            </a:r>
            <a:endParaRPr lang="en-US" altLang="zh-CN" dirty="0">
              <a:sym typeface="+mn-ea"/>
            </a:endParaRPr>
          </a:p>
        </p:txBody>
      </p:sp>
      <p:sp>
        <p:nvSpPr>
          <p:cNvPr id="17" name="MH_Others_2"/>
          <p:cNvSpPr/>
          <p:nvPr>
            <p:custDataLst>
              <p:tags r:id="rId11"/>
            </p:custDataLst>
          </p:nvPr>
        </p:nvSpPr>
        <p:spPr>
          <a:xfrm>
            <a:off x="1913035" y="3059897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MH_Entry_2">
            <a:hlinkClick r:id="rId3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1979712" y="3020691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MH_Number_2">
            <a:hlinkClick r:id="rId3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151162" y="3001160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04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608363" y="3020689"/>
            <a:ext cx="4343399" cy="408462"/>
          </a:xfrm>
          <a:solidFill>
            <a:schemeClr val="bg1">
              <a:lumMod val="85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/>
          </a:bodyPr>
          <a:lstStyle/>
          <a:p>
            <a:pPr lvl="0" algn="l"/>
            <a:r>
              <a:rPr lang="en-US" altLang="zh-CN" dirty="0">
                <a:sym typeface="+mn-ea"/>
              </a:rPr>
              <a:t>2023年工作规划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个人年度考核指标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739775"/>
            <a:ext cx="6835775" cy="42525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1913036" y="1034768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MH_Others_2"/>
          <p:cNvSpPr/>
          <p:nvPr>
            <p:custDataLst>
              <p:tags r:id="rId2"/>
            </p:custDataLst>
          </p:nvPr>
        </p:nvSpPr>
        <p:spPr>
          <a:xfrm>
            <a:off x="1913035" y="1703302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1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1979712" y="995702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MH_Number_1">
            <a:hlinkClick r:id="rId3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151162" y="995702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01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MH_Entry_2">
            <a:hlinkClick r:id="rId3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1979712" y="1664239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MH_Number_2">
            <a:hlinkClick r:id="rId3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151162" y="1634942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02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MH_Others_2"/>
          <p:cNvSpPr/>
          <p:nvPr>
            <p:custDataLst>
              <p:tags r:id="rId8"/>
            </p:custDataLst>
          </p:nvPr>
        </p:nvSpPr>
        <p:spPr>
          <a:xfrm>
            <a:off x="1913035" y="2371982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MH_Entry_2">
            <a:hlinkClick r:id="rId3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1979712" y="2332776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" name="MH_Number_2">
            <a:hlinkClick r:id="rId3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151162" y="2313245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03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2608363" y="995700"/>
            <a:ext cx="4343399" cy="40846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主要工作内容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608580" y="1664335"/>
            <a:ext cx="4343400" cy="411480"/>
          </a:xfrm>
          <a:solidFill>
            <a:schemeClr val="bg1">
              <a:lumMod val="85000"/>
            </a:schemeClr>
          </a:solidFill>
        </p:spPr>
        <p:txBody>
          <a:bodyPr vert="horz" rtlCol="0" anchor="ctr">
            <a:normAutofit/>
          </a:bodyPr>
          <a:lstStyle/>
          <a:p>
            <a:pPr marL="0" algn="l">
              <a:buNone/>
            </a:pPr>
            <a:r>
              <a:rPr lang="en-US" altLang="zh-CN" dirty="0">
                <a:sym typeface="+mn-ea"/>
              </a:rPr>
              <a:t>个人年度考核指标</a:t>
            </a:r>
            <a:endParaRPr lang="en-US" altLang="zh-CN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608363" y="2332774"/>
            <a:ext cx="4343399" cy="408462"/>
          </a:xfrm>
          <a:solidFill>
            <a:srgbClr val="AD2830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pc="200" dirty="0">
                <a:solidFill>
                  <a:srgbClr val="FFFFFF"/>
                </a:solidFill>
                <a:sym typeface="+mn-ea"/>
              </a:rPr>
              <a:t>重点问题及解决方案</a:t>
            </a:r>
            <a:endParaRPr lang="zh-CN" altLang="en-US" dirty="0"/>
          </a:p>
        </p:txBody>
      </p:sp>
      <p:sp>
        <p:nvSpPr>
          <p:cNvPr id="17" name="MH_Others_2"/>
          <p:cNvSpPr/>
          <p:nvPr>
            <p:custDataLst>
              <p:tags r:id="rId11"/>
            </p:custDataLst>
          </p:nvPr>
        </p:nvSpPr>
        <p:spPr>
          <a:xfrm>
            <a:off x="1913035" y="3059897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MH_Entry_2">
            <a:hlinkClick r:id="rId3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1979712" y="3020691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MH_Number_2">
            <a:hlinkClick r:id="rId3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151162" y="3001160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04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608363" y="3020689"/>
            <a:ext cx="4343399" cy="408462"/>
          </a:xfrm>
          <a:solidFill>
            <a:schemeClr val="bg1">
              <a:lumMod val="85000"/>
            </a:schemeClr>
          </a:solidFill>
        </p:spPr>
        <p:txBody>
          <a:bodyPr vert="horz" rtlCol="0" anchor="ctr">
            <a:normAutofit/>
          </a:bodyPr>
          <a:lstStyle/>
          <a:p>
            <a:pPr lvl="0" algn="l"/>
            <a:r>
              <a:rPr lang="en-US" altLang="zh-CN" dirty="0">
                <a:sym typeface="+mn-ea"/>
              </a:rPr>
              <a:t>2023年工作规划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重点问题及解决方案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l">
              <a:buClrTx/>
              <a:buSzTx/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0" y="741045"/>
            <a:ext cx="8703310" cy="44367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R5240H0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重点问题分析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在BIOS steup的BMC选项中，修改BMC用户密码，实际修改成功，提示修改失败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Setup下修改BMC密码,发送修改用户密码IPMI命令返回Complietion Code=CE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BMC 代码中是先更新密码，然后进行连续四字符验证，所以实际密码更新已成功，返回给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错误的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Complietion Code，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BMC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移除校验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机制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Setup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BMC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密码时，输入第一次密码后，即提示密码修改成功，密码实际也是修改成功。然后再出现confirm密码的输入框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由于修改BMC密码,当第一次输入密码确定后就会发送修改命令，解决方案：第一次输入密码不发送修改命令，confirm 输入完后确定两次密码相同后发送修改密码指令给BMC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9115" y="2632075"/>
            <a:ext cx="3829050" cy="2240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27855" y="2644140"/>
            <a:ext cx="3680460" cy="22282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重点问题及解决方案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l">
              <a:buClrTx/>
              <a:buSzTx/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0" y="741045"/>
            <a:ext cx="8703310" cy="44367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R5240H0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重点问题分析</a:t>
            </a: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 defTabSz="914400">
              <a:lnSpc>
                <a:spcPct val="120000"/>
              </a:lnSpc>
              <a:buClrTx/>
              <a:buSzTx/>
              <a:buFontTx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Retimer连接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的Nvme盘报PCIE Error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使用HGT工具获取报错设备最优 TxPreset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BIOS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导入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Bert error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方案并调整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Tx Preset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值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仍然报错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AC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出现四个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NVME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盘报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PCIE error,DC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其中一个盘会出现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Other Type error,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信号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发现Phy的眼图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不好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发现任然有错误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跟背板纳芯微9555芯片有关，更换芯按照硬件给的拨码和接线问题解决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lvl="1" indent="0" algn="l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885" y="2499995"/>
            <a:ext cx="6275070" cy="11893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651885"/>
            <a:ext cx="6301105" cy="970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重点问题及解决方案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l">
              <a:buClrTx/>
              <a:buSzTx/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0" y="741045"/>
            <a:ext cx="8703310" cy="44367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R5240H0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重点问题分析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3.NBIO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注错达不到预期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;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向内存注错显示不成功实际错误已生效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;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PCIE acs_fatal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错误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无法注入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NBIO注错</a:t>
            </a:r>
            <a:r>
              <a:rPr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UCP error后，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BMC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解析为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FRB2 Error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注错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BIOS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发送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IPMI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BMC,</a:t>
            </a:r>
            <a:r>
              <a:rPr 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BMC根据现有数据解析困难，调整BIO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</a:t>
            </a:r>
            <a:r>
              <a:rPr 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发送数据的格式</a:t>
            </a:r>
            <a:endParaRPr lang="zh-CN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UCP error推给BMC为CE error,dmesg显示error类型为corrected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用Dram注错工具向指定die和umc注错注错工具显示注错未触发时，实际注错成，海光回复不支持这种注错模式，建议使用地址注错的方式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PCIe注错acs_fatal错误需要支持ACS Capblity,IOMMU打开时，ACS是enable的，IOMMU关闭时，ACS Capbility支持，但是ACS是disable的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85" y="3003550"/>
            <a:ext cx="7221220" cy="8496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3867785"/>
            <a:ext cx="7221855" cy="8089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重点问题及解决方案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l">
              <a:buClrTx/>
              <a:buSzTx/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0" y="669290"/>
            <a:ext cx="8703310" cy="44367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R5240H0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重点问题分析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4.SMBIOS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相关问题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SMBIOS 无法读取PSU信息，原因是没有打开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UpdateSMBIOSType39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的更新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函数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SMBIOS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信息不符合规范，且部分信息错误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RW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解析和曙光规范不一致</a:t>
            </a: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参考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Spec 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解析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Type2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配置正常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charset="0"/>
              <a:buChar char="l"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" y="2284095"/>
            <a:ext cx="2676525" cy="1885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4443730"/>
            <a:ext cx="112585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type39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不显示</a:t>
            </a: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965" y="2262505"/>
            <a:ext cx="2751455" cy="19069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36010" y="4371975"/>
            <a:ext cx="1581150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RW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解析和曙光规范不一致</a:t>
            </a: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5" y="2284095"/>
            <a:ext cx="3058160" cy="6629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890" y="2947035"/>
            <a:ext cx="3093720" cy="7086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955" y="3655695"/>
            <a:ext cx="3079115" cy="4419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60515" y="4382135"/>
            <a:ext cx="1581150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SMBIOS view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显示</a:t>
            </a: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重点问题及解决方案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l">
              <a:buClrTx/>
              <a:buSzTx/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460" y="555625"/>
            <a:ext cx="8703310" cy="44367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R5240H0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重点问题分析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5.IPv6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相关问题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285750" lvl="1" indent="-285750" algn="l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设置DHCP获取BMC share lan ipv6地址，保存设置。查看BIOS setup-&gt;BMC-&gt;network，没有获取ipv6的信息</a:t>
            </a: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IPV4是可以正常获取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到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对比发现代码逻辑异常，保存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BMC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配置会立即发送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IPMI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命令，然后出现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进度条，导致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BMC Ipv6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的配置还未完全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生效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IPMI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命令放到进度条完成后获取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 V6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信息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lvl="1" indent="0" algn="l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285750" lvl="1" indent="-285750" algn="l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DHCP获取ipv6地址，setup下和BMC web端显示的地址不一致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IPv6地址类型不同。BIOS显示的是SLAAC地址，不是 DHCPV6地址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BIOS通过ipmi命令获取Ipv6地址，该地址和该地址类型为只读,BIOS无法自己去选择显示Slaac 和DHCP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BMC web获取的方式不是通过IPMI,是通过dbus读取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BMC 修改IPMI 命令让BMC发送DHCP类型到BIOS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2067560"/>
            <a:ext cx="3886835" cy="15519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870" y="1867535"/>
            <a:ext cx="4805045" cy="18649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1913036" y="1034768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MH_Others_2"/>
          <p:cNvSpPr/>
          <p:nvPr>
            <p:custDataLst>
              <p:tags r:id="rId2"/>
            </p:custDataLst>
          </p:nvPr>
        </p:nvSpPr>
        <p:spPr>
          <a:xfrm>
            <a:off x="1913035" y="1703302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1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1979712" y="995702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MH_Number_1">
            <a:hlinkClick r:id="rId3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151162" y="995702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01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MH_Entry_2">
            <a:hlinkClick r:id="rId3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1979712" y="1664239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MH_Number_2">
            <a:hlinkClick r:id="rId3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151162" y="1634942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02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MH_Others_2"/>
          <p:cNvSpPr/>
          <p:nvPr>
            <p:custDataLst>
              <p:tags r:id="rId8"/>
            </p:custDataLst>
          </p:nvPr>
        </p:nvSpPr>
        <p:spPr>
          <a:xfrm>
            <a:off x="1913035" y="2371982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MH_Entry_2">
            <a:hlinkClick r:id="rId3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1979712" y="2332776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" name="MH_Number_2">
            <a:hlinkClick r:id="rId3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151162" y="2313245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03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2608580" y="986155"/>
            <a:ext cx="4362450" cy="4540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主要工作内容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608580" y="1664335"/>
            <a:ext cx="4343400" cy="412750"/>
          </a:xfrm>
          <a:solidFill>
            <a:schemeClr val="bg1">
              <a:lumMod val="85000"/>
            </a:schemeClr>
          </a:solidFill>
        </p:spPr>
        <p:txBody>
          <a:bodyPr vert="horz" rtlCol="0" anchor="ctr">
            <a:normAutofit/>
          </a:bodyPr>
          <a:lstStyle/>
          <a:p>
            <a:pPr marL="0" algn="l">
              <a:buNone/>
            </a:pPr>
            <a:r>
              <a:rPr lang="en-US" altLang="zh-CN" dirty="0">
                <a:sym typeface="+mn-ea"/>
              </a:rPr>
              <a:t>个人年度考核指标</a:t>
            </a:r>
            <a:endParaRPr lang="en-US" altLang="zh-CN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608363" y="2332774"/>
            <a:ext cx="4343399" cy="408462"/>
          </a:xfrm>
          <a:solidFill>
            <a:schemeClr val="bg1">
              <a:lumMod val="85000"/>
            </a:schemeClr>
          </a:solidFill>
        </p:spPr>
        <p:txBody>
          <a:bodyPr vert="horz" rtlCol="0" anchor="ctr">
            <a:normAutofit/>
          </a:bodyPr>
          <a:lstStyle/>
          <a:p>
            <a:pPr marL="0" indent="0">
              <a:buNone/>
            </a:pPr>
            <a:r>
              <a:rPr lang="zh-CN" altLang="en-US" spc="200" dirty="0">
                <a:solidFill>
                  <a:srgbClr val="FFFFFF"/>
                </a:solidFill>
                <a:sym typeface="+mn-ea"/>
              </a:rPr>
              <a:t>重点问题及解决方案</a:t>
            </a:r>
            <a:endParaRPr lang="en-US" altLang="zh-CN" dirty="0">
              <a:sym typeface="+mn-ea"/>
            </a:endParaRPr>
          </a:p>
        </p:txBody>
      </p:sp>
      <p:sp>
        <p:nvSpPr>
          <p:cNvPr id="17" name="MH_Others_2"/>
          <p:cNvSpPr/>
          <p:nvPr>
            <p:custDataLst>
              <p:tags r:id="rId11"/>
            </p:custDataLst>
          </p:nvPr>
        </p:nvSpPr>
        <p:spPr>
          <a:xfrm>
            <a:off x="1913035" y="3059897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MH_Entry_2">
            <a:hlinkClick r:id="rId3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1979712" y="3020691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MH_Number_2">
            <a:hlinkClick r:id="rId3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151162" y="3001160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04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608363" y="3020689"/>
            <a:ext cx="4343399" cy="408462"/>
          </a:xfrm>
        </p:spPr>
        <p:txBody>
          <a:bodyPr/>
          <a:lstStyle/>
          <a:p>
            <a:r>
              <a:rPr lang="en-US" altLang="zh-CN" dirty="0"/>
              <a:t>2023</a:t>
            </a:r>
            <a:r>
              <a:rPr lang="zh-CN" altLang="en-US" dirty="0"/>
              <a:t>年工作规划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年工作总结</a:t>
            </a:r>
            <a:r>
              <a:rPr lang="zh-CN" altLang="en-US" dirty="0">
                <a:sym typeface="+mn-ea"/>
              </a:rPr>
              <a:t>和规划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1460" y="555625"/>
            <a:ext cx="8456295" cy="2784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 indent="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工作总结</a:t>
            </a:r>
            <a:endParaRPr 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28650" lvl="3" indent="-17145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完整参与了盛泽湖项目以及项目的维护工作，对于项目流程有了一个认识，对于工作的内容有所了解，在领导和同事的帮助下参与解决项目中一些Bug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，后半年也做了一些定制项目，学到了很多知识，也发现了许多不足，也深感需要学习的知识还有很多，在闲暇时间追代码看Spec，始终积极完成任务提升自我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28650" lvl="3" indent="-17145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今年，无论是在行为、思维上都切身感受到了提升和进步，更加清楚的知道自己的优势与不足，也下定决心去学习必备的更多的能力和技巧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规划</a:t>
            </a:r>
            <a:endParaRPr 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28650" lvl="3" indent="-17145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R5240H0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通用项目维护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和定制项目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28650" lvl="3" indent="-17145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基础代码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学习</a:t>
            </a: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28650" lvl="3" indent="-17145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前海项目准备</a:t>
            </a: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 indent="45720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1913036" y="1034768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MH_Others_2"/>
          <p:cNvSpPr/>
          <p:nvPr>
            <p:custDataLst>
              <p:tags r:id="rId2"/>
            </p:custDataLst>
          </p:nvPr>
        </p:nvSpPr>
        <p:spPr>
          <a:xfrm>
            <a:off x="1913035" y="1703302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1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1979712" y="995702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MH_Number_1">
            <a:hlinkClick r:id="rId3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151162" y="995702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01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MH_Entry_2">
            <a:hlinkClick r:id="rId3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1979712" y="1664239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MH_Number_2">
            <a:hlinkClick r:id="rId3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151162" y="1634942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02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MH_Others_2"/>
          <p:cNvSpPr/>
          <p:nvPr>
            <p:custDataLst>
              <p:tags r:id="rId8"/>
            </p:custDataLst>
          </p:nvPr>
        </p:nvSpPr>
        <p:spPr>
          <a:xfrm>
            <a:off x="1913035" y="2371982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MH_Entry_2">
            <a:hlinkClick r:id="rId3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1979712" y="2332776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" name="MH_Number_2">
            <a:hlinkClick r:id="rId3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151162" y="2313245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03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2608363" y="995700"/>
            <a:ext cx="4343399" cy="408462"/>
          </a:xfrm>
        </p:spPr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主要</a:t>
            </a:r>
            <a:r>
              <a:rPr lang="zh-CN" altLang="en-US" dirty="0"/>
              <a:t>工作内容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608363" y="1664236"/>
            <a:ext cx="4343399" cy="3986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2022</a:t>
            </a:r>
            <a:r>
              <a:rPr lang="zh-CN" altLang="en-US" spc="200" dirty="0">
                <a:solidFill>
                  <a:srgbClr val="FFFFFF"/>
                </a:solidFill>
                <a:sym typeface="+mn-ea"/>
              </a:rPr>
              <a:t>个人指标完成情况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608363" y="2332774"/>
            <a:ext cx="4343399" cy="408462"/>
          </a:xfrm>
        </p:spPr>
        <p:txBody>
          <a:bodyPr/>
          <a:lstStyle/>
          <a:p>
            <a:pPr algn="l"/>
            <a:r>
              <a:rPr lang="zh-CN" altLang="en-US" dirty="0">
                <a:sym typeface="+mn-ea"/>
              </a:rPr>
              <a:t>个人年度考核指标</a:t>
            </a:r>
            <a:endParaRPr lang="zh-CN" altLang="en-US" dirty="0"/>
          </a:p>
        </p:txBody>
      </p:sp>
      <p:sp>
        <p:nvSpPr>
          <p:cNvPr id="17" name="MH_Others_2"/>
          <p:cNvSpPr/>
          <p:nvPr>
            <p:custDataLst>
              <p:tags r:id="rId11"/>
            </p:custDataLst>
          </p:nvPr>
        </p:nvSpPr>
        <p:spPr>
          <a:xfrm>
            <a:off x="1913035" y="3059897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MH_Entry_2">
            <a:hlinkClick r:id="rId3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1979712" y="3020691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MH_Number_2">
            <a:hlinkClick r:id="rId3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151162" y="3001160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04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608363" y="3020689"/>
            <a:ext cx="4343399" cy="408462"/>
          </a:xfrm>
        </p:spPr>
        <p:txBody>
          <a:bodyPr/>
          <a:lstStyle/>
          <a:p>
            <a:r>
              <a:rPr lang="en-US" altLang="zh-CN" dirty="0"/>
              <a:t>2023</a:t>
            </a:r>
            <a:r>
              <a:rPr lang="zh-CN" altLang="en-US" dirty="0"/>
              <a:t>年工作规划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1913036" y="1034768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MH_Others_2"/>
          <p:cNvSpPr/>
          <p:nvPr>
            <p:custDataLst>
              <p:tags r:id="rId2"/>
            </p:custDataLst>
          </p:nvPr>
        </p:nvSpPr>
        <p:spPr>
          <a:xfrm>
            <a:off x="1913035" y="1703302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1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1979712" y="995702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MH_Number_1">
            <a:hlinkClick r:id="rId3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151162" y="995702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01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MH_Entry_2">
            <a:hlinkClick r:id="rId3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1979712" y="1664239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MH_Number_2">
            <a:hlinkClick r:id="rId3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151162" y="1634942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02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MH_Others_2"/>
          <p:cNvSpPr/>
          <p:nvPr>
            <p:custDataLst>
              <p:tags r:id="rId8"/>
            </p:custDataLst>
          </p:nvPr>
        </p:nvSpPr>
        <p:spPr>
          <a:xfrm>
            <a:off x="1913035" y="2371982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MH_Entry_2">
            <a:hlinkClick r:id="rId3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1979712" y="2332776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" name="MH_Number_2">
            <a:hlinkClick r:id="rId3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151162" y="2313245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03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2608363" y="995700"/>
            <a:ext cx="4343399" cy="408462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主要工作内容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608580" y="1664335"/>
            <a:ext cx="4343400" cy="407035"/>
          </a:xfr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2022</a:t>
            </a:r>
            <a:r>
              <a:rPr lang="zh-CN" altLang="en-US" spc="200" dirty="0">
                <a:solidFill>
                  <a:srgbClr val="FFFFFF"/>
                </a:solidFill>
                <a:sym typeface="+mn-ea"/>
              </a:rPr>
              <a:t>个人指标完成情况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608363" y="2332774"/>
            <a:ext cx="4343399" cy="408462"/>
          </a:xfr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/>
          </a:bodyPr>
          <a:lstStyle/>
          <a:p>
            <a:pPr marL="0" indent="0">
              <a:buNone/>
            </a:pPr>
            <a:r>
              <a:rPr lang="zh-CN" altLang="en-US" spc="200" dirty="0">
                <a:solidFill>
                  <a:srgbClr val="FFFFFF"/>
                </a:solidFill>
                <a:sym typeface="+mn-ea"/>
              </a:rPr>
              <a:t>重点问题及解决方案</a:t>
            </a:r>
            <a:endParaRPr lang="en-US" altLang="zh-CN" dirty="0">
              <a:sym typeface="+mn-ea"/>
            </a:endParaRPr>
          </a:p>
        </p:txBody>
      </p:sp>
      <p:sp>
        <p:nvSpPr>
          <p:cNvPr id="17" name="MH_Others_2"/>
          <p:cNvSpPr/>
          <p:nvPr>
            <p:custDataLst>
              <p:tags r:id="rId11"/>
            </p:custDataLst>
          </p:nvPr>
        </p:nvSpPr>
        <p:spPr>
          <a:xfrm>
            <a:off x="1913035" y="3059897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MH_Entry_2">
            <a:hlinkClick r:id="rId3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1979712" y="3020691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MH_Number_2">
            <a:hlinkClick r:id="rId3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151162" y="3001160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04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608363" y="3020689"/>
            <a:ext cx="4343399" cy="408462"/>
          </a:xfr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/>
          </a:bodyPr>
          <a:lstStyle/>
          <a:p>
            <a:pPr lvl="0" algn="l"/>
            <a:r>
              <a:rPr lang="en-US" altLang="zh-CN" dirty="0">
                <a:sym typeface="+mn-ea"/>
              </a:rPr>
              <a:t>2023年工作规划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 fontAlgn="auto">
              <a:spcBef>
                <a:spcPts val="0"/>
              </a:spcBef>
            </a:pPr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主要工作内容</a:t>
            </a:r>
            <a:endParaRPr lang="zh-CN" altLang="en-US" sz="1600" dirty="0">
              <a:sym typeface="+mn-ea"/>
            </a:endParaRPr>
          </a:p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1400" b="0" dirty="0">
                <a:sym typeface="+mn-ea"/>
              </a:rPr>
              <a:t>R5240H0</a:t>
            </a:r>
            <a:r>
              <a:rPr lang="zh-CN" altLang="en-US" sz="1400" b="0" dirty="0">
                <a:sym typeface="+mn-ea"/>
              </a:rPr>
              <a:t>盛泽湖项目</a:t>
            </a:r>
            <a:endParaRPr lang="zh-CN" altLang="en-US" sz="14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200" b="0" dirty="0">
                <a:sym typeface="+mn-ea"/>
              </a:rPr>
              <a:t>参与项目个阶段的</a:t>
            </a:r>
            <a:r>
              <a:rPr lang="en-US" altLang="zh-CN" sz="1200" b="0" dirty="0">
                <a:sym typeface="+mn-ea"/>
              </a:rPr>
              <a:t>Debug</a:t>
            </a:r>
            <a:endParaRPr lang="zh-CN" altLang="en-US" sz="12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200" b="0" dirty="0">
                <a:sym typeface="+mn-ea"/>
              </a:rPr>
              <a:t>通用版本的发布和维护</a:t>
            </a:r>
            <a:endParaRPr lang="zh-CN" altLang="en-US" sz="12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200" b="0" dirty="0">
                <a:sym typeface="+mn-ea"/>
              </a:rPr>
              <a:t>发布通用版本数量：</a:t>
            </a:r>
            <a:r>
              <a:rPr lang="en-US" altLang="zh-CN" sz="1200" b="0" dirty="0">
                <a:sym typeface="+mn-ea"/>
              </a:rPr>
              <a:t>18</a:t>
            </a:r>
            <a:endParaRPr lang="en-US" altLang="zh-CN" sz="1200" b="0" dirty="0">
              <a:sym typeface="+mn-ea"/>
            </a:endParaRPr>
          </a:p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1400" b="0" dirty="0">
                <a:sym typeface="+mn-ea"/>
              </a:rPr>
              <a:t>R5240H0</a:t>
            </a:r>
            <a:r>
              <a:rPr lang="en-US" altLang="zh-CN" sz="1400" b="0" dirty="0">
                <a:sym typeface="+mn-ea"/>
              </a:rPr>
              <a:t>腾讯定制</a:t>
            </a:r>
            <a:endParaRPr lang="en-US" altLang="zh-CN" sz="14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200" b="0" dirty="0">
                <a:sym typeface="+mn-ea"/>
              </a:rPr>
              <a:t>负责定制版本</a:t>
            </a:r>
            <a:r>
              <a:rPr lang="zh-CN" altLang="en-US" sz="1200" b="0" dirty="0">
                <a:sym typeface="+mn-ea"/>
              </a:rPr>
              <a:t>Porting和Debug</a:t>
            </a:r>
            <a:endParaRPr lang="zh-CN" altLang="en-US" sz="12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200" b="0" dirty="0">
                <a:sym typeface="+mn-ea"/>
              </a:rPr>
              <a:t>发布版本数量：</a:t>
            </a:r>
            <a:r>
              <a:rPr lang="en-US" altLang="zh-CN" sz="1200" b="0" dirty="0">
                <a:sym typeface="+mn-ea"/>
              </a:rPr>
              <a:t>6</a:t>
            </a:r>
            <a:endParaRPr lang="en-US" altLang="zh-CN" sz="1200" b="0" dirty="0">
              <a:sym typeface="+mn-ea"/>
            </a:endParaRPr>
          </a:p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1400" b="0" dirty="0">
                <a:sym typeface="+mn-ea"/>
              </a:rPr>
              <a:t>R3240A淀山湖项目</a:t>
            </a:r>
            <a:endParaRPr lang="en-US" altLang="zh-CN" sz="14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200" b="0" dirty="0">
                <a:sym typeface="+mn-ea"/>
              </a:rPr>
              <a:t>参与Porting和Debug</a:t>
            </a:r>
            <a:endParaRPr lang="zh-CN" altLang="en-US" sz="1200" b="0" dirty="0">
              <a:sym typeface="+mn-ea"/>
            </a:endParaRPr>
          </a:p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1400" b="0" dirty="0">
                <a:sym typeface="+mn-ea"/>
              </a:rPr>
              <a:t>定制版本</a:t>
            </a:r>
            <a:endParaRPr lang="en-US" altLang="zh-CN" sz="14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200" b="0" dirty="0">
                <a:sym typeface="+mn-ea"/>
              </a:rPr>
              <a:t>H520-G40</a:t>
            </a:r>
            <a:r>
              <a:rPr lang="zh-CN" altLang="en-US" sz="1200" b="0" dirty="0">
                <a:sym typeface="+mn-ea"/>
              </a:rPr>
              <a:t>定制版本发布</a:t>
            </a:r>
            <a:endParaRPr lang="zh-CN" altLang="en-US" sz="12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200" b="0" dirty="0">
                <a:sym typeface="+mn-ea"/>
              </a:rPr>
              <a:t>发布定制版本数量：</a:t>
            </a:r>
            <a:r>
              <a:rPr lang="en-US" altLang="zh-CN" sz="1200" b="0" dirty="0">
                <a:sym typeface="+mn-ea"/>
              </a:rPr>
              <a:t>33</a:t>
            </a:r>
            <a:endParaRPr lang="en-US" altLang="zh-CN" sz="12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200" b="0" dirty="0">
                <a:sym typeface="+mn-ea"/>
              </a:rPr>
              <a:t>禅道任务</a:t>
            </a:r>
            <a:r>
              <a:rPr lang="zh-CN" altLang="en-US" sz="1200" b="0" dirty="0">
                <a:sym typeface="+mn-ea"/>
              </a:rPr>
              <a:t>完成数量：</a:t>
            </a:r>
            <a:r>
              <a:rPr lang="en-US" altLang="zh-CN" sz="1200" b="0" dirty="0">
                <a:sym typeface="+mn-ea"/>
              </a:rPr>
              <a:t>29</a:t>
            </a:r>
            <a:endParaRPr lang="en-US" altLang="zh-CN" sz="1200" b="0" dirty="0">
              <a:sym typeface="+mn-ea"/>
            </a:endParaRPr>
          </a:p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1400" b="0" dirty="0">
                <a:sym typeface="+mn-ea"/>
              </a:rPr>
              <a:t>部门内部培训</a:t>
            </a:r>
            <a:endParaRPr lang="zh-CN" altLang="en-US" sz="12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200" b="0" dirty="0">
                <a:sym typeface="+mn-ea"/>
              </a:rPr>
              <a:t>Event和Recovery培训</a:t>
            </a:r>
            <a:endParaRPr lang="zh-CN" altLang="en-US" sz="12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200" b="0" dirty="0">
                <a:sym typeface="+mn-ea"/>
              </a:rPr>
              <a:t>串口重定向知识分享</a:t>
            </a:r>
            <a:endParaRPr lang="zh-CN" altLang="en-US" sz="1200" b="0" dirty="0">
              <a:sym typeface="+mn-ea"/>
            </a:endParaRPr>
          </a:p>
          <a:p>
            <a:pPr marL="628650" indent="-285750" algn="l">
              <a:buClrTx/>
              <a:buSzTx/>
            </a:pPr>
            <a:endParaRPr lang="zh-CN" altLang="en-US" sz="1200" b="0" dirty="0"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2927350" y="1255395"/>
          <a:ext cx="6116955" cy="212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180"/>
                <a:gridCol w="604520"/>
                <a:gridCol w="655955"/>
                <a:gridCol w="476885"/>
                <a:gridCol w="508000"/>
                <a:gridCol w="492760"/>
                <a:gridCol w="492125"/>
                <a:gridCol w="492125"/>
                <a:gridCol w="492760"/>
                <a:gridCol w="424180"/>
                <a:gridCol w="561340"/>
                <a:gridCol w="492125"/>
              </a:tblGrid>
              <a:tr h="227965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Q1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Q2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Q3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Q4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2266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</a:tr>
              <a:tr h="26479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zh-CN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R3240H0南淞湖</a:t>
                      </a: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cPr marL="12700" marR="12700" marT="12700" vert="horz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zh-CN" sz="11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R5240H0盛泽湖</a:t>
                      </a:r>
                      <a:endParaRPr lang="zh-CN" altLang="zh-CN" sz="11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cP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64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zh-CN" sz="11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定制化任务</a:t>
                      </a:r>
                      <a:endParaRPr lang="zh-CN" altLang="zh-CN" sz="11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cP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zh-CN" sz="11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腾讯定制</a:t>
                      </a:r>
                      <a:endParaRPr lang="zh-CN" altLang="zh-CN" sz="11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94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zh-CN" sz="11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R3240A0淀山湖</a:t>
                      </a:r>
                      <a:endParaRPr lang="zh-CN" altLang="zh-CN" sz="11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12700" marR="12700" marT="12700" vert="horz" anchor="ctr" anchorCtr="0">
                    <a:lnL>
                      <a:noFill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F6EDE1"/>
                        </a:gs>
                        <a:gs pos="0">
                          <a:srgbClr val="F9F3EB"/>
                        </a:gs>
                        <a:gs pos="100000">
                          <a:srgbClr val="F3E6D7"/>
                        </a:gs>
                      </a:gsLst>
                      <a:lin ang="-6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 fontAlgn="auto">
              <a:spcBef>
                <a:spcPts val="0"/>
              </a:spcBef>
            </a:pPr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主要工作内容</a:t>
            </a:r>
            <a:endParaRPr lang="zh-CN" altLang="en-US" dirty="0"/>
          </a:p>
          <a:p>
            <a:pPr algn="l">
              <a:buClrTx/>
              <a:buSzTx/>
            </a:pPr>
            <a:r>
              <a:rPr lang="en-US" altLang="zh-CN" sz="1600" dirty="0">
                <a:sym typeface="+mn-ea"/>
              </a:rPr>
              <a:t>R5240H0</a:t>
            </a:r>
            <a:r>
              <a:rPr lang="zh-CN" altLang="en-US" sz="1600" dirty="0">
                <a:sym typeface="+mn-ea"/>
              </a:rPr>
              <a:t>盛泽湖</a:t>
            </a:r>
            <a:r>
              <a:rPr lang="zh-CN" altLang="en-US" sz="1600" dirty="0">
                <a:sym typeface="+mn-ea"/>
              </a:rPr>
              <a:t>项目</a:t>
            </a:r>
            <a:endParaRPr lang="zh-CN" altLang="en-US" sz="1600" dirty="0">
              <a:sym typeface="+mn-ea"/>
            </a:endParaRPr>
          </a:p>
          <a:p>
            <a:pPr algn="l">
              <a:buClrTx/>
              <a:buSzTx/>
            </a:pPr>
            <a:endParaRPr lang="zh-CN" altLang="en-US" sz="1600" dirty="0">
              <a:sym typeface="+mn-ea"/>
            </a:endParaRPr>
          </a:p>
          <a:p>
            <a:pPr algn="l">
              <a:buClrTx/>
              <a:buSzTx/>
            </a:pPr>
            <a:endParaRPr lang="zh-CN" altLang="en-US" sz="1600" dirty="0">
              <a:sym typeface="+mn-ea"/>
            </a:endParaRPr>
          </a:p>
          <a:p>
            <a:pPr indent="457200" algn="l">
              <a:buClrTx/>
              <a:buSzTx/>
            </a:pPr>
            <a:endParaRPr lang="zh-CN" altLang="en-US" sz="1600" dirty="0">
              <a:sym typeface="+mn-ea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4065270" y="623570"/>
          <a:ext cx="5042535" cy="4218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683895" y="987425"/>
          <a:ext cx="3018790" cy="1983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665"/>
                <a:gridCol w="746125"/>
              </a:tblGrid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类型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数量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BMC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BIOS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Device Fir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mware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Hardware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Mechanical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OS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Performance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Signal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23215" y="3147695"/>
            <a:ext cx="3940810" cy="1581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其中类型不为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参与或解决的问题数：</a:t>
            </a:r>
            <a:r>
              <a:rPr 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Hardware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26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BMC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2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Performance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4 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Signal:2</a:t>
            </a:r>
            <a:endParaRPr lang="en-US" altLang="en-US" sz="1200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en-US" sz="1200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51267" y="124113"/>
            <a:ext cx="7560840" cy="470804"/>
          </a:xfrm>
        </p:spPr>
        <p:txBody>
          <a:bodyPr/>
          <a:p>
            <a:pPr marL="0" indent="0" fontAlgn="auto">
              <a:spcBef>
                <a:spcPts val="0"/>
              </a:spcBef>
            </a:pPr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主要工作内容</a:t>
            </a:r>
            <a:endParaRPr lang="zh-CN" altLang="en-US" dirty="0"/>
          </a:p>
          <a:p>
            <a:pPr algn="l">
              <a:buClrTx/>
              <a:buSzTx/>
            </a:pPr>
            <a:r>
              <a:rPr lang="en-US" altLang="zh-CN" sz="1600" dirty="0">
                <a:sym typeface="+mn-ea"/>
              </a:rPr>
              <a:t>R5240H0</a:t>
            </a:r>
            <a:r>
              <a:rPr lang="zh-CN" altLang="en-US" sz="1600" dirty="0">
                <a:sym typeface="+mn-ea"/>
              </a:rPr>
              <a:t>盛泽湖项目</a:t>
            </a:r>
            <a:endParaRPr lang="zh-CN" altLang="en-US" sz="1600" dirty="0">
              <a:sym typeface="+mn-ea"/>
            </a:endParaRPr>
          </a:p>
          <a:p>
            <a:pPr algn="l">
              <a:buClrTx/>
              <a:buSzTx/>
            </a:pPr>
            <a:endParaRPr lang="zh-CN" altLang="en-US" sz="1600" dirty="0">
              <a:sym typeface="+mn-ea"/>
            </a:endParaRPr>
          </a:p>
          <a:p>
            <a:pPr indent="457200" algn="l">
              <a:buClrTx/>
              <a:buSzTx/>
            </a:pPr>
            <a:endParaRPr lang="zh-CN" altLang="en-US" sz="1600" dirty="0"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539750" y="1131570"/>
          <a:ext cx="1844675" cy="91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/>
                <a:gridCol w="857250"/>
              </a:tblGrid>
              <a:tr h="2292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</a:rPr>
                        <a:t>分类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</a:rPr>
                        <a:t>严重问题数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Arial Unicode MS"/>
                        </a:rPr>
                        <a:t>BMC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Arial Unicode MS"/>
                        </a:rPr>
                        <a:t>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Arial Unicode MS"/>
                        </a:rPr>
                        <a:t>BIOS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Arial Unicode MS"/>
                        </a:rPr>
                        <a:t>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Arial Unicode MS"/>
                        </a:rPr>
                        <a:t>HardWare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Arial Unicode MS"/>
                        </a:rPr>
                        <a:t>14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3203575" y="1059815"/>
          <a:ext cx="5892165" cy="346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251460" y="2499995"/>
          <a:ext cx="2877820" cy="2047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主要工作内容</a:t>
            </a:r>
            <a:endParaRPr lang="zh-CN" altLang="en-US" dirty="0"/>
          </a:p>
          <a:p>
            <a:pPr marL="342900" lvl="1" indent="-342900">
              <a:buFont typeface="Wingdings" panose="05000000000000000000" pitchFamily="2" charset="2"/>
              <a:buChar char="l"/>
            </a:pP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8000" y="628015"/>
            <a:ext cx="197675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定制版本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743585" y="1021080"/>
          <a:ext cx="82346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985"/>
                <a:gridCol w="1048385"/>
                <a:gridCol w="872490"/>
                <a:gridCol w="566420"/>
                <a:gridCol w="565150"/>
                <a:gridCol w="564515"/>
                <a:gridCol w="563880"/>
                <a:gridCol w="630555"/>
                <a:gridCol w="628015"/>
                <a:gridCol w="629285"/>
              </a:tblGrid>
              <a:tr h="23177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项目名称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定制次数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BUG总数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各月发版次数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3177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11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12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H520 G30 </a:t>
                      </a: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农信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H520 G40 </a:t>
                      </a: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海康威视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H520 G40 </a:t>
                      </a: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阿里混合云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H520 </a:t>
                      </a: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G30阿里太平洋保险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H520 </a:t>
                      </a: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G40宝德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H520 </a:t>
                      </a: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G40电科院(A)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H520 </a:t>
                      </a: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G40华迪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H520 </a:t>
                      </a: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G40深信服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H520 </a:t>
                      </a: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G40亚信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H520 </a:t>
                      </a: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G40奇安信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H520 G40腾讯 （A）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H520 G40阿里巴巴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H520 G40XC-通用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H520 </a:t>
                      </a: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G40阿里太平洋保险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主要工作内容</a:t>
            </a:r>
            <a:endParaRPr lang="zh-CN" altLang="en-US" dirty="0"/>
          </a:p>
          <a:p>
            <a:pPr marL="342900" lvl="1" indent="-342900">
              <a:buFont typeface="Wingdings" panose="05000000000000000000" pitchFamily="2" charset="2"/>
              <a:buChar char="l"/>
            </a:pP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850" y="699770"/>
            <a:ext cx="296862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R5240H0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版本发布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情况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4427855" y="1331595"/>
          <a:ext cx="4360545" cy="2792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308610" y="1331595"/>
          <a:ext cx="4108450" cy="285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主要工作内容</a:t>
            </a:r>
            <a:endParaRPr lang="zh-CN" altLang="en-US" dirty="0"/>
          </a:p>
          <a:p>
            <a:pPr marL="342900" lvl="1" indent="-342900">
              <a:buFont typeface="Wingdings" panose="05000000000000000000" pitchFamily="2" charset="2"/>
              <a:buChar char="l"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460" y="843915"/>
            <a:ext cx="4572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</a:pPr>
            <a:r>
              <a:rPr lang="en-US" altLang="zh-CN" sz="1600" b="1" dirty="0">
                <a:sym typeface="+mn-ea"/>
              </a:rPr>
              <a:t>R5240H0</a:t>
            </a:r>
            <a:r>
              <a:rPr lang="zh-CN" altLang="en-US" sz="1600" b="1" dirty="0">
                <a:sym typeface="+mn-ea"/>
              </a:rPr>
              <a:t>腾讯定制</a:t>
            </a:r>
            <a:r>
              <a:rPr lang="en-US" altLang="zh-CN" sz="1600" b="1" dirty="0">
                <a:sym typeface="+mn-ea"/>
              </a:rPr>
              <a:t> 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3491865" y="1203325"/>
          <a:ext cx="5390515" cy="2974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95605" y="1661795"/>
            <a:ext cx="3160395" cy="197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安装Windows系统出现蓝屏报错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I350 PCIdevice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ort 1dev fun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未分配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2.Sol不显示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Setup界面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AmiSerialUart1模块未打开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3.Redfish 接口不通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USB_LAN不匹配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3850" y="1181100"/>
            <a:ext cx="279209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主要问题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10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11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12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13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14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15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1"/>
</p:tagLst>
</file>

<file path=ppt/tags/tag16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1"/>
</p:tagLst>
</file>

<file path=ppt/tags/tag17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18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19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2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20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21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22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23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24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25.xml><?xml version="1.0" encoding="utf-8"?>
<p:tagLst xmlns:p="http://schemas.openxmlformats.org/presentationml/2006/main">
  <p:tag name="KSO_WM_UNIT_TABLE_BEAUTIFY" val="smartTable{549a0f4d-b3d6-4628-83b0-87ede4ce2534}"/>
  <p:tag name="TABLE_ENDDRAG_ORIGIN_RECT" val="481*229"/>
  <p:tag name="TABLE_ENDDRAG_RECT" val="230*98*481*229"/>
</p:tagLst>
</file>

<file path=ppt/tags/tag26.xml><?xml version="1.0" encoding="utf-8"?>
<p:tagLst xmlns:p="http://schemas.openxmlformats.org/presentationml/2006/main">
  <p:tag name="KSO_WM_UNIT_TABLE_BEAUTIFY" val="smartTable{4a105aa3-d092-4393-bf91-43a26691408d}"/>
  <p:tag name="TABLE_ENDDRAG_ORIGIN_RECT" val="237*156"/>
  <p:tag name="TABLE_ENDDRAG_RECT" val="61*77*237*156"/>
</p:tagLst>
</file>

<file path=ppt/tags/tag27.xml><?xml version="1.0" encoding="utf-8"?>
<p:tagLst xmlns:p="http://schemas.openxmlformats.org/presentationml/2006/main">
  <p:tag name="KSO_WM_UNIT_TABLE_BEAUTIFY" val="smartTable{71668ce0-2b7d-42f7-80f6-e69469dc8775}"/>
  <p:tag name="TABLE_ENDDRAG_ORIGIN_RECT" val="145*41"/>
  <p:tag name="TABLE_ENDDRAG_RECT" val="161*166*145*41"/>
</p:tagLst>
</file>

<file path=ppt/tags/tag28.xml><?xml version="1.0" encoding="utf-8"?>
<p:tagLst xmlns:p="http://schemas.openxmlformats.org/presentationml/2006/main">
  <p:tag name="KSO_WM_UNIT_TABLE_BEAUTIFY" val="smartTable{076d01b8-d424-4aec-8973-49d0ed394315}"/>
  <p:tag name="TABLE_ENDDRAG_ORIGIN_RECT" val="639*289"/>
  <p:tag name="TABLE_ENDDRAG_RECT" val="58*82*639*289"/>
</p:tagLst>
</file>

<file path=ppt/tags/tag29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3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1"/>
</p:tagLst>
</file>

<file path=ppt/tags/tag30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31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1"/>
</p:tagLst>
</file>

<file path=ppt/tags/tag32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1"/>
</p:tagLst>
</file>

<file path=ppt/tags/tag33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34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35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36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37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38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39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4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1"/>
</p:tagLst>
</file>

<file path=ppt/tags/tag40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41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42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43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1"/>
</p:tagLst>
</file>

<file path=ppt/tags/tag44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1"/>
</p:tagLst>
</file>

<file path=ppt/tags/tag45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46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47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48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49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5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50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51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52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53.xml><?xml version="1.0" encoding="utf-8"?>
<p:tagLst xmlns:p="http://schemas.openxmlformats.org/presentationml/2006/main">
  <p:tag name="KSO_WM_UNIT_PLACING_PICTURE_USER_VIEWPORT" val="{&quot;height&quot;:3528,&quot;width&quot;:5500}"/>
</p:tagLst>
</file>

<file path=ppt/tags/tag54.xml><?xml version="1.0" encoding="utf-8"?>
<p:tagLst xmlns:p="http://schemas.openxmlformats.org/presentationml/2006/main">
  <p:tag name="KSO_WM_UNIT_PLACING_PICTURE_USER_VIEWPORT" val="{&quot;height&quot;:9096,&quot;width&quot;:12216}"/>
</p:tagLst>
</file>

<file path=ppt/tags/tag55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56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57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1"/>
</p:tagLst>
</file>

<file path=ppt/tags/tag58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1"/>
</p:tagLst>
</file>

<file path=ppt/tags/tag59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6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60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61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62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63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64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65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66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67.xml><?xml version="1.0" encoding="utf-8"?>
<p:tagLst xmlns:p="http://schemas.openxmlformats.org/presentationml/2006/main">
  <p:tag name="MH_CONTENTSID" val="269"/>
  <p:tag name="MH_SECTIONID" val="270,271,"/>
  <p:tag name="KSO_WPP_MARK_KEY" val="d0472afc-180f-4072-a23d-680448ddb8f1"/>
  <p:tag name="COMMONDATA" val="eyJoZGlkIjoiZjQ3ZWNiYjFkMWIyMTIxMDQyNjA3MjlkOWQzOGExZDMifQ=="/>
</p:tagLst>
</file>

<file path=ppt/tags/tag7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8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9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heme/theme1.xml><?xml version="1.0" encoding="utf-8"?>
<a:theme xmlns:a="http://schemas.openxmlformats.org/drawingml/2006/main" name="演示文稿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16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演示文稿2</Template>
  <TotalTime>0</TotalTime>
  <Words>0</Words>
  <Application>WPS 演示</Application>
  <PresentationFormat>全屏显示(16:9)</PresentationFormat>
  <Paragraphs>592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华文细黑</vt:lpstr>
      <vt:lpstr>Times New Roman</vt:lpstr>
      <vt:lpstr>Wingdings</vt:lpstr>
      <vt:lpstr>Arial Unicode MS</vt:lpstr>
      <vt:lpstr>Calibri</vt:lpstr>
      <vt:lpstr>Arial Unicode MS</vt:lpstr>
      <vt:lpstr>演示文稿2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sugon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用户47</dc:creator>
  <cp:lastModifiedBy>For丨丶Tomorrow</cp:lastModifiedBy>
  <cp:revision>1195</cp:revision>
  <cp:lastPrinted>2019-02-18T04:07:00Z</cp:lastPrinted>
  <dcterms:created xsi:type="dcterms:W3CDTF">2011-03-28T03:13:00Z</dcterms:created>
  <dcterms:modified xsi:type="dcterms:W3CDTF">2023-05-17T09:01:21Z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5C72BB146A7E441590BE9CBF7B3532C9</vt:lpwstr>
  </property>
  <property fmtid="{D5CDD505-2E9C-101B-9397-08002B2CF9AE}" pid="3" name="KSOProductBuildVer">
    <vt:lpwstr>2052-11.1.0.12980</vt:lpwstr>
  </property>
</Properties>
</file>